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21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22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21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21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22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21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22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21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21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22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21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21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21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21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22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21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21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1.png"/><Relationship Id="rId3" Type="http://schemas.openxmlformats.org/officeDocument/2006/relationships/image" Target="../media/image35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Relationship Id="rId9" Type="http://schemas.openxmlformats.org/officeDocument/2006/relationships/image" Target="../media/image68.png"/><Relationship Id="rId10" Type="http://schemas.openxmlformats.org/officeDocument/2006/relationships/image" Target="../media/image69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26"/>
          <p:cNvSpPr/>
          <p:nvPr>
            <p:ph type="body" idx="21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26</a:t>
            </a:r>
          </a:p>
        </p:txBody>
      </p:sp>
      <p:sp>
        <p:nvSpPr>
          <p:cNvPr id="123" name="3.2 Domaine de  Fonction"/>
          <p:cNvSpPr/>
          <p:nvPr>
            <p:ph type="body" idx="22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3.2 Domaine de  Fonction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251" name="Groupe"/>
          <p:cNvGrpSpPr/>
          <p:nvPr/>
        </p:nvGrpSpPr>
        <p:grpSpPr>
          <a:xfrm>
            <a:off x="4762500" y="977900"/>
            <a:ext cx="7632700" cy="2120900"/>
            <a:chOff x="0" y="0"/>
            <a:chExt cx="7632700" cy="2120900"/>
          </a:xfrm>
        </p:grpSpPr>
        <p:sp>
          <p:nvSpPr>
            <p:cNvPr id="249" name="Rectangle aux angles arrondis"/>
            <p:cNvSpPr/>
            <p:nvPr/>
          </p:nvSpPr>
          <p:spPr>
            <a:xfrm>
              <a:off x="4610100" y="0"/>
              <a:ext cx="3022600" cy="571500"/>
            </a:xfrm>
            <a:prstGeom prst="roundRect">
              <a:avLst>
                <a:gd name="adj" fmla="val 3333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0" name="Rectangle aux angles arrondis"/>
            <p:cNvSpPr/>
            <p:nvPr/>
          </p:nvSpPr>
          <p:spPr>
            <a:xfrm>
              <a:off x="0" y="1549400"/>
              <a:ext cx="3022600" cy="571500"/>
            </a:xfrm>
            <a:prstGeom prst="roundRect">
              <a:avLst>
                <a:gd name="adj" fmla="val 3333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52" name="Le domaine de la fonction"/>
          <p:cNvSpPr txBox="1"/>
          <p:nvPr/>
        </p:nvSpPr>
        <p:spPr>
          <a:xfrm>
            <a:off x="26664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25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35900" y="546100"/>
            <a:ext cx="45720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6" name="Groupe"/>
          <p:cNvGrpSpPr/>
          <p:nvPr/>
        </p:nvGrpSpPr>
        <p:grpSpPr>
          <a:xfrm>
            <a:off x="2653196" y="1600200"/>
            <a:ext cx="9554320" cy="622300"/>
            <a:chOff x="0" y="0"/>
            <a:chExt cx="9554319" cy="622300"/>
          </a:xfrm>
        </p:grpSpPr>
        <p:sp>
          <p:nvSpPr>
            <p:cNvPr id="254" name="est tous     sauf les valeurs de x qui font en sorte que"/>
            <p:cNvSpPr txBox="1"/>
            <p:nvPr/>
          </p:nvSpPr>
          <p:spPr>
            <a:xfrm>
              <a:off x="0" y="0"/>
              <a:ext cx="955432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est tous     sauf les valeurs de </a:t>
              </a:r>
              <a:r>
                <a:rPr i="1"/>
                <a:t>x</a:t>
              </a:r>
              <a:r>
                <a:t> qui font en sorte que</a:t>
              </a:r>
            </a:p>
          </p:txBody>
        </p:sp>
        <p:pic>
          <p:nvPicPr>
            <p:cNvPr id="255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25103" y="16510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7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00600" y="2565400"/>
            <a:ext cx="38100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Par la règle du produit nul, on a deux possibilités."/>
          <p:cNvSpPr txBox="1"/>
          <p:nvPr/>
        </p:nvSpPr>
        <p:spPr>
          <a:xfrm>
            <a:off x="2685925" y="3454400"/>
            <a:ext cx="91484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la règle du produit nul, on a deux possibilités.</a:t>
            </a:r>
          </a:p>
        </p:txBody>
      </p:sp>
      <p:pic>
        <p:nvPicPr>
          <p:cNvPr id="259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25900" y="4724400"/>
            <a:ext cx="1054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81900" y="4419600"/>
            <a:ext cx="11557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et"/>
          <p:cNvSpPr txBox="1"/>
          <p:nvPr/>
        </p:nvSpPr>
        <p:spPr>
          <a:xfrm>
            <a:off x="6274358" y="45593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sp>
        <p:nvSpPr>
          <p:cNvPr id="262" name="donc"/>
          <p:cNvSpPr txBox="1"/>
          <p:nvPr/>
        </p:nvSpPr>
        <p:spPr>
          <a:xfrm>
            <a:off x="3042096" y="6096000"/>
            <a:ext cx="1019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</a:t>
            </a:r>
          </a:p>
        </p:txBody>
      </p:sp>
      <p:pic>
        <p:nvPicPr>
          <p:cNvPr id="263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19700" y="5918200"/>
            <a:ext cx="41148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6"/>
      <p:bldP build="whole" bldLvl="1" animBg="1" rev="0" advAuto="0" spid="259" grpId="5"/>
      <p:bldP build="whole" bldLvl="1" animBg="1" rev="0" advAuto="0" spid="256" grpId="1"/>
      <p:bldP build="whole" bldLvl="1" animBg="1" rev="0" advAuto="0" spid="257" grpId="2"/>
      <p:bldP build="whole" bldLvl="1" animBg="1" rev="0" advAuto="0" spid="262" grpId="8"/>
      <p:bldP build="whole" bldLvl="1" animBg="1" rev="0" advAuto="0" spid="258" grpId="4"/>
      <p:bldP build="whole" bldLvl="1" animBg="1" rev="0" advAuto="0" spid="260" grpId="7"/>
      <p:bldP build="whole" bldLvl="1" animBg="1" rev="0" advAuto="0" spid="263" grpId="9"/>
      <p:bldP build="whole" bldLvl="1" animBg="1" rev="0" advAuto="0" spid="251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268" name="Groupe"/>
          <p:cNvGrpSpPr/>
          <p:nvPr/>
        </p:nvGrpSpPr>
        <p:grpSpPr>
          <a:xfrm>
            <a:off x="9690100" y="673100"/>
            <a:ext cx="2120900" cy="1739900"/>
            <a:chOff x="0" y="0"/>
            <a:chExt cx="2120900" cy="1739900"/>
          </a:xfrm>
        </p:grpSpPr>
        <p:sp>
          <p:nvSpPr>
            <p:cNvPr id="266" name="Rectangle aux angles arrondis"/>
            <p:cNvSpPr/>
            <p:nvPr/>
          </p:nvSpPr>
          <p:spPr>
            <a:xfrm>
              <a:off x="0" y="124460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7" name="Rectangle aux angles arrondis"/>
            <p:cNvSpPr/>
            <p:nvPr/>
          </p:nvSpPr>
          <p:spPr>
            <a:xfrm>
              <a:off x="8509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69" name="Le domaine de la fonction"/>
          <p:cNvSpPr txBox="1"/>
          <p:nvPr/>
        </p:nvSpPr>
        <p:spPr>
          <a:xfrm>
            <a:off x="29839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270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75700" y="635000"/>
            <a:ext cx="29083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3" name="Groupe"/>
          <p:cNvGrpSpPr/>
          <p:nvPr/>
        </p:nvGrpSpPr>
        <p:grpSpPr>
          <a:xfrm>
            <a:off x="1782316" y="1828800"/>
            <a:ext cx="9888984" cy="622300"/>
            <a:chOff x="0" y="0"/>
            <a:chExt cx="9888983" cy="622300"/>
          </a:xfrm>
        </p:grpSpPr>
        <p:sp>
          <p:nvSpPr>
            <p:cNvPr id="271" name="est l’ensemble des valeurs pour lesquelles"/>
            <p:cNvSpPr txBox="1"/>
            <p:nvPr/>
          </p:nvSpPr>
          <p:spPr>
            <a:xfrm>
              <a:off x="0" y="0"/>
              <a:ext cx="767908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l’ensemble des valeurs pour lesquelles </a:t>
              </a:r>
            </a:p>
          </p:txBody>
        </p:sp>
        <p:pic>
          <p:nvPicPr>
            <p:cNvPr id="272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022083" y="190500"/>
              <a:ext cx="18669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6" name="Groupe"/>
          <p:cNvGrpSpPr/>
          <p:nvPr/>
        </p:nvGrpSpPr>
        <p:grpSpPr>
          <a:xfrm>
            <a:off x="1294258" y="2959100"/>
            <a:ext cx="2541142" cy="622300"/>
            <a:chOff x="0" y="0"/>
            <a:chExt cx="2541141" cy="622300"/>
          </a:xfrm>
        </p:grpSpPr>
        <p:sp>
          <p:nvSpPr>
            <p:cNvPr id="274" name="d’où"/>
            <p:cNvSpPr txBox="1"/>
            <p:nvPr/>
          </p:nvSpPr>
          <p:spPr>
            <a:xfrm>
              <a:off x="0" y="0"/>
              <a:ext cx="9335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d’où</a:t>
              </a:r>
            </a:p>
          </p:txBody>
        </p:sp>
        <p:pic>
          <p:nvPicPr>
            <p:cNvPr id="275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461641" y="152400"/>
              <a:ext cx="10795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7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5000" y="4051300"/>
            <a:ext cx="3403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sqrt.pdf" descr="sqrt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83100" y="3302000"/>
            <a:ext cx="8043792" cy="5219700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Ligne"/>
          <p:cNvSpPr/>
          <p:nvPr/>
        </p:nvSpPr>
        <p:spPr>
          <a:xfrm>
            <a:off x="4436518" y="5920296"/>
            <a:ext cx="7285600" cy="2"/>
          </a:xfrm>
          <a:prstGeom prst="line">
            <a:avLst/>
          </a:prstGeom>
          <a:ln w="63500">
            <a:solidFill>
              <a:srgbClr val="0061FF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4"/>
      <p:bldP build="whole" bldLvl="1" animBg="1" rev="0" advAuto="0" spid="276" grpId="3"/>
      <p:bldP build="whole" bldLvl="1" animBg="1" rev="0" advAuto="0" spid="278" grpId="5"/>
      <p:bldP build="whole" bldLvl="1" animBg="1" rev="0" advAuto="0" spid="279" grpId="6"/>
      <p:bldP build="whole" bldLvl="1" animBg="1" rev="0" advAuto="0" spid="268" grpId="2"/>
      <p:bldP build="whole" bldLvl="1" animBg="1" rev="0" advAuto="0" spid="27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82" name="Rectangle aux angles arrondis"/>
          <p:cNvSpPr/>
          <p:nvPr/>
        </p:nvSpPr>
        <p:spPr>
          <a:xfrm>
            <a:off x="9969500" y="609600"/>
            <a:ext cx="1968500" cy="533400"/>
          </a:xfrm>
          <a:prstGeom prst="roundRect">
            <a:avLst>
              <a:gd name="adj" fmla="val 35714"/>
            </a:avLst>
          </a:prstGeom>
          <a:solidFill>
            <a:srgbClr val="96D35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3" name="Rectangle aux angles arrondis"/>
          <p:cNvSpPr/>
          <p:nvPr/>
        </p:nvSpPr>
        <p:spPr>
          <a:xfrm>
            <a:off x="10464800" y="596900"/>
            <a:ext cx="1473200" cy="533400"/>
          </a:xfrm>
          <a:prstGeom prst="roundRect">
            <a:avLst>
              <a:gd name="adj" fmla="val 35714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4" name="Le domaine de la fonction"/>
          <p:cNvSpPr txBox="1"/>
          <p:nvPr/>
        </p:nvSpPr>
        <p:spPr>
          <a:xfrm>
            <a:off x="2983929" y="5588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28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09000" y="596900"/>
            <a:ext cx="34290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8" name="Groupe"/>
          <p:cNvGrpSpPr/>
          <p:nvPr/>
        </p:nvGrpSpPr>
        <p:grpSpPr>
          <a:xfrm>
            <a:off x="1949834" y="1409700"/>
            <a:ext cx="9683366" cy="622300"/>
            <a:chOff x="0" y="0"/>
            <a:chExt cx="9683365" cy="622300"/>
          </a:xfrm>
        </p:grpSpPr>
        <p:sp>
          <p:nvSpPr>
            <p:cNvPr id="286" name="est l’ensemble des valeurs pour lesquels"/>
            <p:cNvSpPr txBox="1"/>
            <p:nvPr/>
          </p:nvSpPr>
          <p:spPr>
            <a:xfrm>
              <a:off x="0" y="0"/>
              <a:ext cx="736944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l’ensemble des valeurs pour lesquels </a:t>
              </a:r>
            </a:p>
          </p:txBody>
        </p:sp>
        <p:pic>
          <p:nvPicPr>
            <p:cNvPr id="287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613265" y="25400"/>
              <a:ext cx="20701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89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5100" y="2501900"/>
            <a:ext cx="3581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5" name="Groupe"/>
          <p:cNvGrpSpPr/>
          <p:nvPr/>
        </p:nvGrpSpPr>
        <p:grpSpPr>
          <a:xfrm>
            <a:off x="4749800" y="2222500"/>
            <a:ext cx="6197600" cy="2482850"/>
            <a:chOff x="0" y="0"/>
            <a:chExt cx="6197600" cy="2482850"/>
          </a:xfrm>
        </p:grpSpPr>
        <p:graphicFrame>
          <p:nvGraphicFramePr>
            <p:cNvPr id="290" name="Tableau"/>
            <p:cNvGraphicFramePr/>
            <p:nvPr/>
          </p:nvGraphicFramePr>
          <p:xfrm>
            <a:off x="0" y="0"/>
            <a:ext cx="6197600" cy="16510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{8F44A2F1-9E1F-4B54-A3A2-5F16C0AD49E2}</a:tableStyleId>
                </a:tblPr>
                <a:tblGrid>
                  <a:gridCol w="1229360"/>
                  <a:gridCol w="1229360"/>
                  <a:gridCol w="1229360"/>
                  <a:gridCol w="1229360"/>
                  <a:gridCol w="1229360"/>
                </a:tblGrid>
                <a:tr h="800100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800100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291" name="1"/>
            <p:cNvSpPr/>
            <p:nvPr/>
          </p:nvSpPr>
          <p:spPr>
            <a:xfrm>
              <a:off x="4250258" y="43815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292" name="-1"/>
            <p:cNvSpPr/>
            <p:nvPr/>
          </p:nvSpPr>
          <p:spPr>
            <a:xfrm>
              <a:off x="1847850" y="41275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-1</a:t>
              </a:r>
            </a:p>
          </p:txBody>
        </p:sp>
        <p:sp>
          <p:nvSpPr>
            <p:cNvPr id="293" name="0"/>
            <p:cNvSpPr/>
            <p:nvPr/>
          </p:nvSpPr>
          <p:spPr>
            <a:xfrm>
              <a:off x="1860550" y="121285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294" name="0"/>
            <p:cNvSpPr/>
            <p:nvPr/>
          </p:nvSpPr>
          <p:spPr>
            <a:xfrm>
              <a:off x="4375150" y="120015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</p:grpSp>
      <p:grpSp>
        <p:nvGrpSpPr>
          <p:cNvPr id="298" name="Groupe"/>
          <p:cNvGrpSpPr/>
          <p:nvPr/>
        </p:nvGrpSpPr>
        <p:grpSpPr>
          <a:xfrm>
            <a:off x="7575550" y="2349500"/>
            <a:ext cx="438150" cy="1117600"/>
            <a:chOff x="0" y="0"/>
            <a:chExt cx="438150" cy="1117599"/>
          </a:xfrm>
        </p:grpSpPr>
        <p:sp>
          <p:nvSpPr>
            <p:cNvPr id="296" name="0"/>
            <p:cNvSpPr txBox="1"/>
            <p:nvPr/>
          </p:nvSpPr>
          <p:spPr>
            <a:xfrm>
              <a:off x="95250" y="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pic>
          <p:nvPicPr>
            <p:cNvPr id="297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64591"/>
              <a:ext cx="406400" cy="5300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1" name="Groupe"/>
          <p:cNvGrpSpPr/>
          <p:nvPr/>
        </p:nvGrpSpPr>
        <p:grpSpPr>
          <a:xfrm>
            <a:off x="5046662" y="2311400"/>
            <a:ext cx="485776" cy="1282700"/>
            <a:chOff x="0" y="0"/>
            <a:chExt cx="485775" cy="1282700"/>
          </a:xfrm>
        </p:grpSpPr>
        <p:sp>
          <p:nvSpPr>
            <p:cNvPr id="299" name="-2"/>
            <p:cNvSpPr txBox="1"/>
            <p:nvPr/>
          </p:nvSpPr>
          <p:spPr>
            <a:xfrm>
              <a:off x="0" y="0"/>
              <a:ext cx="4857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-2</a:t>
              </a:r>
            </a:p>
          </p:txBody>
        </p:sp>
        <p:pic>
          <p:nvPicPr>
            <p:cNvPr id="300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22237" y="965200"/>
              <a:ext cx="3175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4" name="Groupe"/>
          <p:cNvGrpSpPr/>
          <p:nvPr/>
        </p:nvGrpSpPr>
        <p:grpSpPr>
          <a:xfrm>
            <a:off x="10083800" y="2324100"/>
            <a:ext cx="376238" cy="1257300"/>
            <a:chOff x="0" y="0"/>
            <a:chExt cx="376237" cy="1257300"/>
          </a:xfrm>
        </p:grpSpPr>
        <p:sp>
          <p:nvSpPr>
            <p:cNvPr id="302" name="2"/>
            <p:cNvSpPr txBox="1"/>
            <p:nvPr/>
          </p:nvSpPr>
          <p:spPr>
            <a:xfrm>
              <a:off x="33337" y="0"/>
              <a:ext cx="342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pic>
          <p:nvPicPr>
            <p:cNvPr id="303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398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05" name="x2.pdf" descr="x2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79900" y="4152900"/>
            <a:ext cx="7899400" cy="5097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ln.pdf" descr="ln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279900" y="4152900"/>
            <a:ext cx="7912100" cy="510550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e"/>
          <p:cNvGrpSpPr/>
          <p:nvPr/>
        </p:nvGrpSpPr>
        <p:grpSpPr>
          <a:xfrm>
            <a:off x="4267187" y="6591300"/>
            <a:ext cx="7924826" cy="203200"/>
            <a:chOff x="0" y="0"/>
            <a:chExt cx="7924825" cy="203200"/>
          </a:xfrm>
        </p:grpSpPr>
        <p:sp>
          <p:nvSpPr>
            <p:cNvPr id="307" name="Ligne"/>
            <p:cNvSpPr/>
            <p:nvPr/>
          </p:nvSpPr>
          <p:spPr>
            <a:xfrm>
              <a:off x="0" y="107940"/>
              <a:ext cx="3136926" cy="1"/>
            </a:xfrm>
            <a:prstGeom prst="line">
              <a:avLst/>
            </a:prstGeom>
            <a:noFill/>
            <a:ln w="635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gne"/>
            <p:cNvSpPr/>
            <p:nvPr/>
          </p:nvSpPr>
          <p:spPr>
            <a:xfrm>
              <a:off x="4787899" y="95260"/>
              <a:ext cx="3136927" cy="2"/>
            </a:xfrm>
            <a:prstGeom prst="line">
              <a:avLst/>
            </a:prstGeom>
            <a:noFill/>
            <a:ln w="635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Ovale"/>
            <p:cNvSpPr/>
            <p:nvPr/>
          </p:nvSpPr>
          <p:spPr>
            <a:xfrm>
              <a:off x="3086112" y="0"/>
              <a:ext cx="228601" cy="1905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Ovale"/>
            <p:cNvSpPr/>
            <p:nvPr/>
          </p:nvSpPr>
          <p:spPr>
            <a:xfrm>
              <a:off x="4635512" y="12700"/>
              <a:ext cx="228601" cy="190500"/>
            </a:xfrm>
            <a:prstGeom prst="ellips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4" name="Groupe"/>
          <p:cNvGrpSpPr/>
          <p:nvPr/>
        </p:nvGrpSpPr>
        <p:grpSpPr>
          <a:xfrm>
            <a:off x="228600" y="4305300"/>
            <a:ext cx="3454400" cy="1079500"/>
            <a:chOff x="0" y="0"/>
            <a:chExt cx="3454400" cy="1079500"/>
          </a:xfrm>
        </p:grpSpPr>
        <p:pic>
          <p:nvPicPr>
            <p:cNvPr id="312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1943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3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69900" y="609600"/>
              <a:ext cx="2984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10"/>
      <p:bldP build="whole" bldLvl="1" animBg="1" rev="0" advAuto="0" spid="283" grpId="11"/>
      <p:bldP build="whole" bldLvl="1" animBg="1" rev="0" advAuto="0" spid="298" grpId="5"/>
      <p:bldP build="whole" bldLvl="1" animBg="1" rev="0" advAuto="0" spid="311" grpId="9"/>
      <p:bldP build="whole" bldLvl="1" animBg="1" rev="0" advAuto="0" spid="314" grpId="7"/>
      <p:bldP build="whole" bldLvl="1" animBg="1" rev="0" advAuto="0" spid="306" grpId="13"/>
      <p:bldP build="whole" bldLvl="1" animBg="1" rev="0" advAuto="0" spid="305" grpId="8"/>
      <p:bldP build="whole" bldLvl="1" animBg="1" rev="0" advAuto="0" spid="304" grpId="6"/>
      <p:bldP build="whole" bldLvl="1" animBg="1" rev="0" advAuto="0" spid="289" grpId="2"/>
      <p:bldP build="whole" bldLvl="1" animBg="1" rev="0" advAuto="0" spid="282" grpId="12"/>
      <p:bldP build="whole" bldLvl="1" animBg="1" rev="0" advAuto="0" spid="295" grpId="3"/>
      <p:bldP build="whole" bldLvl="1" animBg="1" rev="0" advAuto="0" spid="288" grpId="1"/>
      <p:bldP build="whole" bldLvl="1" animBg="1" rev="0" advAuto="0" spid="301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17" name="p.170 # 1"/>
          <p:cNvSpPr txBox="1"/>
          <p:nvPr/>
        </p:nvSpPr>
        <p:spPr>
          <a:xfrm>
            <a:off x="5496470" y="4565649"/>
            <a:ext cx="20118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p.170 # 1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Opérations sur les fonctions"/>
          <p:cNvSpPr txBox="1"/>
          <p:nvPr/>
        </p:nvSpPr>
        <p:spPr>
          <a:xfrm>
            <a:off x="3903861" y="4565650"/>
            <a:ext cx="51970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Opérations sur les fonctions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22" name="p. 174 # 1 et 2"/>
          <p:cNvSpPr txBox="1"/>
          <p:nvPr/>
        </p:nvSpPr>
        <p:spPr>
          <a:xfrm>
            <a:off x="5101220" y="4565650"/>
            <a:ext cx="28023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174 # 1 et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Devoir:"/>
          <p:cNvSpPr/>
          <p:nvPr>
            <p:ph type="body" idx="21"/>
          </p:nvPr>
        </p:nvSpPr>
        <p:spPr>
          <a:xfrm>
            <a:off x="3277879" y="4089400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25" name="p. 181 # 9 à 11 et 14, 15"/>
          <p:cNvSpPr txBox="1"/>
          <p:nvPr/>
        </p:nvSpPr>
        <p:spPr>
          <a:xfrm>
            <a:off x="6093813" y="4171950"/>
            <a:ext cx="54527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p. 181 # 9 à 11 et 14, 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éfinition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grpSp>
        <p:nvGrpSpPr>
          <p:cNvPr id="129" name="Groupe"/>
          <p:cNvGrpSpPr/>
          <p:nvPr/>
        </p:nvGrpSpPr>
        <p:grpSpPr>
          <a:xfrm>
            <a:off x="3086100" y="615950"/>
            <a:ext cx="9004300" cy="1149350"/>
            <a:chOff x="0" y="0"/>
            <a:chExt cx="9004300" cy="1149350"/>
          </a:xfrm>
        </p:grpSpPr>
        <p:sp>
          <p:nvSpPr>
            <p:cNvPr id="126" name="Les zéros (ou racine) d’une fonction…"/>
            <p:cNvSpPr txBox="1"/>
            <p:nvPr/>
          </p:nvSpPr>
          <p:spPr>
            <a:xfrm>
              <a:off x="0" y="0"/>
              <a:ext cx="7225457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Les zéros (ou racine) d’une fonction</a:t>
              </a:r>
            </a:p>
            <a:p>
              <a:pPr algn="l"/>
              <a:r>
                <a:t>sont les valeurs de </a:t>
              </a:r>
              <a:r>
                <a:rPr i="1"/>
                <a:t>x </a:t>
              </a:r>
              <a:r>
                <a:t>tel que                  .</a:t>
              </a:r>
            </a:p>
          </p:txBody>
        </p:sp>
        <p:pic>
          <p:nvPicPr>
            <p:cNvPr id="127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718300" y="107950"/>
              <a:ext cx="22860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105400" y="679450"/>
              <a:ext cx="1701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0" name="3 est un zéro de la fonction"/>
          <p:cNvSpPr txBox="1"/>
          <p:nvPr/>
        </p:nvSpPr>
        <p:spPr>
          <a:xfrm>
            <a:off x="2851683" y="2209800"/>
            <a:ext cx="51593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 est un zéro de la fonction </a:t>
            </a:r>
          </a:p>
        </p:txBody>
      </p:sp>
      <p:pic>
        <p:nvPicPr>
          <p:cNvPr id="131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89900" y="2362200"/>
            <a:ext cx="2514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7500" y="4165600"/>
            <a:ext cx="2451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58900" y="49022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x-3.pdf" descr="x-3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79800" y="2997200"/>
            <a:ext cx="7366000" cy="477987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car"/>
          <p:cNvSpPr txBox="1"/>
          <p:nvPr/>
        </p:nvSpPr>
        <p:spPr>
          <a:xfrm>
            <a:off x="1085502" y="3327400"/>
            <a:ext cx="6907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</a:t>
            </a:r>
          </a:p>
        </p:txBody>
      </p:sp>
      <p:sp>
        <p:nvSpPr>
          <p:cNvPr id="136" name="Remarque:"/>
          <p:cNvSpPr/>
          <p:nvPr/>
        </p:nvSpPr>
        <p:spPr>
          <a:xfrm>
            <a:off x="133350" y="7777074"/>
            <a:ext cx="2819400" cy="787401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137" name="Les zéros d’une fonction correspondent graphiquement aux endroits où la fonction croise l’axe des abscisses (axe des x)."/>
          <p:cNvSpPr txBox="1"/>
          <p:nvPr/>
        </p:nvSpPr>
        <p:spPr>
          <a:xfrm>
            <a:off x="2616200" y="7942174"/>
            <a:ext cx="1019810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Les zéros d’une fonction correspondent graphiquement aux endroits où la fonction croise l’axe des abscisses (axe des </a:t>
            </a:r>
            <a:r>
              <a:rPr i="1"/>
              <a:t>x</a:t>
            </a:r>
            <a:r>
              <a:t>).</a:t>
            </a:r>
          </a:p>
        </p:txBody>
      </p:sp>
      <p:sp>
        <p:nvSpPr>
          <p:cNvPr id="138" name="Ligne"/>
          <p:cNvSpPr/>
          <p:nvPr/>
        </p:nvSpPr>
        <p:spPr>
          <a:xfrm>
            <a:off x="8191500" y="5511800"/>
            <a:ext cx="3119968" cy="1854201"/>
          </a:xfrm>
          <a:prstGeom prst="line">
            <a:avLst/>
          </a:prstGeom>
          <a:ln w="381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9" name="Exemple:"/>
          <p:cNvSpPr/>
          <p:nvPr/>
        </p:nvSpPr>
        <p:spPr>
          <a:xfrm>
            <a:off x="228599" y="2044700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6"/>
      <p:bldP build="whole" bldLvl="1" animBg="1" rev="0" advAuto="0" spid="139" grpId="1"/>
      <p:bldP build="whole" bldLvl="1" animBg="1" rev="0" advAuto="0" spid="131" grpId="3"/>
      <p:bldP build="whole" bldLvl="1" animBg="1" rev="0" advAuto="0" spid="130" grpId="2"/>
      <p:bldP build="whole" bldLvl="1" animBg="1" rev="0" advAuto="0" spid="136" grpId="8"/>
      <p:bldP build="whole" bldLvl="1" animBg="1" rev="0" advAuto="0" spid="138" grpId="10"/>
      <p:bldP build="whole" bldLvl="1" animBg="1" rev="0" advAuto="0" spid="135" grpId="5"/>
      <p:bldP build="whole" bldLvl="1" animBg="1" rev="0" advAuto="0" spid="137" grpId="9"/>
      <p:bldP build="whole" bldLvl="1" animBg="1" rev="0" advAuto="0" spid="134" grpId="4"/>
      <p:bldP build="whole" bldLvl="1" animBg="1" rev="0" advAuto="0" spid="133" grpId="7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42" name="Trouver les zéros de la fonction"/>
          <p:cNvSpPr txBox="1"/>
          <p:nvPr/>
        </p:nvSpPr>
        <p:spPr>
          <a:xfrm>
            <a:off x="3194485" y="527049"/>
            <a:ext cx="582751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les zéros de la fonction</a:t>
            </a:r>
          </a:p>
        </p:txBody>
      </p:sp>
      <p:pic>
        <p:nvPicPr>
          <p:cNvPr id="14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0257" y="1401326"/>
            <a:ext cx="4051301" cy="10287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La seule manière qu’une fonction rationnelle, soit nulle, est lorsque son numérateur est nul."/>
          <p:cNvSpPr txBox="1"/>
          <p:nvPr/>
        </p:nvSpPr>
        <p:spPr>
          <a:xfrm>
            <a:off x="252883" y="2991443"/>
            <a:ext cx="1243459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seule manière qu’une fonction rationnelle, soit nulle, est lorsque son numérateur est nul.</a:t>
            </a:r>
          </a:p>
        </p:txBody>
      </p:sp>
      <p:sp>
        <p:nvSpPr>
          <p:cNvPr id="145" name="Donc il suffit de trouver pour quelles valeurs de x"/>
          <p:cNvSpPr txBox="1"/>
          <p:nvPr/>
        </p:nvSpPr>
        <p:spPr>
          <a:xfrm>
            <a:off x="1955068" y="4565650"/>
            <a:ext cx="90946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il suffit de trouver pour quelles valeurs de x</a:t>
            </a:r>
          </a:p>
        </p:txBody>
      </p:sp>
      <p:pic>
        <p:nvPicPr>
          <p:cNvPr id="14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38699" y="5619156"/>
            <a:ext cx="3327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5751" y="6734310"/>
            <a:ext cx="38989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906386" y="6795570"/>
            <a:ext cx="2108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26076" y="6188618"/>
            <a:ext cx="1155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526076" y="8521700"/>
            <a:ext cx="14351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et"/>
          <p:cNvSpPr txBox="1"/>
          <p:nvPr/>
        </p:nvSpPr>
        <p:spPr>
          <a:xfrm>
            <a:off x="9890717" y="7323573"/>
            <a:ext cx="4476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6"/>
      <p:bldP build="whole" bldLvl="1" animBg="1" rev="0" advAuto="0" spid="147" grpId="5"/>
      <p:bldP build="whole" bldLvl="1" animBg="1" rev="0" advAuto="0" spid="151" grpId="8"/>
      <p:bldP build="whole" bldLvl="1" animBg="1" rev="0" advAuto="0" spid="149" grpId="7"/>
      <p:bldP build="whole" bldLvl="1" animBg="1" rev="0" advAuto="0" spid="145" grpId="3"/>
      <p:bldP build="whole" bldLvl="1" animBg="1" rev="0" advAuto="0" spid="146" grpId="4"/>
      <p:bldP build="whole" bldLvl="1" animBg="1" rev="0" advAuto="0" spid="143" grpId="1"/>
      <p:bldP build="whole" bldLvl="1" animBg="1" rev="0" advAuto="0" spid="150" grpId="9"/>
      <p:bldP build="whole" bldLvl="1" animBg="1" rev="0" advAuto="0" spid="144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éfinition:"/>
          <p:cNvSpPr/>
          <p:nvPr/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sp>
        <p:nvSpPr>
          <p:cNvPr id="154" name="L’ordonnée à l’origine est la valeur de la fonction lorsque x=0."/>
          <p:cNvSpPr txBox="1"/>
          <p:nvPr/>
        </p:nvSpPr>
        <p:spPr>
          <a:xfrm>
            <a:off x="587560" y="1740859"/>
            <a:ext cx="1150121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L’ordonnée à l’origine est la valeur de la fonction lorsque x=0.</a:t>
            </a:r>
          </a:p>
        </p:txBody>
      </p:sp>
      <p:pic>
        <p:nvPicPr>
          <p:cNvPr id="15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8845" y="6199532"/>
            <a:ext cx="27813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39945" y="7812811"/>
            <a:ext cx="27178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75245" y="7857261"/>
            <a:ext cx="11049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Exemple:"/>
          <p:cNvSpPr/>
          <p:nvPr/>
        </p:nvSpPr>
        <p:spPr>
          <a:xfrm>
            <a:off x="139700" y="6199532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159" name="Exemple:"/>
          <p:cNvSpPr/>
          <p:nvPr/>
        </p:nvSpPr>
        <p:spPr>
          <a:xfrm>
            <a:off x="139699" y="2872118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6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16928" y="3047000"/>
            <a:ext cx="3987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416637" y="4168477"/>
            <a:ext cx="4597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31628" y="4255380"/>
            <a:ext cx="6731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L’ordonnée à l’origine est donc"/>
          <p:cNvSpPr txBox="1"/>
          <p:nvPr/>
        </p:nvSpPr>
        <p:spPr>
          <a:xfrm>
            <a:off x="2139945" y="5133204"/>
            <a:ext cx="59043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L’ordonnée à l’origine est donc </a:t>
            </a:r>
          </a:p>
        </p:txBody>
      </p:sp>
      <p:pic>
        <p:nvPicPr>
          <p:cNvPr id="16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513474" y="5241154"/>
            <a:ext cx="10541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3"/>
      <p:bldP build="whole" bldLvl="1" animBg="1" rev="0" advAuto="0" spid="161" grpId="4"/>
      <p:bldP build="whole" bldLvl="1" animBg="1" rev="0" advAuto="0" spid="163" grpId="6"/>
      <p:bldP build="whole" bldLvl="1" animBg="1" rev="0" advAuto="0" spid="162" grpId="5"/>
      <p:bldP build="whole" bldLvl="1" animBg="1" rev="0" advAuto="0" spid="158" grpId="8"/>
      <p:bldP build="whole" bldLvl="1" animBg="1" rev="0" advAuto="0" spid="156" grpId="10"/>
      <p:bldP build="whole" bldLvl="1" animBg="1" rev="0" advAuto="0" spid="159" grpId="2"/>
      <p:bldP build="whole" bldLvl="1" animBg="1" rev="0" advAuto="0" spid="164" grpId="7"/>
      <p:bldP build="whole" bldLvl="1" animBg="1" rev="0" advAuto="0" spid="155" grpId="9"/>
      <p:bldP build="whole" bldLvl="1" animBg="1" rev="0" advAuto="0" spid="154" grpId="1"/>
      <p:bldP build="whole" bldLvl="1" animBg="1" rev="0" advAuto="0" spid="157" grpId="1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67" name="p.170 # 2"/>
          <p:cNvSpPr txBox="1"/>
          <p:nvPr/>
        </p:nvSpPr>
        <p:spPr>
          <a:xfrm>
            <a:off x="5553620" y="4565650"/>
            <a:ext cx="18975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p.170 #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omaine de fonction"/>
          <p:cNvSpPr/>
          <p:nvPr>
            <p:ph type="body" idx="21"/>
          </p:nvPr>
        </p:nvSpPr>
        <p:spPr>
          <a:xfrm>
            <a:off x="3962400" y="330200"/>
            <a:ext cx="5638800" cy="1079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Domaine de fonction</a:t>
            </a:r>
          </a:p>
        </p:txBody>
      </p:sp>
      <p:sp>
        <p:nvSpPr>
          <p:cNvPr id="170" name="Ovale"/>
          <p:cNvSpPr/>
          <p:nvPr/>
        </p:nvSpPr>
        <p:spPr>
          <a:xfrm>
            <a:off x="4064000" y="4241800"/>
            <a:ext cx="1778000" cy="5270500"/>
          </a:xfrm>
          <a:prstGeom prst="ellipse">
            <a:avLst/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73" name="Groupe"/>
          <p:cNvGrpSpPr/>
          <p:nvPr/>
        </p:nvGrpSpPr>
        <p:grpSpPr>
          <a:xfrm>
            <a:off x="4572000" y="4660900"/>
            <a:ext cx="711200" cy="4140200"/>
            <a:chOff x="0" y="0"/>
            <a:chExt cx="711200" cy="4140200"/>
          </a:xfrm>
        </p:grpSpPr>
        <p:sp>
          <p:nvSpPr>
            <p:cNvPr id="171" name="Rectangle aux angles arrondis"/>
            <p:cNvSpPr/>
            <p:nvPr/>
          </p:nvSpPr>
          <p:spPr>
            <a:xfrm>
              <a:off x="0" y="0"/>
              <a:ext cx="673100" cy="825500"/>
            </a:xfrm>
            <a:prstGeom prst="roundRect">
              <a:avLst>
                <a:gd name="adj" fmla="val 28302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2" name="Rectangle aux angles arrondis"/>
            <p:cNvSpPr/>
            <p:nvPr/>
          </p:nvSpPr>
          <p:spPr>
            <a:xfrm>
              <a:off x="38100" y="2260600"/>
              <a:ext cx="673100" cy="1879600"/>
            </a:xfrm>
            <a:prstGeom prst="roundRect">
              <a:avLst>
                <a:gd name="adj" fmla="val 28302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74" name="Définition:"/>
          <p:cNvSpPr/>
          <p:nvPr/>
        </p:nvSpPr>
        <p:spPr>
          <a:xfrm>
            <a:off x="177800" y="15748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grpSp>
        <p:nvGrpSpPr>
          <p:cNvPr id="178" name="Groupe"/>
          <p:cNvGrpSpPr/>
          <p:nvPr/>
        </p:nvGrpSpPr>
        <p:grpSpPr>
          <a:xfrm>
            <a:off x="3032348" y="1689100"/>
            <a:ext cx="9842501" cy="1663700"/>
            <a:chOff x="0" y="0"/>
            <a:chExt cx="9842500" cy="1663700"/>
          </a:xfrm>
        </p:grpSpPr>
        <p:sp>
          <p:nvSpPr>
            <p:cNvPr id="175" name="Le domaine d’une fonction                        est le sous-ensemble de A des éléments qui sont en relation avec un élément de B. On le note               ."/>
            <p:cNvSpPr txBox="1"/>
            <p:nvPr/>
          </p:nvSpPr>
          <p:spPr>
            <a:xfrm>
              <a:off x="0" y="0"/>
              <a:ext cx="9842500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/>
              <a:r>
                <a:t>Le domaine d’une fonction                        est le sous-ensemble de </a:t>
              </a:r>
              <a:r>
                <a:rPr i="1"/>
                <a:t>A</a:t>
              </a:r>
              <a:r>
                <a:t> des éléments qui sont en relation avec un élément de </a:t>
              </a:r>
              <a:r>
                <a:rPr i="1"/>
                <a:t>B</a:t>
              </a:r>
              <a:r>
                <a:t>. On le note               .</a:t>
              </a:r>
            </a:p>
          </p:txBody>
        </p:sp>
        <p:pic>
          <p:nvPicPr>
            <p:cNvPr id="176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71851" y="139700"/>
              <a:ext cx="2311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7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463951" y="1168400"/>
              <a:ext cx="14351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7" name="Groupe"/>
          <p:cNvGrpSpPr/>
          <p:nvPr/>
        </p:nvGrpSpPr>
        <p:grpSpPr>
          <a:xfrm>
            <a:off x="4787900" y="3594100"/>
            <a:ext cx="6642100" cy="5918200"/>
            <a:chOff x="0" y="0"/>
            <a:chExt cx="6642100" cy="5918200"/>
          </a:xfrm>
        </p:grpSpPr>
        <p:pic>
          <p:nvPicPr>
            <p:cNvPr id="179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3302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84" name="Groupe"/>
            <p:cNvGrpSpPr/>
            <p:nvPr/>
          </p:nvGrpSpPr>
          <p:grpSpPr>
            <a:xfrm>
              <a:off x="38100" y="1333500"/>
              <a:ext cx="228600" cy="3733800"/>
              <a:chOff x="0" y="0"/>
              <a:chExt cx="228600" cy="3733800"/>
            </a:xfrm>
          </p:grpSpPr>
          <p:pic>
            <p:nvPicPr>
              <p:cNvPr id="180" name="droppedImage.pdf" descr="droppedImage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50800" y="0"/>
                <a:ext cx="1524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1" name="droppedImage.pdf" descr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25400" y="1066800"/>
                <a:ext cx="2032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2" name="droppedImage.pdf" descr="dropped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2700" y="21971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3" name="droppedImage.pdf" descr="droppedImage.pdf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3403600"/>
                <a:ext cx="2159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90" name="Groupe"/>
            <p:cNvGrpSpPr/>
            <p:nvPr/>
          </p:nvGrpSpPr>
          <p:grpSpPr>
            <a:xfrm>
              <a:off x="4864100" y="12700"/>
              <a:ext cx="1778000" cy="5905500"/>
              <a:chOff x="0" y="0"/>
              <a:chExt cx="1778000" cy="5905500"/>
            </a:xfrm>
          </p:grpSpPr>
          <p:sp>
            <p:nvSpPr>
              <p:cNvPr id="185" name="Ovale"/>
              <p:cNvSpPr/>
              <p:nvPr/>
            </p:nvSpPr>
            <p:spPr>
              <a:xfrm>
                <a:off x="0" y="635000"/>
                <a:ext cx="1778000" cy="5270500"/>
              </a:xfrm>
              <a:prstGeom prst="ellipse">
                <a:avLst/>
              </a:prstGeom>
              <a:solidFill>
                <a:srgbClr val="96D35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186" name="droppedImage.pdf" descr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711200" y="0"/>
                <a:ext cx="3429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7" name="droppedImage.pdf" descr="droppedImage.pdf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774700" y="1638300"/>
                <a:ext cx="2159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8" name="droppedImage.pdf" descr="dropped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800100" y="2870200"/>
                <a:ext cx="1778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9" name="droppedImage.pdf" descr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787400" y="4165600"/>
                <a:ext cx="1905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96" name="Groupe"/>
            <p:cNvGrpSpPr/>
            <p:nvPr/>
          </p:nvGrpSpPr>
          <p:grpSpPr>
            <a:xfrm>
              <a:off x="444500" y="279400"/>
              <a:ext cx="5143500" cy="4622800"/>
              <a:chOff x="0" y="0"/>
              <a:chExt cx="5143500" cy="4622800"/>
            </a:xfrm>
          </p:grpSpPr>
          <p:grpSp>
            <p:nvGrpSpPr>
              <p:cNvPr id="194" name="Groupe"/>
              <p:cNvGrpSpPr/>
              <p:nvPr/>
            </p:nvGrpSpPr>
            <p:grpSpPr>
              <a:xfrm>
                <a:off x="0" y="1236133"/>
                <a:ext cx="5143500" cy="3386667"/>
                <a:chOff x="0" y="0"/>
                <a:chExt cx="5143500" cy="3386666"/>
              </a:xfrm>
            </p:grpSpPr>
            <p:sp>
              <p:nvSpPr>
                <p:cNvPr id="191" name="Ligne"/>
                <p:cNvSpPr/>
                <p:nvPr/>
              </p:nvSpPr>
              <p:spPr>
                <a:xfrm flipH="1" flipV="1">
                  <a:off x="97366" y="0"/>
                  <a:ext cx="5029201" cy="1591734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92" name="Ligne"/>
                <p:cNvSpPr/>
                <p:nvPr/>
              </p:nvSpPr>
              <p:spPr>
                <a:xfrm flipH="1" flipV="1">
                  <a:off x="63500" y="2184403"/>
                  <a:ext cx="5080000" cy="592665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93" name="Ligne"/>
                <p:cNvSpPr/>
                <p:nvPr/>
              </p:nvSpPr>
              <p:spPr>
                <a:xfrm flipH="1">
                  <a:off x="0" y="321733"/>
                  <a:ext cx="5143500" cy="3064934"/>
                </a:xfrm>
                <a:prstGeom prst="line">
                  <a:avLst/>
                </a:prstGeom>
                <a:noFill/>
                <a:ln w="381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195" name="droppedImage.pdf" descr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2540000" y="0"/>
                <a:ext cx="241300" cy="4191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198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77800" y="5918200"/>
            <a:ext cx="3606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032000" y="6769100"/>
            <a:ext cx="787400" cy="355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6"/>
      <p:bldP build="whole" bldLvl="1" animBg="1" rev="0" advAuto="0" spid="174" grpId="1"/>
      <p:bldP build="whole" bldLvl="1" animBg="1" rev="0" advAuto="0" spid="173" grpId="5"/>
      <p:bldP build="whole" bldLvl="1" animBg="1" rev="0" advAuto="0" spid="197" grpId="3"/>
      <p:bldP build="whole" bldLvl="1" animBg="1" rev="0" advAuto="0" spid="199" grpId="7"/>
      <p:bldP build="whole" bldLvl="1" animBg="1" rev="0" advAuto="0" spid="170" grpId="4"/>
      <p:bldP build="whole" bldLvl="1" animBg="1" rev="0" advAuto="0" spid="178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Lorsque la fonction est donnée à l’aide d’une expression algébrique, tous les x sont en relation avec l’expression évaluée en la valeur de x."/>
          <p:cNvSpPr txBox="1"/>
          <p:nvPr/>
        </p:nvSpPr>
        <p:spPr>
          <a:xfrm>
            <a:off x="14808" y="476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Lorsque la fonction est donnée à l’aide d’une expression algébrique, tous les </a:t>
            </a:r>
            <a:r>
              <a:rPr i="1"/>
              <a:t>x</a:t>
            </a:r>
            <a:r>
              <a:t> sont en relation avec l’expression évaluée en la valeur de </a:t>
            </a:r>
            <a:r>
              <a:rPr i="1"/>
              <a:t>x.</a:t>
            </a:r>
          </a:p>
        </p:txBody>
      </p:sp>
      <p:grpSp>
        <p:nvGrpSpPr>
          <p:cNvPr id="206" name="Groupe"/>
          <p:cNvGrpSpPr/>
          <p:nvPr/>
        </p:nvGrpSpPr>
        <p:grpSpPr>
          <a:xfrm>
            <a:off x="249845" y="2997200"/>
            <a:ext cx="12310455" cy="1435100"/>
            <a:chOff x="0" y="0"/>
            <a:chExt cx="12310454" cy="1435100"/>
          </a:xfrm>
        </p:grpSpPr>
        <p:sp>
          <p:nvSpPr>
            <p:cNvPr id="202" name="Donc, il semblerait que le domaine de toute fonction"/>
            <p:cNvSpPr txBox="1"/>
            <p:nvPr/>
          </p:nvSpPr>
          <p:spPr>
            <a:xfrm>
              <a:off x="0" y="0"/>
              <a:ext cx="985502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Donc, il semblerait que le domaine de toute fonction </a:t>
              </a:r>
            </a:p>
          </p:txBody>
        </p:sp>
        <p:pic>
          <p:nvPicPr>
            <p:cNvPr id="203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024454" y="165100"/>
              <a:ext cx="22860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4" name="soit tous     !?!"/>
            <p:cNvSpPr txBox="1"/>
            <p:nvPr/>
          </p:nvSpPr>
          <p:spPr>
            <a:xfrm>
              <a:off x="4686138" y="812800"/>
              <a:ext cx="259095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tous     !?!</a:t>
              </a:r>
            </a:p>
          </p:txBody>
        </p:sp>
        <p:pic>
          <p:nvPicPr>
            <p:cNvPr id="205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379554" y="95250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7" name="En fait non!"/>
          <p:cNvSpPr txBox="1"/>
          <p:nvPr/>
        </p:nvSpPr>
        <p:spPr>
          <a:xfrm>
            <a:off x="4961458" y="4902200"/>
            <a:ext cx="2286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fait non!</a:t>
            </a:r>
          </a:p>
        </p:txBody>
      </p:sp>
      <p:sp>
        <p:nvSpPr>
          <p:cNvPr id="208" name="Car certaine expression non pas de sens pour certaine valeur de x."/>
          <p:cNvSpPr txBox="1"/>
          <p:nvPr/>
        </p:nvSpPr>
        <p:spPr>
          <a:xfrm>
            <a:off x="440655" y="6146800"/>
            <a:ext cx="1216580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 certaine expression non pas de sens pour certaine valeur de </a:t>
            </a:r>
            <a:r>
              <a:rPr i="1"/>
              <a:t>x.</a:t>
            </a:r>
          </a:p>
        </p:txBody>
      </p:sp>
      <p:sp>
        <p:nvSpPr>
          <p:cNvPr id="209" name="Quels sont ces interdits en mathématiques?"/>
          <p:cNvSpPr txBox="1"/>
          <p:nvPr/>
        </p:nvSpPr>
        <p:spPr>
          <a:xfrm>
            <a:off x="2389720" y="7556500"/>
            <a:ext cx="79882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Quels sont ces interdits en mathématiques?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6" grpId="1"/>
      <p:bldP build="whole" bldLvl="1" animBg="1" rev="0" advAuto="0" spid="208" grpId="3"/>
      <p:bldP build="whole" bldLvl="1" animBg="1" rev="0" advAuto="0" spid="207" grpId="2"/>
      <p:bldP build="whole" bldLvl="1" animBg="1" rev="0" advAuto="0" spid="209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En gros, il y trois choses qu’on ne peut pas faire en mathématiques."/>
          <p:cNvSpPr txBox="1"/>
          <p:nvPr/>
        </p:nvSpPr>
        <p:spPr>
          <a:xfrm>
            <a:off x="331960" y="292100"/>
            <a:ext cx="1235779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gros, il y trois choses qu’on ne peut pas faire en mathématiques.</a:t>
            </a:r>
          </a:p>
        </p:txBody>
      </p:sp>
      <p:sp>
        <p:nvSpPr>
          <p:cNvPr id="212" name="Diviser par zéro."/>
          <p:cNvSpPr txBox="1"/>
          <p:nvPr/>
        </p:nvSpPr>
        <p:spPr>
          <a:xfrm>
            <a:off x="2660129" y="1422400"/>
            <a:ext cx="31548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Diviser par zéro.</a:t>
            </a:r>
          </a:p>
        </p:txBody>
      </p:sp>
      <p:pic>
        <p:nvPicPr>
          <p:cNvPr id="21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63000" y="3467100"/>
            <a:ext cx="21082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07400" y="7975600"/>
            <a:ext cx="347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66300" y="1320800"/>
            <a:ext cx="254000" cy="8509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Prendre une racine paire…"/>
          <p:cNvSpPr txBox="1"/>
          <p:nvPr/>
        </p:nvSpPr>
        <p:spPr>
          <a:xfrm>
            <a:off x="1962720" y="3130550"/>
            <a:ext cx="477827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Prendre une racine paire </a:t>
            </a:r>
          </a:p>
          <a:p>
            <a:pPr/>
            <a:r>
              <a:t>d’un nombre négatif.</a:t>
            </a:r>
          </a:p>
        </p:txBody>
      </p:sp>
      <p:sp>
        <p:nvSpPr>
          <p:cNvPr id="217" name="Prendre un logarithme…"/>
          <p:cNvSpPr txBox="1"/>
          <p:nvPr/>
        </p:nvSpPr>
        <p:spPr>
          <a:xfrm>
            <a:off x="1714115" y="7556500"/>
            <a:ext cx="5320086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Prendre un logarithme </a:t>
            </a:r>
          </a:p>
          <a:p>
            <a:pPr/>
            <a:r>
              <a:t>d’un nombre négatif ou nul.</a:t>
            </a:r>
          </a:p>
        </p:txBody>
      </p:sp>
      <p:grpSp>
        <p:nvGrpSpPr>
          <p:cNvPr id="220" name="Groupe"/>
          <p:cNvGrpSpPr/>
          <p:nvPr/>
        </p:nvGrpSpPr>
        <p:grpSpPr>
          <a:xfrm>
            <a:off x="9258300" y="1066800"/>
            <a:ext cx="1270000" cy="1270000"/>
            <a:chOff x="0" y="0"/>
            <a:chExt cx="1270000" cy="1270000"/>
          </a:xfrm>
        </p:grpSpPr>
        <p:sp>
          <p:nvSpPr>
            <p:cNvPr id="218" name="Cercle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9" name="Ligne"/>
            <p:cNvSpPr/>
            <p:nvPr/>
          </p:nvSpPr>
          <p:spPr>
            <a:xfrm flipH="1">
              <a:off x="88900" y="241300"/>
              <a:ext cx="1049868" cy="694267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3" name="Groupe"/>
          <p:cNvGrpSpPr/>
          <p:nvPr/>
        </p:nvGrpSpPr>
        <p:grpSpPr>
          <a:xfrm>
            <a:off x="8636000" y="2768600"/>
            <a:ext cx="2667000" cy="1905000"/>
            <a:chOff x="0" y="0"/>
            <a:chExt cx="2667000" cy="1905000"/>
          </a:xfrm>
        </p:grpSpPr>
        <p:sp>
          <p:nvSpPr>
            <p:cNvPr id="221" name="Ovale"/>
            <p:cNvSpPr/>
            <p:nvPr/>
          </p:nvSpPr>
          <p:spPr>
            <a:xfrm>
              <a:off x="0" y="0"/>
              <a:ext cx="2667000" cy="1905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2" name="Ligne"/>
            <p:cNvSpPr/>
            <p:nvPr/>
          </p:nvSpPr>
          <p:spPr>
            <a:xfrm flipH="1">
              <a:off x="292100" y="198966"/>
              <a:ext cx="1888068" cy="1346200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6" name="Groupe"/>
          <p:cNvGrpSpPr/>
          <p:nvPr/>
        </p:nvGrpSpPr>
        <p:grpSpPr>
          <a:xfrm>
            <a:off x="8191500" y="7213600"/>
            <a:ext cx="4051300" cy="1905000"/>
            <a:chOff x="0" y="0"/>
            <a:chExt cx="4051300" cy="1905000"/>
          </a:xfrm>
        </p:grpSpPr>
        <p:sp>
          <p:nvSpPr>
            <p:cNvPr id="224" name="Ovale"/>
            <p:cNvSpPr/>
            <p:nvPr/>
          </p:nvSpPr>
          <p:spPr>
            <a:xfrm>
              <a:off x="0" y="0"/>
              <a:ext cx="4051300" cy="1905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5" name="Ligne"/>
            <p:cNvSpPr/>
            <p:nvPr/>
          </p:nvSpPr>
          <p:spPr>
            <a:xfrm flipH="1">
              <a:off x="698500" y="152400"/>
              <a:ext cx="2353734" cy="1519767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2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2300" y="5118100"/>
            <a:ext cx="2857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1500" y="5803900"/>
            <a:ext cx="2857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08400" y="52959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83000" y="59563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918200" y="5118100"/>
            <a:ext cx="3568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918200" y="5854700"/>
            <a:ext cx="3568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613900" y="5905500"/>
            <a:ext cx="1841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658600" y="6096000"/>
            <a:ext cx="787400" cy="114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702800" y="5270500"/>
            <a:ext cx="800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sqrt_-_quad_nexi.pdf" descr="sqrt_-_quad_nexi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843915" y="6860430"/>
            <a:ext cx="1384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sqrt_3_-_quad_ex.pdf" descr="sqrt_3_-_quad_ex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493000" y="6860430"/>
            <a:ext cx="1397000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2"/>
      <p:bldP build="whole" bldLvl="1" animBg="1" rev="0" advAuto="0" spid="234" grpId="16"/>
      <p:bldP build="whole" bldLvl="1" animBg="1" rev="0" advAuto="0" spid="233" grpId="15"/>
      <p:bldP build="whole" bldLvl="1" animBg="1" rev="0" advAuto="0" spid="228" grpId="9"/>
      <p:bldP build="whole" bldLvl="1" animBg="1" rev="0" advAuto="0" spid="237" grpId="17"/>
      <p:bldP build="whole" bldLvl="1" animBg="1" rev="0" advAuto="0" spid="232" grpId="14"/>
      <p:bldP build="whole" bldLvl="1" animBg="1" rev="0" advAuto="0" spid="235" grpId="13"/>
      <p:bldP build="whole" bldLvl="1" animBg="1" rev="0" advAuto="0" spid="227" grpId="7"/>
      <p:bldP build="whole" bldLvl="1" animBg="1" rev="0" advAuto="0" spid="230" grpId="10"/>
      <p:bldP build="whole" bldLvl="1" animBg="1" rev="0" advAuto="0" spid="212" grpId="1"/>
      <p:bldP build="whole" bldLvl="1" animBg="1" rev="0" advAuto="0" spid="213" grpId="5"/>
      <p:bldP build="whole" bldLvl="1" animBg="1" rev="0" advAuto="0" spid="229" grpId="8"/>
      <p:bldP build="whole" bldLvl="1" animBg="1" rev="0" advAuto="0" spid="226" grpId="20"/>
      <p:bldP build="whole" bldLvl="1" animBg="1" rev="0" advAuto="0" spid="231" grpId="12"/>
      <p:bldP build="whole" bldLvl="1" animBg="1" rev="0" advAuto="0" spid="214" grpId="19"/>
      <p:bldP build="whole" bldLvl="1" animBg="1" rev="0" advAuto="0" spid="223" grpId="6"/>
      <p:bldP build="whole" bldLvl="1" animBg="1" rev="0" advAuto="0" spid="216" grpId="4"/>
      <p:bldP build="whole" bldLvl="1" animBg="1" rev="0" advAuto="0" spid="236" grpId="11"/>
      <p:bldP build="whole" bldLvl="1" animBg="1" rev="0" advAuto="0" spid="217" grpId="18"/>
      <p:bldP build="whole" bldLvl="1" animBg="1" rev="0" advAuto="0" spid="220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solidFill>
            <a:srgbClr val="00D3C4"/>
          </a:solidFill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40" name="Le domaine de la fonction"/>
          <p:cNvSpPr txBox="1"/>
          <p:nvPr/>
        </p:nvSpPr>
        <p:spPr>
          <a:xfrm>
            <a:off x="3630237" y="444500"/>
            <a:ext cx="4920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domaine de la fonction</a:t>
            </a:r>
          </a:p>
        </p:txBody>
      </p:sp>
      <p:pic>
        <p:nvPicPr>
          <p:cNvPr id="24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3495" y="1513612"/>
            <a:ext cx="52070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est l’ensemble des nombres réels car"/>
          <p:cNvSpPr txBox="1"/>
          <p:nvPr/>
        </p:nvSpPr>
        <p:spPr>
          <a:xfrm>
            <a:off x="2746198" y="2481125"/>
            <a:ext cx="668833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l’ensemble des nombres réels car</a:t>
            </a:r>
          </a:p>
        </p:txBody>
      </p:sp>
      <p:sp>
        <p:nvSpPr>
          <p:cNvPr id="243" name="aucune division par zéro possible"/>
          <p:cNvSpPr txBox="1"/>
          <p:nvPr/>
        </p:nvSpPr>
        <p:spPr>
          <a:xfrm>
            <a:off x="3017437" y="3550237"/>
            <a:ext cx="61458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aucune division par zéro possible</a:t>
            </a:r>
          </a:p>
        </p:txBody>
      </p:sp>
      <p:pic>
        <p:nvPicPr>
          <p:cNvPr id="24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9066" y="7496272"/>
            <a:ext cx="30226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aucune racine paire d’un nombre négatif"/>
          <p:cNvSpPr txBox="1"/>
          <p:nvPr/>
        </p:nvSpPr>
        <p:spPr>
          <a:xfrm>
            <a:off x="2705943" y="4618781"/>
            <a:ext cx="75929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aucune racine paire d’un nombre négatif</a:t>
            </a:r>
          </a:p>
        </p:txBody>
      </p:sp>
      <p:sp>
        <p:nvSpPr>
          <p:cNvPr id="246" name="aucun log d’un nombre négatif ou nul"/>
          <p:cNvSpPr txBox="1"/>
          <p:nvPr/>
        </p:nvSpPr>
        <p:spPr>
          <a:xfrm>
            <a:off x="2944477" y="5687324"/>
            <a:ext cx="711584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aucun log d’un nombre négatif ou nul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2"/>
      <p:bldP build="whole" bldLvl="1" animBg="1" rev="0" advAuto="0" spid="241" grpId="1"/>
      <p:bldP build="whole" bldLvl="1" animBg="1" rev="0" advAuto="0" spid="246" grpId="5"/>
      <p:bldP build="whole" bldLvl="1" animBg="1" rev="0" advAuto="0" spid="244" grpId="6"/>
      <p:bldP build="whole" bldLvl="1" animBg="1" rev="0" advAuto="0" spid="245" grpId="4"/>
      <p:bldP build="whole" bldLvl="1" animBg="1" rev="0" advAuto="0" spid="243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