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aux angles arrondis"/>
          <p:cNvSpPr/>
          <p:nvPr>
            <p:ph type="body" sz="quarter" idx="21"/>
          </p:nvPr>
        </p:nvSpPr>
        <p:spPr>
          <a:xfrm>
            <a:off x="5067300" y="6807200"/>
            <a:ext cx="3225800" cy="1270000"/>
          </a:xfrm>
          <a:prstGeom prst="roundRect">
            <a:avLst>
              <a:gd name="adj" fmla="val 41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12" name="Rectangle aux angles arrondis"/>
          <p:cNvSpPr/>
          <p:nvPr>
            <p:ph type="body" sz="half" idx="22"/>
          </p:nvPr>
        </p:nvSpPr>
        <p:spPr>
          <a:xfrm>
            <a:off x="1320800" y="1993900"/>
            <a:ext cx="10375900" cy="2908300"/>
          </a:xfrm>
          <a:prstGeom prst="roundRect">
            <a:avLst>
              <a:gd name="adj" fmla="val 36099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7200">
                <a:solidFill>
                  <a:srgbClr val="535353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emar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marque:"/>
          <p:cNvSpPr/>
          <p:nvPr>
            <p:ph type="body" sz="quarter" idx="21"/>
          </p:nvPr>
        </p:nvSpPr>
        <p:spPr>
          <a:xfrm>
            <a:off x="139700" y="444500"/>
            <a:ext cx="2819400" cy="787400"/>
          </a:xfrm>
          <a:prstGeom prst="roundRect">
            <a:avLst>
              <a:gd name="adj" fmla="val 50000"/>
            </a:avLst>
          </a:prstGeom>
          <a:solidFill>
            <a:srgbClr val="A460D7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Remarque:</a:t>
            </a:r>
          </a:p>
        </p:txBody>
      </p:sp>
      <p:sp>
        <p:nvSpPr>
          <p:cNvPr id="8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Aujourd’hui, nous avons vu"/>
          <p:cNvSpPr/>
          <p:nvPr>
            <p:ph type="body" sz="quarter" idx="21"/>
          </p:nvPr>
        </p:nvSpPr>
        <p:spPr>
          <a:xfrm>
            <a:off x="3124200" y="241300"/>
            <a:ext cx="6756400" cy="7239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Aujourd’hui, nous avons vu</a:t>
            </a:r>
          </a:p>
        </p:txBody>
      </p:sp>
      <p:sp>
        <p:nvSpPr>
          <p:cNvPr id="95" name="item…"/>
          <p:cNvSpPr txBox="1"/>
          <p:nvPr>
            <p:ph type="body" sz="half" idx="22"/>
          </p:nvPr>
        </p:nvSpPr>
        <p:spPr>
          <a:xfrm>
            <a:off x="1308100" y="1460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9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Devoir:"/>
          <p:cNvSpPr/>
          <p:nvPr>
            <p:ph type="body" sz="quarter" idx="21"/>
          </p:nvPr>
        </p:nvSpPr>
        <p:spPr>
          <a:xfrm>
            <a:off x="4000500" y="41021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D92A1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Devoir:</a:t>
            </a:r>
          </a:p>
        </p:txBody>
      </p:sp>
      <p:sp>
        <p:nvSpPr>
          <p:cNvPr id="104" name="p.  , #"/>
          <p:cNvSpPr txBox="1"/>
          <p:nvPr>
            <p:ph type="body" sz="quarter" idx="22"/>
          </p:nvPr>
        </p:nvSpPr>
        <p:spPr>
          <a:xfrm>
            <a:off x="6666979" y="4178300"/>
            <a:ext cx="1211759" cy="6223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p.  , #</a:t>
            </a:r>
          </a:p>
        </p:txBody>
      </p:sp>
      <p:sp>
        <p:nvSpPr>
          <p:cNvPr id="10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QUIZ"/>
          <p:cNvSpPr/>
          <p:nvPr>
            <p:ph type="body" sz="quarter" idx="21"/>
          </p:nvPr>
        </p:nvSpPr>
        <p:spPr>
          <a:xfrm>
            <a:off x="5308600" y="4445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FFF76B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QUIZ</a:t>
            </a:r>
          </a:p>
        </p:txBody>
      </p:sp>
      <p:sp>
        <p:nvSpPr>
          <p:cNvPr id="1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rnier c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 dernier cours, nous avons vu"/>
          <p:cNvSpPr/>
          <p:nvPr>
            <p:ph type="body" sz="quarter" idx="21"/>
          </p:nvPr>
        </p:nvSpPr>
        <p:spPr>
          <a:xfrm>
            <a:off x="2755900" y="165100"/>
            <a:ext cx="7810500" cy="8001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Au dernier cours, nous avons vu</a:t>
            </a:r>
          </a:p>
        </p:txBody>
      </p:sp>
      <p:sp>
        <p:nvSpPr>
          <p:cNvPr id="21" name="item…"/>
          <p:cNvSpPr txBox="1"/>
          <p:nvPr>
            <p:ph type="body" sz="half" idx="22"/>
          </p:nvPr>
        </p:nvSpPr>
        <p:spPr>
          <a:xfrm>
            <a:off x="1346200" y="1714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jourd’hui, nous allons voir"/>
          <p:cNvSpPr/>
          <p:nvPr/>
        </p:nvSpPr>
        <p:spPr>
          <a:xfrm>
            <a:off x="2857500" y="203200"/>
            <a:ext cx="7607300" cy="7747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Aujourd’hui, nous allons voir</a:t>
            </a:r>
          </a:p>
        </p:txBody>
      </p:sp>
      <p:sp>
        <p:nvSpPr>
          <p:cNvPr id="30" name="item…"/>
          <p:cNvSpPr txBox="1"/>
          <p:nvPr>
            <p:ph type="body" sz="half" idx="21"/>
          </p:nvPr>
        </p:nvSpPr>
        <p:spPr>
          <a:xfrm>
            <a:off x="1346200" y="1714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 bou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aites les exercices suivants"/>
          <p:cNvSpPr/>
          <p:nvPr>
            <p:ph type="body" sz="quarter" idx="21"/>
          </p:nvPr>
        </p:nvSpPr>
        <p:spPr>
          <a:xfrm>
            <a:off x="3251200" y="266700"/>
            <a:ext cx="6502400" cy="711200"/>
          </a:xfrm>
          <a:prstGeom prst="roundRect">
            <a:avLst>
              <a:gd name="adj" fmla="val 50000"/>
            </a:avLst>
          </a:prstGeom>
          <a:solidFill>
            <a:srgbClr val="EEF148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Faites les exercices suivants</a:t>
            </a:r>
          </a:p>
        </p:txBody>
      </p:sp>
      <p:sp>
        <p:nvSpPr>
          <p:cNvPr id="3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aux angles arrondis"/>
          <p:cNvSpPr/>
          <p:nvPr>
            <p:ph type="body" sz="quarter" idx="21"/>
          </p:nvPr>
        </p:nvSpPr>
        <p:spPr>
          <a:xfrm>
            <a:off x="3962400" y="165100"/>
            <a:ext cx="5080000" cy="8001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héorè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héorème:"/>
          <p:cNvSpPr/>
          <p:nvPr>
            <p:ph type="body" sz="quarter" idx="21"/>
          </p:nvPr>
        </p:nvSpPr>
        <p:spPr>
          <a:xfrm>
            <a:off x="139700" y="469900"/>
            <a:ext cx="2743200" cy="762000"/>
          </a:xfrm>
          <a:prstGeom prst="roundRect">
            <a:avLst>
              <a:gd name="adj" fmla="val 50000"/>
            </a:avLst>
          </a:prstGeom>
          <a:solidFill>
            <a:srgbClr val="6FD355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Théorème:</a:t>
            </a:r>
          </a:p>
        </p:txBody>
      </p:sp>
      <p:sp>
        <p:nvSpPr>
          <p:cNvPr id="55" name="Preuve:"/>
          <p:cNvSpPr/>
          <p:nvPr>
            <p:ph type="body" sz="quarter" idx="22"/>
          </p:nvPr>
        </p:nvSpPr>
        <p:spPr>
          <a:xfrm>
            <a:off x="139700" y="2565400"/>
            <a:ext cx="2743200" cy="698500"/>
          </a:xfrm>
          <a:prstGeom prst="roundRect">
            <a:avLst>
              <a:gd name="adj" fmla="val 50000"/>
            </a:avLst>
          </a:prstGeom>
          <a:solidFill>
            <a:srgbClr val="84F866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Preuve:</a:t>
            </a:r>
          </a:p>
        </p:txBody>
      </p:sp>
      <p:sp>
        <p:nvSpPr>
          <p:cNvPr id="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éfinition:"/>
          <p:cNvSpPr/>
          <p:nvPr>
            <p:ph type="body" sz="quarter" idx="21"/>
          </p:nvPr>
        </p:nvSpPr>
        <p:spPr>
          <a:xfrm>
            <a:off x="139700" y="469900"/>
            <a:ext cx="2667000" cy="762000"/>
          </a:xfrm>
          <a:prstGeom prst="roundRect">
            <a:avLst>
              <a:gd name="adj" fmla="val 50000"/>
            </a:avLst>
          </a:prstGeom>
          <a:solidFill>
            <a:srgbClr val="EF983D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Définition:</a:t>
            </a:r>
          </a:p>
        </p:txBody>
      </p:sp>
      <p:sp>
        <p:nvSpPr>
          <p:cNvPr id="7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Exemple:"/>
          <p:cNvSpPr/>
          <p:nvPr>
            <p:ph type="body" sz="quarter" idx="21"/>
          </p:nvPr>
        </p:nvSpPr>
        <p:spPr>
          <a:xfrm>
            <a:off x="139700" y="4445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Exemple:</a:t>
            </a:r>
          </a:p>
        </p:txBody>
      </p:sp>
      <p:sp>
        <p:nvSpPr>
          <p:cNvPr id="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355600" y="254000"/>
            <a:ext cx="12293600" cy="923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04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685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066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1447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1828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2209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2590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2971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3352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Relationship Id="rId3" Type="http://schemas.openxmlformats.org/officeDocument/2006/relationships/image" Target="../media/image9.gif"/><Relationship Id="rId4" Type="http://schemas.openxmlformats.org/officeDocument/2006/relationships/image" Target="../media/image33.png"/><Relationship Id="rId5" Type="http://schemas.openxmlformats.org/officeDocument/2006/relationships/image" Target="../media/image2.png"/><Relationship Id="rId6" Type="http://schemas.openxmlformats.org/officeDocument/2006/relationships/image" Target="../media/image3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Relationship Id="rId3" Type="http://schemas.openxmlformats.org/officeDocument/2006/relationships/image" Target="../media/image35.png"/><Relationship Id="rId4" Type="http://schemas.openxmlformats.org/officeDocument/2006/relationships/image" Target="../media/image11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6.gif"/><Relationship Id="rId4" Type="http://schemas.openxmlformats.org/officeDocument/2006/relationships/image" Target="../media/image2.png"/><Relationship Id="rId5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7.gif"/><Relationship Id="rId8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ours 27"/>
          <p:cNvSpPr/>
          <p:nvPr>
            <p:ph type="body" idx="21"/>
          </p:nvPr>
        </p:nvSpPr>
        <p:spPr>
          <a:prstGeom prst="roundRect">
            <a:avLst>
              <a:gd name="adj" fmla="val 41000"/>
            </a:avLst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cours 27</a:t>
            </a:r>
          </a:p>
        </p:txBody>
      </p:sp>
      <p:sp>
        <p:nvSpPr>
          <p:cNvPr id="123" name="3.7 Fonctions Trigonométriques"/>
          <p:cNvSpPr/>
          <p:nvPr>
            <p:ph type="body" idx="22"/>
          </p:nvPr>
        </p:nvSpPr>
        <p:spPr>
          <a:xfrm>
            <a:off x="502915" y="2019300"/>
            <a:ext cx="11998970" cy="2908300"/>
          </a:xfrm>
          <a:prstGeom prst="roundRect">
            <a:avLst>
              <a:gd name="adj" fmla="val 36099"/>
            </a:avLst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72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3.7 Fonctions Trigonométriques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er"/>
          <p:cNvGrpSpPr/>
          <p:nvPr/>
        </p:nvGrpSpPr>
        <p:grpSpPr>
          <a:xfrm>
            <a:off x="2358010" y="4329179"/>
            <a:ext cx="5350395" cy="881212"/>
            <a:chOff x="0" y="0"/>
            <a:chExt cx="5350394" cy="881210"/>
          </a:xfrm>
        </p:grpSpPr>
        <p:sp>
          <p:nvSpPr>
            <p:cNvPr id="195" name="Rectangle aux angles arrondis"/>
            <p:cNvSpPr/>
            <p:nvPr/>
          </p:nvSpPr>
          <p:spPr>
            <a:xfrm>
              <a:off x="0" y="10103"/>
              <a:ext cx="1477261" cy="871108"/>
            </a:xfrm>
            <a:prstGeom prst="roundRect">
              <a:avLst>
                <a:gd name="adj" fmla="val 21869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B0B2"/>
                  </a:solidFill>
                </a:defRPr>
              </a:pPr>
            </a:p>
          </p:txBody>
        </p:sp>
        <p:sp>
          <p:nvSpPr>
            <p:cNvPr id="196" name="Rectangle aux angles arrondis"/>
            <p:cNvSpPr/>
            <p:nvPr/>
          </p:nvSpPr>
          <p:spPr>
            <a:xfrm>
              <a:off x="3873134" y="0"/>
              <a:ext cx="1477261" cy="871108"/>
            </a:xfrm>
            <a:prstGeom prst="roundRect">
              <a:avLst>
                <a:gd name="adj" fmla="val 21869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B0B2"/>
                  </a:solidFill>
                </a:defRPr>
              </a:pPr>
            </a:p>
          </p:txBody>
        </p:sp>
      </p:grpSp>
      <p:sp>
        <p:nvSpPr>
          <p:cNvPr id="198" name="Exemple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331" y="1623068"/>
            <a:ext cx="4114801" cy="86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rouver les asymptotes de la fonction"/>
          <p:cNvSpPr txBox="1"/>
          <p:nvPr/>
        </p:nvSpPr>
        <p:spPr>
          <a:xfrm>
            <a:off x="3041364" y="527049"/>
            <a:ext cx="69220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Trouver les asymptotes de la fonction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1482" y="1432568"/>
            <a:ext cx="2997201" cy="12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On cherche les valeurs de x telle que"/>
          <p:cNvSpPr txBox="1"/>
          <p:nvPr/>
        </p:nvSpPr>
        <p:spPr>
          <a:xfrm>
            <a:off x="2698966" y="2975319"/>
            <a:ext cx="676379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cherche les valeurs de </a:t>
            </a:r>
            <a:r>
              <a:rPr i="1"/>
              <a:t>x</a:t>
            </a:r>
            <a:r>
              <a:t> telle que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7232" y="4343036"/>
            <a:ext cx="3479801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7051" y="4349386"/>
            <a:ext cx="60071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17051" y="5534268"/>
            <a:ext cx="60071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30621" y="6719150"/>
            <a:ext cx="52959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Longleftrightarr-1.pdf" descr="Longleftrightarr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87771" y="7997471"/>
            <a:ext cx="51816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zero.png" descr="zer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080" y="5423589"/>
            <a:ext cx="5007174" cy="4243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5"/>
      <p:bldP build="whole" bldLvl="1" animBg="1" rev="0" advAuto="0" spid="201" grpId="2"/>
      <p:bldP build="whole" bldLvl="1" animBg="1" rev="0" advAuto="0" spid="203" grpId="4"/>
      <p:bldP build="whole" bldLvl="1" animBg="1" rev="0" advAuto="0" spid="197" grpId="6"/>
      <p:bldP build="whole" bldLvl="1" animBg="1" rev="0" advAuto="0" spid="206" grpId="9"/>
      <p:bldP build="whole" bldLvl="1" animBg="1" rev="0" advAuto="0" spid="207" grpId="10"/>
      <p:bldP build="whole" bldLvl="1" animBg="1" rev="0" advAuto="0" spid="205" grpId="8"/>
      <p:bldP build="whole" bldLvl="1" animBg="1" rev="0" advAuto="0" spid="199" grpId="1"/>
      <p:bldP build="whole" bldLvl="1" animBg="1" rev="0" advAuto="0" spid="208" grpId="7"/>
      <p:bldP build="whole" bldLvl="1" animBg="1" rev="0" advAuto="0" spid="20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211" name="#66"/>
          <p:cNvSpPr txBox="1"/>
          <p:nvPr/>
        </p:nvSpPr>
        <p:spPr>
          <a:xfrm>
            <a:off x="6064287" y="4565649"/>
            <a:ext cx="8762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#66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ec1.gif" descr="sec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650" y="819150"/>
            <a:ext cx="9461500" cy="811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ec2.gif" descr="sec2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650" y="819150"/>
            <a:ext cx="9461500" cy="811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4547" y="608243"/>
            <a:ext cx="23876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Grouper"/>
          <p:cNvGrpSpPr/>
          <p:nvPr/>
        </p:nvGrpSpPr>
        <p:grpSpPr>
          <a:xfrm>
            <a:off x="252656" y="7019175"/>
            <a:ext cx="5607622" cy="622301"/>
            <a:chOff x="0" y="0"/>
            <a:chExt cx="5607620" cy="622300"/>
          </a:xfrm>
        </p:grpSpPr>
        <p:sp>
          <p:nvSpPr>
            <p:cNvPr id="216" name="Ici notre variable,    est l’angle"/>
            <p:cNvSpPr txBox="1"/>
            <p:nvPr/>
          </p:nvSpPr>
          <p:spPr>
            <a:xfrm>
              <a:off x="0" y="-1"/>
              <a:ext cx="560762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Ici notre variable,    est l’angle</a:t>
              </a:r>
            </a:p>
          </p:txBody>
        </p:sp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04334" y="266700"/>
              <a:ext cx="2413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1" name="Grouper"/>
          <p:cNvGrpSpPr/>
          <p:nvPr/>
        </p:nvGrpSpPr>
        <p:grpSpPr>
          <a:xfrm>
            <a:off x="250725" y="8400276"/>
            <a:ext cx="12503349" cy="1143001"/>
            <a:chOff x="0" y="0"/>
            <a:chExt cx="12503348" cy="1143000"/>
          </a:xfrm>
        </p:grpSpPr>
        <p:sp>
          <p:nvSpPr>
            <p:cNvPr id="219" name="et notre fonction                        est la longueur du segment qui relie l’origine au point sur la droite tangente."/>
            <p:cNvSpPr txBox="1"/>
            <p:nvPr/>
          </p:nvSpPr>
          <p:spPr>
            <a:xfrm>
              <a:off x="0" y="0"/>
              <a:ext cx="12503349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 notre fonction                        est la </a:t>
              </a:r>
              <a:r>
                <a:rPr>
                  <a:solidFill>
                    <a:srgbClr val="0433FF"/>
                  </a:solidFill>
                </a:rPr>
                <a:t>longueur du segment</a:t>
              </a:r>
              <a:r>
                <a:t> qui relie l’origine au point sur la droite tangente.</a:t>
              </a:r>
            </a:p>
          </p:txBody>
        </p:sp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10329" y="113731"/>
              <a:ext cx="23876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8" grpId="3"/>
      <p:bldP build="whole" bldLvl="1" animBg="1" rev="0" advAuto="0" spid="221" grpId="4"/>
      <p:bldP build="whole" bldLvl="1" animBg="1" rev="0" advAuto="0" spid="21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ec3.gif" descr="sec3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347" y="3579020"/>
            <a:ext cx="11709401" cy="494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6934" y="1320372"/>
            <a:ext cx="2387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ec4.gif" descr="sec4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7347" y="3579020"/>
            <a:ext cx="11709401" cy="494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228" name="#67 et 68"/>
          <p:cNvSpPr txBox="1"/>
          <p:nvPr/>
        </p:nvSpPr>
        <p:spPr>
          <a:xfrm>
            <a:off x="5554736" y="4565649"/>
            <a:ext cx="189532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#67 et 68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arc1.pdf" descr="ar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254000"/>
            <a:ext cx="11087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arc2.pdf" descr="arc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0" y="254000"/>
            <a:ext cx="11087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arc3.pdf" descr="arc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500" y="254000"/>
            <a:ext cx="11087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arc4.pdf" descr="arc4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500" y="254000"/>
            <a:ext cx="11087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20200" y="2921000"/>
            <a:ext cx="23622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100" y="1409700"/>
            <a:ext cx="1320800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78000" y="1473200"/>
            <a:ext cx="34163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in.png" descr="sin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29300" y="4438997"/>
            <a:ext cx="6769100" cy="5632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  <p:bldP build="whole" bldLvl="1" animBg="1" rev="0" advAuto="0" spid="233" grpId="5"/>
      <p:bldP build="whole" bldLvl="1" animBg="1" rev="0" advAuto="0" spid="236" grpId="6"/>
      <p:bldP build="whole" bldLvl="1" animBg="1" rev="0" advAuto="0" spid="237" grpId="4"/>
      <p:bldP build="whole" bldLvl="1" animBg="1" rev="0" advAuto="0" spid="232" grpId="3"/>
      <p:bldP build="whole" bldLvl="1" animBg="1" rev="0" advAuto="0" spid="23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arc1.pdf" descr="ar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495300"/>
            <a:ext cx="10198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arc2.pdf" descr="arc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800" y="495300"/>
            <a:ext cx="10198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rc3.pdf" descr="arc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800" y="495300"/>
            <a:ext cx="10198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90100" y="2921000"/>
            <a:ext cx="24130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67500" y="660400"/>
            <a:ext cx="1320800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91500" y="673100"/>
            <a:ext cx="3467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cos.png" descr="co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70700" y="4957129"/>
            <a:ext cx="5626100" cy="4796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5"/>
      <p:bldP build="whole" bldLvl="1" animBg="1" rev="0" advAuto="0" spid="245" grpId="3"/>
      <p:bldP build="whole" bldLvl="1" animBg="1" rev="0" advAuto="0" spid="241" grpId="4"/>
      <p:bldP build="whole" bldLvl="1" animBg="1" rev="0" advAuto="0" spid="243" grpId="1"/>
      <p:bldP build="whole" bldLvl="1" animBg="1" rev="0" advAuto="0" spid="24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t1.pdf" descr="t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127000"/>
            <a:ext cx="10198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t2.pdf" descr="t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127000"/>
            <a:ext cx="10198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t3.pdf" descr="t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00" y="127000"/>
            <a:ext cx="10198100" cy="68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79000" y="1295400"/>
            <a:ext cx="24638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07300" y="2616200"/>
            <a:ext cx="1320800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58300" y="2679700"/>
            <a:ext cx="35052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tan1.png" descr="tan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40500" y="5129448"/>
            <a:ext cx="6464300" cy="5157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2"/>
      <p:bldP build="whole" bldLvl="1" animBg="1" rev="0" advAuto="0" spid="251" grpId="1"/>
      <p:bldP build="whole" bldLvl="1" animBg="1" rev="0" advAuto="0" spid="253" grpId="3"/>
      <p:bldP build="whole" bldLvl="1" animBg="1" rev="0" advAuto="0" spid="252" grpId="5"/>
      <p:bldP build="whole" bldLvl="1" animBg="1" rev="0" advAuto="0" spid="249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256" name="# 69 et 70"/>
          <p:cNvSpPr txBox="1"/>
          <p:nvPr/>
        </p:nvSpPr>
        <p:spPr>
          <a:xfrm>
            <a:off x="5497586" y="4565649"/>
            <a:ext cx="200962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 69 et 70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Les fonctions trigonométriques inverses sont construites à partir des fonctions trigonométriques de base."/>
          <p:cNvSpPr txBox="1"/>
          <p:nvPr/>
        </p:nvSpPr>
        <p:spPr>
          <a:xfrm>
            <a:off x="230745" y="587018"/>
            <a:ext cx="1254331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Les fonctions trigonométriques inverses sont construites à partir des fonctions trigonométriques de base.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544" y="2566738"/>
            <a:ext cx="9207501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5364" y="6536670"/>
            <a:ext cx="9410701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3640" y="4816959"/>
            <a:ext cx="86868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  <p:bldP build="whole" bldLvl="1" animBg="1" rev="0" advAuto="0" spid="260" grpId="3"/>
      <p:bldP build="whole" bldLvl="1" animBg="1" rev="0" advAuto="0" spid="26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os.gif" descr="cos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9667" y="321582"/>
            <a:ext cx="9461501" cy="8115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" name="Grouper"/>
          <p:cNvGrpSpPr/>
          <p:nvPr/>
        </p:nvGrpSpPr>
        <p:grpSpPr>
          <a:xfrm>
            <a:off x="4863257" y="8600016"/>
            <a:ext cx="2413001" cy="1466851"/>
            <a:chOff x="3235715" y="114300"/>
            <a:chExt cx="2413000" cy="1466850"/>
          </a:xfrm>
        </p:grpSpPr>
        <p:sp>
          <p:nvSpPr>
            <p:cNvPr id="126" name="et notre fonction                        est la base."/>
            <p:cNvSpPr/>
            <p:nvPr/>
          </p:nvSpPr>
          <p:spPr>
            <a:xfrm>
              <a:off x="3918123" y="3111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 notre fonction                        est la base.</a:t>
              </a:r>
            </a:p>
          </p:txBody>
        </p:sp>
        <p:pic>
          <p:nvPicPr>
            <p:cNvPr id="12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35715" y="114300"/>
              <a:ext cx="24130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9" name="cos2.gif" descr="cos2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9667" y="321582"/>
            <a:ext cx="9461501" cy="8115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" name="Grouper"/>
          <p:cNvGrpSpPr/>
          <p:nvPr/>
        </p:nvGrpSpPr>
        <p:grpSpPr>
          <a:xfrm>
            <a:off x="252656" y="7520516"/>
            <a:ext cx="5607622" cy="622301"/>
            <a:chOff x="0" y="0"/>
            <a:chExt cx="5607620" cy="622300"/>
          </a:xfrm>
        </p:grpSpPr>
        <p:sp>
          <p:nvSpPr>
            <p:cNvPr id="130" name="Ici notre variable,    est l’angle"/>
            <p:cNvSpPr txBox="1"/>
            <p:nvPr/>
          </p:nvSpPr>
          <p:spPr>
            <a:xfrm>
              <a:off x="0" y="-1"/>
              <a:ext cx="560762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Ici notre variable,    est l’angle</a:t>
              </a:r>
            </a:p>
          </p:txBody>
        </p:sp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04334" y="266700"/>
              <a:ext cx="2413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460" y="626888"/>
            <a:ext cx="24130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2"/>
      <p:bldP build="whole" bldLvl="1" animBg="1" rev="0" advAuto="0" spid="132" grpId="3"/>
      <p:bldP build="whole" bldLvl="1" animBg="1" rev="0" advAuto="0" spid="128" grpId="4"/>
      <p:bldP build="whole" bldLvl="1" animBg="1" rev="0" advAuto="0" spid="1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er"/>
          <p:cNvGrpSpPr/>
          <p:nvPr/>
        </p:nvGrpSpPr>
        <p:grpSpPr>
          <a:xfrm>
            <a:off x="1831515" y="1641663"/>
            <a:ext cx="3477600" cy="2687504"/>
            <a:chOff x="0" y="0"/>
            <a:chExt cx="3477599" cy="2687503"/>
          </a:xfrm>
        </p:grpSpPr>
        <p:sp>
          <p:nvSpPr>
            <p:cNvPr id="263" name="Rectangle aux angles arrondis"/>
            <p:cNvSpPr/>
            <p:nvPr/>
          </p:nvSpPr>
          <p:spPr>
            <a:xfrm>
              <a:off x="0" y="0"/>
              <a:ext cx="551444" cy="508000"/>
            </a:xfrm>
            <a:prstGeom prst="roundRect">
              <a:avLst>
                <a:gd name="adj" fmla="val 3750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64" name="Rectangle aux angles arrondis"/>
            <p:cNvSpPr/>
            <p:nvPr/>
          </p:nvSpPr>
          <p:spPr>
            <a:xfrm>
              <a:off x="2926155" y="2179503"/>
              <a:ext cx="551445" cy="508001"/>
            </a:xfrm>
            <a:prstGeom prst="roundRect">
              <a:avLst>
                <a:gd name="adj" fmla="val 3750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68" name="Grouper"/>
          <p:cNvGrpSpPr/>
          <p:nvPr/>
        </p:nvGrpSpPr>
        <p:grpSpPr>
          <a:xfrm>
            <a:off x="1886186" y="1701110"/>
            <a:ext cx="2597957" cy="2594738"/>
            <a:chOff x="0" y="0"/>
            <a:chExt cx="2597956" cy="2594736"/>
          </a:xfrm>
        </p:grpSpPr>
        <p:sp>
          <p:nvSpPr>
            <p:cNvPr id="266" name="Rectangle aux angles arrondis"/>
            <p:cNvSpPr/>
            <p:nvPr/>
          </p:nvSpPr>
          <p:spPr>
            <a:xfrm>
              <a:off x="987091" y="0"/>
              <a:ext cx="1610866" cy="508000"/>
            </a:xfrm>
            <a:prstGeom prst="roundRect">
              <a:avLst>
                <a:gd name="adj" fmla="val 3750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67" name="Rectangle aux angles arrondis"/>
            <p:cNvSpPr/>
            <p:nvPr/>
          </p:nvSpPr>
          <p:spPr>
            <a:xfrm>
              <a:off x="0" y="2086736"/>
              <a:ext cx="1610865" cy="508001"/>
            </a:xfrm>
            <a:prstGeom prst="roundRect">
              <a:avLst>
                <a:gd name="adj" fmla="val 3750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71" name="Grouper"/>
          <p:cNvGrpSpPr/>
          <p:nvPr/>
        </p:nvGrpSpPr>
        <p:grpSpPr>
          <a:xfrm>
            <a:off x="7512349" y="1637610"/>
            <a:ext cx="3352533" cy="6946340"/>
            <a:chOff x="0" y="0"/>
            <a:chExt cx="3352531" cy="6946339"/>
          </a:xfrm>
        </p:grpSpPr>
        <p:sp>
          <p:nvSpPr>
            <p:cNvPr id="269" name="Rectangle aux angles arrondis"/>
            <p:cNvSpPr/>
            <p:nvPr/>
          </p:nvSpPr>
          <p:spPr>
            <a:xfrm>
              <a:off x="1168131" y="0"/>
              <a:ext cx="2184401" cy="558800"/>
            </a:xfrm>
            <a:prstGeom prst="roundRect">
              <a:avLst>
                <a:gd name="adj" fmla="val 3409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70" name="Rectangle aux angles arrondis"/>
            <p:cNvSpPr/>
            <p:nvPr/>
          </p:nvSpPr>
          <p:spPr>
            <a:xfrm>
              <a:off x="0" y="6387539"/>
              <a:ext cx="576094" cy="558801"/>
            </a:xfrm>
            <a:prstGeom prst="roundRect">
              <a:avLst>
                <a:gd name="adj" fmla="val 3409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74" name="Grouper"/>
          <p:cNvGrpSpPr/>
          <p:nvPr/>
        </p:nvGrpSpPr>
        <p:grpSpPr>
          <a:xfrm>
            <a:off x="5504359" y="1637610"/>
            <a:ext cx="5672585" cy="1559517"/>
            <a:chOff x="0" y="0"/>
            <a:chExt cx="5672583" cy="1559516"/>
          </a:xfrm>
        </p:grpSpPr>
        <p:sp>
          <p:nvSpPr>
            <p:cNvPr id="272" name="mais on ne connaît que ce lien"/>
            <p:cNvSpPr txBox="1"/>
            <p:nvPr/>
          </p:nvSpPr>
          <p:spPr>
            <a:xfrm>
              <a:off x="-1" y="937216"/>
              <a:ext cx="5672585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mais on ne connaît que ce lien</a:t>
              </a:r>
            </a:p>
          </p:txBody>
        </p:sp>
        <p:sp>
          <p:nvSpPr>
            <p:cNvPr id="273" name="Rectangle aux angles arrondis"/>
            <p:cNvSpPr/>
            <p:nvPr/>
          </p:nvSpPr>
          <p:spPr>
            <a:xfrm>
              <a:off x="960" y="0"/>
              <a:ext cx="1917961" cy="571500"/>
            </a:xfrm>
            <a:prstGeom prst="roundRect">
              <a:avLst>
                <a:gd name="adj" fmla="val 33333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0DFCFF"/>
                  </a:solidFill>
                </a:defRPr>
              </a:pPr>
            </a:p>
          </p:txBody>
        </p:sp>
      </p:grpSp>
      <p:sp>
        <p:nvSpPr>
          <p:cNvPr id="275" name="Exemple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sp>
        <p:nvSpPr>
          <p:cNvPr id="276" name="Simplifier l’expression"/>
          <p:cNvSpPr txBox="1"/>
          <p:nvPr/>
        </p:nvSpPr>
        <p:spPr>
          <a:xfrm>
            <a:off x="3188383" y="527049"/>
            <a:ext cx="414918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Simplifier l’expression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64569" y="615950"/>
            <a:ext cx="24130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786" y="3806897"/>
            <a:ext cx="39370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286" y="6027617"/>
            <a:ext cx="35560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90651" y="6027617"/>
            <a:ext cx="45339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74833" y="7000983"/>
            <a:ext cx="5156201" cy="55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56864" y="8002756"/>
            <a:ext cx="44831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y=_arccos_x_Long.pdf" descr="y=_arccos_x_Long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61268" y="1692463"/>
            <a:ext cx="86868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72100" y="3749747"/>
            <a:ext cx="2184400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On doit changer le sinus en cosinus."/>
          <p:cNvSpPr txBox="1"/>
          <p:nvPr/>
        </p:nvSpPr>
        <p:spPr>
          <a:xfrm>
            <a:off x="2132496" y="4765057"/>
            <a:ext cx="667873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doit changer le sinus en cosinus.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9"/>
      <p:bldP build="whole" bldLvl="1" animBg="1" rev="0" advAuto="0" spid="285" grpId="6"/>
      <p:bldP build="whole" bldLvl="1" animBg="1" rev="0" advAuto="0" spid="283" grpId="1"/>
      <p:bldP build="whole" bldLvl="1" animBg="1" rev="0" advAuto="0" spid="284" grpId="12"/>
      <p:bldP build="whole" bldLvl="1" animBg="1" rev="0" advAuto="0" spid="282" grpId="10"/>
      <p:bldP build="whole" bldLvl="1" animBg="1" rev="0" advAuto="0" spid="274" grpId="5"/>
      <p:bldP build="whole" bldLvl="1" animBg="1" rev="0" advAuto="0" spid="268" grpId="3"/>
      <p:bldP build="whole" bldLvl="1" animBg="1" rev="0" advAuto="0" spid="271" grpId="11"/>
      <p:bldP build="whole" bldLvl="1" animBg="1" rev="0" advAuto="0" spid="278" grpId="2"/>
      <p:bldP build="whole" bldLvl="1" animBg="1" rev="0" advAuto="0" spid="265" grpId="4"/>
      <p:bldP build="whole" bldLvl="1" animBg="1" rev="0" advAuto="0" spid="280" grpId="8"/>
      <p:bldP build="whole" bldLvl="1" animBg="1" rev="0" advAuto="0" spid="279" grpId="7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288" name="#71"/>
          <p:cNvSpPr txBox="1"/>
          <p:nvPr/>
        </p:nvSpPr>
        <p:spPr>
          <a:xfrm>
            <a:off x="6064287" y="4565649"/>
            <a:ext cx="8762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#71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evoir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Devoir:</a:t>
            </a:r>
          </a:p>
        </p:txBody>
      </p:sp>
      <p:sp>
        <p:nvSpPr>
          <p:cNvPr id="291" name="# 65 à 73"/>
          <p:cNvSpPr txBox="1"/>
          <p:nvPr>
            <p:ph type="body" idx="22"/>
          </p:nvPr>
        </p:nvSpPr>
        <p:spPr>
          <a:xfrm>
            <a:off x="7093477" y="4184650"/>
            <a:ext cx="1890639" cy="622300"/>
          </a:xfrm>
          <a:prstGeom prst="rect">
            <a:avLst/>
          </a:prstGeom>
        </p:spPr>
        <p:txBody>
          <a:bodyPr/>
          <a:lstStyle/>
          <a:p>
            <a:pPr/>
            <a:r>
              <a:t># 65 à 73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foncsin2.gif" descr="foncsin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668" y="2133379"/>
            <a:ext cx="13004801" cy="5486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foncsin1.png" descr="foncsin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668" y="2133379"/>
            <a:ext cx="13004801" cy="548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5041" y="788989"/>
            <a:ext cx="24130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  <p:bldP build="whole" bldLvl="1" animBg="1" rev="0" advAuto="0" spid="13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aux angles arrondis"/>
          <p:cNvSpPr/>
          <p:nvPr/>
        </p:nvSpPr>
        <p:spPr>
          <a:xfrm>
            <a:off x="7649947" y="634927"/>
            <a:ext cx="1270001" cy="589447"/>
          </a:xfrm>
          <a:prstGeom prst="roundRect">
            <a:avLst>
              <a:gd name="adj" fmla="val 32318"/>
            </a:avLst>
          </a:prstGeom>
          <a:solidFill>
            <a:srgbClr val="0DFCFF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140" name="Rectangle aux angles arrondis"/>
          <p:cNvSpPr/>
          <p:nvPr/>
        </p:nvSpPr>
        <p:spPr>
          <a:xfrm>
            <a:off x="4197926" y="286773"/>
            <a:ext cx="2833103" cy="1285755"/>
          </a:xfrm>
          <a:prstGeom prst="roundRect">
            <a:avLst>
              <a:gd name="adj" fmla="val 14816"/>
            </a:avLst>
          </a:prstGeom>
          <a:solidFill>
            <a:srgbClr val="CCFCC2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pic>
        <p:nvPicPr>
          <p:cNvPr id="141" name="sincos.gif" descr="sincos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276" y="1501378"/>
            <a:ext cx="9461501" cy="811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3026" y="377200"/>
            <a:ext cx="59944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2"/>
      <p:bldP build="whole" bldLvl="1" animBg="1" rev="0" advAuto="0" spid="139" grpId="3"/>
      <p:bldP build="whole" bldLvl="1" animBg="1" rev="0" advAuto="0" spid="1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osdeph.gif" descr="cosdeph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167" y="1985652"/>
            <a:ext cx="12672466" cy="511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2784" y="649632"/>
            <a:ext cx="24130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82817" y="332132"/>
            <a:ext cx="31115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er"/>
          <p:cNvGrpSpPr/>
          <p:nvPr/>
        </p:nvGrpSpPr>
        <p:grpSpPr>
          <a:xfrm>
            <a:off x="10121533" y="4048108"/>
            <a:ext cx="772228" cy="4811764"/>
            <a:chOff x="0" y="0"/>
            <a:chExt cx="772227" cy="4811762"/>
          </a:xfrm>
        </p:grpSpPr>
        <p:sp>
          <p:nvSpPr>
            <p:cNvPr id="148" name="Rectangle aux angles arrondis"/>
            <p:cNvSpPr/>
            <p:nvPr/>
          </p:nvSpPr>
          <p:spPr>
            <a:xfrm>
              <a:off x="0" y="0"/>
              <a:ext cx="533819" cy="576550"/>
            </a:xfrm>
            <a:prstGeom prst="roundRect">
              <a:avLst>
                <a:gd name="adj" fmla="val 35686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49" name="Rectangle aux angles arrondis"/>
            <p:cNvSpPr/>
            <p:nvPr/>
          </p:nvSpPr>
          <p:spPr>
            <a:xfrm>
              <a:off x="238409" y="4235213"/>
              <a:ext cx="533819" cy="576550"/>
            </a:xfrm>
            <a:prstGeom prst="roundRect">
              <a:avLst>
                <a:gd name="adj" fmla="val 35686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151" name="Rectangle aux angles arrondis"/>
          <p:cNvSpPr/>
          <p:nvPr/>
        </p:nvSpPr>
        <p:spPr>
          <a:xfrm>
            <a:off x="7435451" y="8784663"/>
            <a:ext cx="671503" cy="948150"/>
          </a:xfrm>
          <a:prstGeom prst="roundRect">
            <a:avLst>
              <a:gd name="adj" fmla="val 28369"/>
            </a:avLst>
          </a:prstGeom>
          <a:solidFill>
            <a:srgbClr val="EECDFE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grpSp>
        <p:nvGrpSpPr>
          <p:cNvPr id="154" name="Grouper"/>
          <p:cNvGrpSpPr/>
          <p:nvPr/>
        </p:nvGrpSpPr>
        <p:grpSpPr>
          <a:xfrm>
            <a:off x="6904593" y="3001982"/>
            <a:ext cx="2464135" cy="6803204"/>
            <a:chOff x="0" y="0"/>
            <a:chExt cx="2464134" cy="6803202"/>
          </a:xfrm>
        </p:grpSpPr>
        <p:sp>
          <p:nvSpPr>
            <p:cNvPr id="152" name="Rectangle aux angles arrondis"/>
            <p:cNvSpPr/>
            <p:nvPr/>
          </p:nvSpPr>
          <p:spPr>
            <a:xfrm>
              <a:off x="2073331" y="0"/>
              <a:ext cx="390804" cy="576550"/>
            </a:xfrm>
            <a:prstGeom prst="roundRect">
              <a:avLst>
                <a:gd name="adj" fmla="val 48746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53" name="Rectangle aux angles arrondis"/>
            <p:cNvSpPr/>
            <p:nvPr/>
          </p:nvSpPr>
          <p:spPr>
            <a:xfrm>
              <a:off x="0" y="6226652"/>
              <a:ext cx="390804" cy="576551"/>
            </a:xfrm>
            <a:prstGeom prst="roundRect">
              <a:avLst>
                <a:gd name="adj" fmla="val 48746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158" name="Grouper"/>
          <p:cNvGrpSpPr/>
          <p:nvPr/>
        </p:nvGrpSpPr>
        <p:grpSpPr>
          <a:xfrm>
            <a:off x="7595906" y="3001983"/>
            <a:ext cx="2733727" cy="5871815"/>
            <a:chOff x="0" y="0"/>
            <a:chExt cx="2733725" cy="5871814"/>
          </a:xfrm>
        </p:grpSpPr>
        <p:sp>
          <p:nvSpPr>
            <p:cNvPr id="155" name="Rectangle aux angles arrondis"/>
            <p:cNvSpPr/>
            <p:nvPr/>
          </p:nvSpPr>
          <p:spPr>
            <a:xfrm>
              <a:off x="0" y="0"/>
              <a:ext cx="390804" cy="576550"/>
            </a:xfrm>
            <a:prstGeom prst="roundRect">
              <a:avLst>
                <a:gd name="adj" fmla="val 4874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56" name="Rectangle aux angles arrondis"/>
            <p:cNvSpPr/>
            <p:nvPr/>
          </p:nvSpPr>
          <p:spPr>
            <a:xfrm>
              <a:off x="2062734" y="1046125"/>
              <a:ext cx="390804" cy="576551"/>
            </a:xfrm>
            <a:prstGeom prst="roundRect">
              <a:avLst>
                <a:gd name="adj" fmla="val 4874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57" name="Rectangle aux angles arrondis"/>
            <p:cNvSpPr/>
            <p:nvPr/>
          </p:nvSpPr>
          <p:spPr>
            <a:xfrm>
              <a:off x="2342922" y="5295265"/>
              <a:ext cx="390804" cy="576550"/>
            </a:xfrm>
            <a:prstGeom prst="roundRect">
              <a:avLst>
                <a:gd name="adj" fmla="val 4874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163" name="Grouper"/>
          <p:cNvGrpSpPr/>
          <p:nvPr/>
        </p:nvGrpSpPr>
        <p:grpSpPr>
          <a:xfrm>
            <a:off x="2122930" y="2752977"/>
            <a:ext cx="10612401" cy="6841653"/>
            <a:chOff x="0" y="0"/>
            <a:chExt cx="10612400" cy="6841651"/>
          </a:xfrm>
        </p:grpSpPr>
        <p:sp>
          <p:nvSpPr>
            <p:cNvPr id="159" name="Rectangle aux angles arrondis"/>
            <p:cNvSpPr/>
            <p:nvPr/>
          </p:nvSpPr>
          <p:spPr>
            <a:xfrm>
              <a:off x="9955531" y="249005"/>
              <a:ext cx="656870" cy="576551"/>
            </a:xfrm>
            <a:prstGeom prst="roundRect">
              <a:avLst>
                <a:gd name="adj" fmla="val 3304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60" name="Rectangle aux angles arrondis"/>
            <p:cNvSpPr/>
            <p:nvPr/>
          </p:nvSpPr>
          <p:spPr>
            <a:xfrm>
              <a:off x="8327837" y="0"/>
              <a:ext cx="847375" cy="1074562"/>
            </a:xfrm>
            <a:prstGeom prst="roundRect">
              <a:avLst>
                <a:gd name="adj" fmla="val 22481"/>
              </a:avLst>
            </a:prstGeom>
            <a:solidFill>
              <a:srgbClr val="EECDFE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61" name="Rectangle aux angles arrondis"/>
            <p:cNvSpPr/>
            <p:nvPr/>
          </p:nvSpPr>
          <p:spPr>
            <a:xfrm>
              <a:off x="1227166" y="5767090"/>
              <a:ext cx="656869" cy="1074562"/>
            </a:xfrm>
            <a:prstGeom prst="roundRect">
              <a:avLst>
                <a:gd name="adj" fmla="val 29001"/>
              </a:avLst>
            </a:prstGeom>
            <a:solidFill>
              <a:srgbClr val="EECDFE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62" name="Rectangle aux angles arrondis"/>
            <p:cNvSpPr/>
            <p:nvPr/>
          </p:nvSpPr>
          <p:spPr>
            <a:xfrm>
              <a:off x="0" y="3996804"/>
              <a:ext cx="656869" cy="576551"/>
            </a:xfrm>
            <a:prstGeom prst="roundRect">
              <a:avLst>
                <a:gd name="adj" fmla="val 3304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164" name="Exemple:"/>
          <p:cNvSpPr/>
          <p:nvPr>
            <p:ph type="body" idx="21"/>
          </p:nvPr>
        </p:nvSpPr>
        <p:spPr>
          <a:xfrm>
            <a:off x="146186" y="2061026"/>
            <a:ext cx="2387601" cy="787401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sp>
        <p:nvSpPr>
          <p:cNvPr id="165" name="On peut parler de tous les mêmes paramètres pour décrire le cosinus que ce qu’on a utilisé pour le sinus."/>
          <p:cNvSpPr txBox="1"/>
          <p:nvPr/>
        </p:nvSpPr>
        <p:spPr>
          <a:xfrm>
            <a:off x="119012" y="-67896"/>
            <a:ext cx="127667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peut parler de tous les mêmes paramètres pour décrire le cosinus que ce qu’on a utilisé pour le sinus. 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2140" y="1333115"/>
            <a:ext cx="5041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2273" y="1333115"/>
            <a:ext cx="4368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78026" y="2112380"/>
            <a:ext cx="51943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5114" y="2737807"/>
            <a:ext cx="54102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coscan1.png" descr="coscan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187" y="3272644"/>
            <a:ext cx="12484101" cy="7297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coscan2.png" descr="coscan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187" y="3272644"/>
            <a:ext cx="12484101" cy="7297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coscan3.png" descr="coscan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187" y="3272644"/>
            <a:ext cx="12484101" cy="7297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coscan4.png" descr="coscan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3187" y="3272644"/>
            <a:ext cx="12484101" cy="7297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9"/>
      <p:bldP build="whole" bldLvl="1" animBg="1" rev="0" advAuto="0" spid="150" grpId="10"/>
      <p:bldP build="whole" bldLvl="1" animBg="1" rev="0" advAuto="0" spid="169" grpId="5"/>
      <p:bldP build="whole" bldLvl="1" animBg="1" rev="0" advAuto="0" spid="163" grpId="7"/>
      <p:bldP build="whole" bldLvl="1" animBg="1" rev="0" advAuto="0" spid="168" grpId="4"/>
      <p:bldP build="whole" bldLvl="1" animBg="1" rev="0" advAuto="0" spid="164" grpId="3"/>
      <p:bldP build="whole" bldLvl="1" animBg="1" rev="0" advAuto="0" spid="154" grpId="12"/>
      <p:bldP build="whole" bldLvl="1" animBg="1" rev="0" advAuto="0" spid="167" grpId="2"/>
      <p:bldP build="whole" bldLvl="1" animBg="1" rev="0" advAuto="0" spid="172" grpId="11"/>
      <p:bldP build="whole" bldLvl="1" animBg="1" rev="0" advAuto="0" spid="171" grpId="8"/>
      <p:bldP build="whole" bldLvl="1" animBg="1" rev="0" advAuto="0" spid="166" grpId="1"/>
      <p:bldP build="whole" bldLvl="1" animBg="1" rev="0" advAuto="0" spid="151" grpId="13"/>
      <p:bldP build="whole" bldLvl="1" animBg="1" rev="0" advAuto="0" spid="173" grpId="14"/>
      <p:bldP build="whole" bldLvl="1" animBg="1" rev="0" advAuto="0" spid="170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176" name="#65"/>
          <p:cNvSpPr txBox="1"/>
          <p:nvPr/>
        </p:nvSpPr>
        <p:spPr>
          <a:xfrm>
            <a:off x="6064287" y="4565649"/>
            <a:ext cx="8762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#65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4257" y="670966"/>
            <a:ext cx="245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tan.gif" descr="tan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2220" y="2118324"/>
            <a:ext cx="9461501" cy="8115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uper"/>
          <p:cNvGrpSpPr/>
          <p:nvPr/>
        </p:nvGrpSpPr>
        <p:grpSpPr>
          <a:xfrm>
            <a:off x="252656" y="7520516"/>
            <a:ext cx="5607622" cy="622301"/>
            <a:chOff x="0" y="0"/>
            <a:chExt cx="5607620" cy="622300"/>
          </a:xfrm>
        </p:grpSpPr>
        <p:sp>
          <p:nvSpPr>
            <p:cNvPr id="180" name="Ici notre variable,    est l’angle"/>
            <p:cNvSpPr txBox="1"/>
            <p:nvPr/>
          </p:nvSpPr>
          <p:spPr>
            <a:xfrm>
              <a:off x="0" y="-1"/>
              <a:ext cx="560762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Ici notre variable,    est l’angle</a:t>
              </a:r>
            </a:p>
          </p:txBody>
        </p:sp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04334" y="266700"/>
              <a:ext cx="2413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5" name="Grouper"/>
          <p:cNvGrpSpPr/>
          <p:nvPr/>
        </p:nvGrpSpPr>
        <p:grpSpPr>
          <a:xfrm>
            <a:off x="273942" y="8485716"/>
            <a:ext cx="12456916" cy="622301"/>
            <a:chOff x="-2310333" y="0"/>
            <a:chExt cx="12456914" cy="622300"/>
          </a:xfrm>
        </p:grpSpPr>
        <p:sp>
          <p:nvSpPr>
            <p:cNvPr id="183" name="et notre fonction                        est la hauteur sur la droite tangente."/>
            <p:cNvSpPr txBox="1"/>
            <p:nvPr/>
          </p:nvSpPr>
          <p:spPr>
            <a:xfrm>
              <a:off x="-2310334" y="-1"/>
              <a:ext cx="12456915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 notre fonction                        est la hauteur sur la droite tangente.</a:t>
              </a:r>
            </a:p>
          </p:txBody>
        </p:sp>
        <p:pic>
          <p:nvPicPr>
            <p:cNvPr id="18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06695" y="101600"/>
              <a:ext cx="24511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885" y="844217"/>
            <a:ext cx="245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1164" y="609267"/>
            <a:ext cx="14605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2189" y="446616"/>
            <a:ext cx="17653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4351" y="1135010"/>
            <a:ext cx="4838701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3391" y="2526512"/>
            <a:ext cx="63119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tan1.gif" descr="tan1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" y="3787912"/>
            <a:ext cx="13004801" cy="5486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tan2.png" descr="tan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1" y="3787912"/>
            <a:ext cx="13004801" cy="5485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5"/>
      <p:bldP build="whole" bldLvl="1" animBg="1" rev="0" advAuto="0" spid="191" grpId="6"/>
      <p:bldP build="whole" bldLvl="1" animBg="1" rev="0" advAuto="0" spid="189" grpId="4"/>
      <p:bldP build="whole" bldLvl="1" animBg="1" rev="0" advAuto="0" spid="192" grpId="1"/>
      <p:bldP build="whole" bldLvl="1" animBg="1" rev="0" advAuto="0" spid="188" grpId="3"/>
      <p:bldP build="whole" bldLvl="1" animBg="1" rev="0" advAuto="0" spid="193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