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7.png"/><Relationship Id="rId3" Type="http://schemas.openxmlformats.org/officeDocument/2006/relationships/image" Target="../media/image29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image" Target="../media/image35.png"/><Relationship Id="rId9" Type="http://schemas.openxmlformats.org/officeDocument/2006/relationships/image" Target="../media/image36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13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13</a:t>
            </a:r>
          </a:p>
        </p:txBody>
      </p:sp>
      <p:sp>
        <p:nvSpPr>
          <p:cNvPr id="123" name="2.1Polynômes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2.1Polynômes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Grouper"/>
          <p:cNvGrpSpPr/>
          <p:nvPr/>
        </p:nvGrpSpPr>
        <p:grpSpPr>
          <a:xfrm>
            <a:off x="4480481" y="195031"/>
            <a:ext cx="4900401" cy="2259035"/>
            <a:chOff x="0" y="0"/>
            <a:chExt cx="4900399" cy="2259033"/>
          </a:xfrm>
        </p:grpSpPr>
        <p:sp>
          <p:nvSpPr>
            <p:cNvPr id="254" name="Ligne"/>
            <p:cNvSpPr/>
            <p:nvPr/>
          </p:nvSpPr>
          <p:spPr>
            <a:xfrm>
              <a:off x="0" y="-1"/>
              <a:ext cx="1445779" cy="461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963" fill="norm" stroke="1" extrusionOk="0">
                  <a:moveTo>
                    <a:pt x="0" y="17300"/>
                  </a:moveTo>
                  <a:cubicBezTo>
                    <a:pt x="2825" y="2932"/>
                    <a:pt x="9333" y="-3637"/>
                    <a:pt x="15133" y="2025"/>
                  </a:cubicBezTo>
                  <a:cubicBezTo>
                    <a:pt x="18025" y="4848"/>
                    <a:pt x="20357" y="10595"/>
                    <a:pt x="21600" y="17963"/>
                  </a:cubicBezTo>
                </a:path>
              </a:pathLst>
            </a:custGeom>
            <a:noFill/>
            <a:ln w="25400" cap="flat">
              <a:solidFill>
                <a:srgbClr val="00549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5" name="Rectangle aux angles arrondis"/>
            <p:cNvSpPr/>
            <p:nvPr/>
          </p:nvSpPr>
          <p:spPr>
            <a:xfrm>
              <a:off x="3820985" y="1741463"/>
              <a:ext cx="385918" cy="506074"/>
            </a:xfrm>
            <a:prstGeom prst="roundRect">
              <a:avLst>
                <a:gd name="adj" fmla="val 4936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6" name="Rectangle aux angles arrondis"/>
            <p:cNvSpPr/>
            <p:nvPr/>
          </p:nvSpPr>
          <p:spPr>
            <a:xfrm>
              <a:off x="4430625" y="1752959"/>
              <a:ext cx="469775" cy="506075"/>
            </a:xfrm>
            <a:prstGeom prst="roundRect">
              <a:avLst>
                <a:gd name="adj" fmla="val 40551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7" name="Rectangle aux angles arrondis"/>
            <p:cNvSpPr/>
            <p:nvPr/>
          </p:nvSpPr>
          <p:spPr>
            <a:xfrm>
              <a:off x="3447255" y="1879367"/>
              <a:ext cx="373731" cy="230266"/>
            </a:xfrm>
            <a:prstGeom prst="roundRect">
              <a:avLst>
                <a:gd name="adj" fmla="val 50000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3" name="Grouper"/>
          <p:cNvGrpSpPr/>
          <p:nvPr/>
        </p:nvGrpSpPr>
        <p:grpSpPr>
          <a:xfrm>
            <a:off x="4281671" y="384617"/>
            <a:ext cx="3613200" cy="2082149"/>
            <a:chOff x="0" y="0"/>
            <a:chExt cx="3613199" cy="2082147"/>
          </a:xfrm>
        </p:grpSpPr>
        <p:sp>
          <p:nvSpPr>
            <p:cNvPr id="259" name="Rectangle aux angles arrondis"/>
            <p:cNvSpPr/>
            <p:nvPr/>
          </p:nvSpPr>
          <p:spPr>
            <a:xfrm>
              <a:off x="0" y="341208"/>
              <a:ext cx="385917" cy="506075"/>
            </a:xfrm>
            <a:prstGeom prst="roundRect">
              <a:avLst>
                <a:gd name="adj" fmla="val 4936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0" name="Rectangle aux angles arrondis"/>
            <p:cNvSpPr/>
            <p:nvPr/>
          </p:nvSpPr>
          <p:spPr>
            <a:xfrm>
              <a:off x="2458419" y="1564577"/>
              <a:ext cx="385918" cy="506075"/>
            </a:xfrm>
            <a:prstGeom prst="roundRect">
              <a:avLst>
                <a:gd name="adj" fmla="val 4936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1" name="Rectangle aux angles arrondis"/>
            <p:cNvSpPr/>
            <p:nvPr/>
          </p:nvSpPr>
          <p:spPr>
            <a:xfrm>
              <a:off x="3055723" y="1576074"/>
              <a:ext cx="557477" cy="506074"/>
            </a:xfrm>
            <a:prstGeom prst="roundRect">
              <a:avLst>
                <a:gd name="adj" fmla="val 37643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2" name="Ligne"/>
            <p:cNvSpPr/>
            <p:nvPr/>
          </p:nvSpPr>
          <p:spPr>
            <a:xfrm>
              <a:off x="194687" y="-1"/>
              <a:ext cx="709409" cy="280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660" fill="norm" stroke="1" extrusionOk="0">
                  <a:moveTo>
                    <a:pt x="0" y="14229"/>
                  </a:moveTo>
                  <a:cubicBezTo>
                    <a:pt x="1000" y="8862"/>
                    <a:pt x="2981" y="4526"/>
                    <a:pt x="5515" y="2158"/>
                  </a:cubicBezTo>
                  <a:cubicBezTo>
                    <a:pt x="12041" y="-3940"/>
                    <a:pt x="19660" y="3404"/>
                    <a:pt x="21600" y="17660"/>
                  </a:cubicBezTo>
                </a:path>
              </a:pathLst>
            </a:custGeom>
            <a:noFill/>
            <a:ln w="25400" cap="flat">
              <a:solidFill>
                <a:srgbClr val="00549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9" name="Grouper"/>
          <p:cNvGrpSpPr/>
          <p:nvPr/>
        </p:nvGrpSpPr>
        <p:grpSpPr>
          <a:xfrm>
            <a:off x="3600938" y="100727"/>
            <a:ext cx="2771023" cy="2353339"/>
            <a:chOff x="0" y="0"/>
            <a:chExt cx="2771022" cy="2353337"/>
          </a:xfrm>
        </p:grpSpPr>
        <p:sp>
          <p:nvSpPr>
            <p:cNvPr id="264" name="Rectangle aux angles arrondis"/>
            <p:cNvSpPr/>
            <p:nvPr/>
          </p:nvSpPr>
          <p:spPr>
            <a:xfrm>
              <a:off x="1907717" y="625098"/>
              <a:ext cx="713035" cy="506075"/>
            </a:xfrm>
            <a:prstGeom prst="roundRect">
              <a:avLst>
                <a:gd name="adj" fmla="val 37643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5" name="Rectangle aux angles arrondis"/>
            <p:cNvSpPr/>
            <p:nvPr/>
          </p:nvSpPr>
          <p:spPr>
            <a:xfrm>
              <a:off x="1482642" y="1847263"/>
              <a:ext cx="647459" cy="506075"/>
            </a:xfrm>
            <a:prstGeom prst="roundRect">
              <a:avLst>
                <a:gd name="adj" fmla="val 3764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6" name="Rectangle aux angles arrondis"/>
            <p:cNvSpPr/>
            <p:nvPr/>
          </p:nvSpPr>
          <p:spPr>
            <a:xfrm>
              <a:off x="2301247" y="1847263"/>
              <a:ext cx="469776" cy="506075"/>
            </a:xfrm>
            <a:prstGeom prst="roundRect">
              <a:avLst>
                <a:gd name="adj" fmla="val 40551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7" name="Rectangle aux angles arrondis"/>
            <p:cNvSpPr/>
            <p:nvPr/>
          </p:nvSpPr>
          <p:spPr>
            <a:xfrm>
              <a:off x="1108912" y="2019459"/>
              <a:ext cx="373731" cy="230267"/>
            </a:xfrm>
            <a:prstGeom prst="roundRect">
              <a:avLst>
                <a:gd name="adj" fmla="val 50000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8" name="Ligne"/>
            <p:cNvSpPr/>
            <p:nvPr/>
          </p:nvSpPr>
          <p:spPr>
            <a:xfrm>
              <a:off x="0" y="0"/>
              <a:ext cx="2264235" cy="564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464" fill="norm" stroke="1" extrusionOk="0">
                  <a:moveTo>
                    <a:pt x="0" y="16249"/>
                  </a:moveTo>
                  <a:cubicBezTo>
                    <a:pt x="3918" y="1041"/>
                    <a:pt x="10430" y="-4136"/>
                    <a:pt x="16072" y="3471"/>
                  </a:cubicBezTo>
                  <a:cubicBezTo>
                    <a:pt x="18270" y="6434"/>
                    <a:pt x="20180" y="11269"/>
                    <a:pt x="21600" y="17464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77" name="Grouper"/>
          <p:cNvGrpSpPr/>
          <p:nvPr/>
        </p:nvGrpSpPr>
        <p:grpSpPr>
          <a:xfrm>
            <a:off x="3272345" y="113735"/>
            <a:ext cx="2236311" cy="2340331"/>
            <a:chOff x="0" y="0"/>
            <a:chExt cx="2236310" cy="2340329"/>
          </a:xfrm>
        </p:grpSpPr>
        <p:grpSp>
          <p:nvGrpSpPr>
            <p:cNvPr id="272" name="Grouper"/>
            <p:cNvGrpSpPr/>
            <p:nvPr/>
          </p:nvGrpSpPr>
          <p:grpSpPr>
            <a:xfrm>
              <a:off x="820685" y="612090"/>
              <a:ext cx="1415626" cy="1716743"/>
              <a:chOff x="-117395" y="0"/>
              <a:chExt cx="1415625" cy="1716742"/>
            </a:xfrm>
          </p:grpSpPr>
          <p:sp>
            <p:nvSpPr>
              <p:cNvPr id="270" name="Rectangle aux angles arrondis"/>
              <p:cNvSpPr/>
              <p:nvPr/>
            </p:nvSpPr>
            <p:spPr>
              <a:xfrm>
                <a:off x="740754" y="0"/>
                <a:ext cx="557476" cy="506074"/>
              </a:xfrm>
              <a:prstGeom prst="roundRect">
                <a:avLst>
                  <a:gd name="adj" fmla="val 37643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1" name="Rectangle aux angles arrondis"/>
              <p:cNvSpPr/>
              <p:nvPr/>
            </p:nvSpPr>
            <p:spPr>
              <a:xfrm>
                <a:off x="-117396" y="1210668"/>
                <a:ext cx="557476" cy="506075"/>
              </a:xfrm>
              <a:prstGeom prst="roundRect">
                <a:avLst>
                  <a:gd name="adj" fmla="val 37643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275" name="Grouper"/>
            <p:cNvGrpSpPr/>
            <p:nvPr/>
          </p:nvGrpSpPr>
          <p:grpSpPr>
            <a:xfrm>
              <a:off x="0" y="612090"/>
              <a:ext cx="725735" cy="1728240"/>
              <a:chOff x="-12700" y="0"/>
              <a:chExt cx="725734" cy="1728239"/>
            </a:xfrm>
          </p:grpSpPr>
          <p:sp>
            <p:nvSpPr>
              <p:cNvPr id="273" name="Rectangle aux angles arrondis"/>
              <p:cNvSpPr/>
              <p:nvPr/>
            </p:nvSpPr>
            <p:spPr>
              <a:xfrm>
                <a:off x="0" y="0"/>
                <a:ext cx="713035" cy="506074"/>
              </a:xfrm>
              <a:prstGeom prst="roundRect">
                <a:avLst>
                  <a:gd name="adj" fmla="val 37643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74" name="Rectangle aux angles arrondis"/>
              <p:cNvSpPr/>
              <p:nvPr/>
            </p:nvSpPr>
            <p:spPr>
              <a:xfrm>
                <a:off x="-12700" y="1222165"/>
                <a:ext cx="647458" cy="506075"/>
              </a:xfrm>
              <a:prstGeom prst="roundRect">
                <a:avLst>
                  <a:gd name="adj" fmla="val 37643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276" name="Ligne"/>
            <p:cNvSpPr/>
            <p:nvPr/>
          </p:nvSpPr>
          <p:spPr>
            <a:xfrm>
              <a:off x="290074" y="-1"/>
              <a:ext cx="1628955" cy="551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01" fill="norm" stroke="1" extrusionOk="0">
                  <a:moveTo>
                    <a:pt x="0" y="18862"/>
                  </a:moveTo>
                  <a:cubicBezTo>
                    <a:pt x="2156" y="6277"/>
                    <a:pt x="6903" y="-1199"/>
                    <a:pt x="11878" y="158"/>
                  </a:cubicBezTo>
                  <a:cubicBezTo>
                    <a:pt x="16214" y="1341"/>
                    <a:pt x="19959" y="9136"/>
                    <a:pt x="21600" y="20401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78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7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96960" y="776626"/>
            <a:ext cx="3175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72193" y="2020253"/>
            <a:ext cx="62865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45138" y="3023396"/>
            <a:ext cx="36449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Exemple:"/>
          <p:cNvSpPr/>
          <p:nvPr/>
        </p:nvSpPr>
        <p:spPr>
          <a:xfrm>
            <a:off x="139700" y="4236844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283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14415" y="4374067"/>
            <a:ext cx="54483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03651" y="5595359"/>
            <a:ext cx="9029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003651" y="6614867"/>
            <a:ext cx="91313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003651" y="7634374"/>
            <a:ext cx="84455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003651" y="8558150"/>
            <a:ext cx="8445501" cy="444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5" grpId="8"/>
      <p:bldP build="whole" bldLvl="1" animBg="1" rev="0" advAuto="0" spid="269" grpId="2"/>
      <p:bldP build="whole" bldLvl="1" animBg="1" rev="0" advAuto="0" spid="286" grpId="9"/>
      <p:bldP build="whole" bldLvl="1" animBg="1" rev="0" advAuto="0" spid="284" grpId="7"/>
      <p:bldP build="whole" bldLvl="1" animBg="1" rev="0" advAuto="0" spid="287" grpId="10"/>
      <p:bldP build="whole" bldLvl="1" animBg="1" rev="0" advAuto="0" spid="282" grpId="5"/>
      <p:bldP build="whole" bldLvl="1" animBg="1" rev="0" advAuto="0" spid="277" grpId="1"/>
      <p:bldP build="whole" bldLvl="1" animBg="1" rev="0" advAuto="0" spid="283" grpId="6"/>
      <p:bldP build="whole" bldLvl="1" animBg="1" rev="0" advAuto="0" spid="258" grpId="4"/>
      <p:bldP build="whole" bldLvl="1" animBg="1" rev="0" advAuto="0" spid="263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90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50971" y="574104"/>
            <a:ext cx="5016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98128" y="1711016"/>
            <a:ext cx="61849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98128" y="2855366"/>
            <a:ext cx="97282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98128" y="4056267"/>
            <a:ext cx="103632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98128" y="5390067"/>
            <a:ext cx="10045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398128" y="6723866"/>
            <a:ext cx="7632701" cy="444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3" grpId="4"/>
      <p:bldP build="whole" bldLvl="1" animBg="1" rev="0" advAuto="0" spid="295" grpId="6"/>
      <p:bldP build="whole" bldLvl="1" animBg="1" rev="0" advAuto="0" spid="292" grpId="3"/>
      <p:bldP build="whole" bldLvl="1" animBg="1" rev="0" advAuto="0" spid="291" grpId="2"/>
      <p:bldP build="whole" bldLvl="1" animBg="1" rev="0" advAuto="0" spid="290" grpId="1"/>
      <p:bldP build="whole" bldLvl="1" animBg="1" rev="0" advAuto="0" spid="294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98" name="p.50 # 1 et 2"/>
          <p:cNvSpPr txBox="1"/>
          <p:nvPr/>
        </p:nvSpPr>
        <p:spPr>
          <a:xfrm>
            <a:off x="5272670" y="4565650"/>
            <a:ext cx="24594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p.50 # 1 et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301" name="p.56 # 1 à 12"/>
          <p:cNvSpPr txBox="1"/>
          <p:nvPr>
            <p:ph type="body" idx="14"/>
          </p:nvPr>
        </p:nvSpPr>
        <p:spPr>
          <a:xfrm>
            <a:off x="6224389" y="4178300"/>
            <a:ext cx="4052739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p.56 # 1 à 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Définition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26" name="Un polynôme est une somme de monôme."/>
          <p:cNvSpPr txBox="1"/>
          <p:nvPr/>
        </p:nvSpPr>
        <p:spPr>
          <a:xfrm>
            <a:off x="3070199" y="6110845"/>
            <a:ext cx="798872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polynôme est une somme de monôme. </a:t>
            </a:r>
          </a:p>
        </p:txBody>
      </p:sp>
      <p:sp>
        <p:nvSpPr>
          <p:cNvPr id="127" name="Définition:"/>
          <p:cNvSpPr/>
          <p:nvPr/>
        </p:nvSpPr>
        <p:spPr>
          <a:xfrm>
            <a:off x="232809" y="6023212"/>
            <a:ext cx="2667001" cy="762001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  <p:sp>
        <p:nvSpPr>
          <p:cNvPr id="128" name="Un monôme est le produit d’une constante avec une puissance entière positive ou nulle d’une ou plusieurs variables."/>
          <p:cNvSpPr txBox="1"/>
          <p:nvPr/>
        </p:nvSpPr>
        <p:spPr>
          <a:xfrm>
            <a:off x="2806700" y="469900"/>
            <a:ext cx="10034893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Un monôme est le produit d’une constante avec une puissance entière positive ou nulle d’une ou plusieurs variables. </a:t>
            </a:r>
          </a:p>
        </p:txBody>
      </p:sp>
      <p:sp>
        <p:nvSpPr>
          <p:cNvPr id="129" name="Exemple:"/>
          <p:cNvSpPr/>
          <p:nvPr/>
        </p:nvSpPr>
        <p:spPr>
          <a:xfrm>
            <a:off x="139700" y="21336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30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3558" y="2379522"/>
            <a:ext cx="4318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25670" y="2325021"/>
            <a:ext cx="635001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66621" y="2322904"/>
            <a:ext cx="1003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680875" y="2527300"/>
            <a:ext cx="431801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ont des monômes"/>
          <p:cNvSpPr txBox="1"/>
          <p:nvPr/>
        </p:nvSpPr>
        <p:spPr>
          <a:xfrm>
            <a:off x="4925670" y="3327011"/>
            <a:ext cx="34769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sont des monômes</a:t>
            </a:r>
          </a:p>
        </p:txBody>
      </p:sp>
      <p:sp>
        <p:nvSpPr>
          <p:cNvPr id="135" name="ne sont pas des monômes"/>
          <p:cNvSpPr txBox="1"/>
          <p:nvPr/>
        </p:nvSpPr>
        <p:spPr>
          <a:xfrm>
            <a:off x="4424826" y="5182017"/>
            <a:ext cx="475349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ne sont pas des monômes</a:t>
            </a:r>
          </a:p>
        </p:txBody>
      </p:sp>
      <p:pic>
        <p:nvPicPr>
          <p:cNvPr id="136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979421" y="2379522"/>
            <a:ext cx="10795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370726" y="4169617"/>
            <a:ext cx="1054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480150" y="4048420"/>
            <a:ext cx="482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086024" y="4315422"/>
            <a:ext cx="4064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756189" y="4303860"/>
            <a:ext cx="8763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779175" y="4351837"/>
            <a:ext cx="901701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583371" y="2191671"/>
            <a:ext cx="482601" cy="10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Exemple:"/>
          <p:cNvSpPr/>
          <p:nvPr/>
        </p:nvSpPr>
        <p:spPr>
          <a:xfrm>
            <a:off x="232809" y="7244298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44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814024" y="7412796"/>
            <a:ext cx="39751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886423" y="8564448"/>
            <a:ext cx="3835401" cy="838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2" grpId="5"/>
      <p:bldP build="whole" bldLvl="1" animBg="1" rev="0" advAuto="0" spid="133" grpId="7"/>
      <p:bldP build="whole" bldLvl="1" animBg="1" rev="0" advAuto="0" spid="139" grpId="11"/>
      <p:bldP build="whole" bldLvl="1" animBg="1" rev="0" advAuto="0" spid="136" grpId="6"/>
      <p:bldP build="whole" bldLvl="1" animBg="1" rev="0" advAuto="0" spid="140" grpId="12"/>
      <p:bldP build="whole" bldLvl="1" animBg="1" rev="0" advAuto="0" spid="144" grpId="18"/>
      <p:bldP build="whole" bldLvl="1" animBg="1" rev="0" advAuto="0" spid="134" grpId="8"/>
      <p:bldP build="whole" bldLvl="1" animBg="1" rev="0" advAuto="0" spid="131" grpId="3"/>
      <p:bldP build="whole" bldLvl="1" animBg="1" rev="0" advAuto="0" spid="132" grpId="4"/>
      <p:bldP build="whole" bldLvl="1" animBg="1" rev="0" advAuto="0" spid="130" grpId="2"/>
      <p:bldP build="whole" bldLvl="1" animBg="1" rev="0" advAuto="0" spid="141" grpId="13"/>
      <p:bldP build="whole" bldLvl="1" animBg="1" rev="0" advAuto="0" spid="137" grpId="9"/>
      <p:bldP build="whole" bldLvl="1" animBg="1" rev="0" advAuto="0" spid="138" grpId="10"/>
      <p:bldP build="whole" bldLvl="1" animBg="1" rev="0" advAuto="0" spid="143" grpId="17"/>
      <p:bldP build="whole" bldLvl="1" animBg="1" rev="0" advAuto="0" spid="126" grpId="16"/>
      <p:bldP build="whole" bldLvl="1" animBg="1" rev="0" advAuto="0" spid="135" grpId="14"/>
      <p:bldP build="whole" bldLvl="1" animBg="1" rev="0" advAuto="0" spid="127" grpId="15"/>
      <p:bldP build="whole" bldLvl="1" animBg="1" rev="0" advAuto="0" spid="129" grpId="1"/>
      <p:bldP build="whole" bldLvl="1" animBg="1" rev="0" advAuto="0" spid="145" grpId="19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ouper"/>
          <p:cNvGrpSpPr/>
          <p:nvPr/>
        </p:nvGrpSpPr>
        <p:grpSpPr>
          <a:xfrm>
            <a:off x="1199281" y="2027997"/>
            <a:ext cx="10606238" cy="2098568"/>
            <a:chOff x="0" y="0"/>
            <a:chExt cx="10606236" cy="2098566"/>
          </a:xfrm>
        </p:grpSpPr>
        <p:grpSp>
          <p:nvGrpSpPr>
            <p:cNvPr id="152" name="Grouper"/>
            <p:cNvGrpSpPr/>
            <p:nvPr/>
          </p:nvGrpSpPr>
          <p:grpSpPr>
            <a:xfrm>
              <a:off x="1175618" y="0"/>
              <a:ext cx="8255000" cy="713015"/>
              <a:chOff x="0" y="0"/>
              <a:chExt cx="8254999" cy="713014"/>
            </a:xfrm>
          </p:grpSpPr>
          <p:sp>
            <p:nvSpPr>
              <p:cNvPr id="147" name="Rectangle aux angles arrondis"/>
              <p:cNvSpPr/>
              <p:nvPr/>
            </p:nvSpPr>
            <p:spPr>
              <a:xfrm>
                <a:off x="0" y="90714"/>
                <a:ext cx="516035" cy="622301"/>
              </a:xfrm>
              <a:prstGeom prst="roundRect">
                <a:avLst>
                  <a:gd name="adj" fmla="val 36916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8" name="Rectangle aux angles arrondis"/>
              <p:cNvSpPr/>
              <p:nvPr/>
            </p:nvSpPr>
            <p:spPr>
              <a:xfrm>
                <a:off x="937957" y="90714"/>
                <a:ext cx="827056" cy="622301"/>
              </a:xfrm>
              <a:prstGeom prst="roundRect">
                <a:avLst>
                  <a:gd name="adj" fmla="val 30612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49" name="Rectangle aux angles arrondis"/>
              <p:cNvSpPr/>
              <p:nvPr/>
            </p:nvSpPr>
            <p:spPr>
              <a:xfrm>
                <a:off x="2186934" y="0"/>
                <a:ext cx="983948" cy="713015"/>
              </a:xfrm>
              <a:prstGeom prst="roundRect">
                <a:avLst>
                  <a:gd name="adj" fmla="val 26718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0" name="Rectangle aux angles arrondis"/>
              <p:cNvSpPr/>
              <p:nvPr/>
            </p:nvSpPr>
            <p:spPr>
              <a:xfrm>
                <a:off x="4769408" y="0"/>
                <a:ext cx="1967897" cy="713015"/>
              </a:xfrm>
              <a:prstGeom prst="roundRect">
                <a:avLst>
                  <a:gd name="adj" fmla="val 26718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1" name="Rectangle aux angles arrondis"/>
              <p:cNvSpPr/>
              <p:nvPr/>
            </p:nvSpPr>
            <p:spPr>
              <a:xfrm>
                <a:off x="7271052" y="0"/>
                <a:ext cx="983948" cy="713015"/>
              </a:xfrm>
              <a:prstGeom prst="roundRect">
                <a:avLst>
                  <a:gd name="adj" fmla="val 26718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153" name="on nomme parfois les monômes, les termes du polynôme"/>
            <p:cNvSpPr txBox="1"/>
            <p:nvPr/>
          </p:nvSpPr>
          <p:spPr>
            <a:xfrm>
              <a:off x="0" y="1476266"/>
              <a:ext cx="1060623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nomme parfois les monômes, les termes du polynôme </a:t>
              </a:r>
            </a:p>
          </p:txBody>
        </p:sp>
      </p:grpSp>
      <p:grpSp>
        <p:nvGrpSpPr>
          <p:cNvPr id="162" name="Grouper"/>
          <p:cNvGrpSpPr/>
          <p:nvPr/>
        </p:nvGrpSpPr>
        <p:grpSpPr>
          <a:xfrm>
            <a:off x="2387599" y="2073354"/>
            <a:ext cx="8124343" cy="3116339"/>
            <a:chOff x="0" y="0"/>
            <a:chExt cx="8124341" cy="3116338"/>
          </a:xfrm>
        </p:grpSpPr>
        <p:grpSp>
          <p:nvGrpSpPr>
            <p:cNvPr id="160" name="Grouper"/>
            <p:cNvGrpSpPr/>
            <p:nvPr/>
          </p:nvGrpSpPr>
          <p:grpSpPr>
            <a:xfrm>
              <a:off x="0" y="0"/>
              <a:ext cx="7733782" cy="667658"/>
              <a:chOff x="0" y="0"/>
              <a:chExt cx="7733781" cy="667657"/>
            </a:xfrm>
          </p:grpSpPr>
          <p:sp>
            <p:nvSpPr>
              <p:cNvPr id="155" name="Rectangle aux angles arrondis"/>
              <p:cNvSpPr/>
              <p:nvPr/>
            </p:nvSpPr>
            <p:spPr>
              <a:xfrm>
                <a:off x="0" y="45357"/>
                <a:ext cx="455617" cy="622301"/>
              </a:xfrm>
              <a:prstGeom prst="roundRect">
                <a:avLst>
                  <a:gd name="adj" fmla="val 41812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6" name="Rectangle aux angles arrondis"/>
              <p:cNvSpPr/>
              <p:nvPr/>
            </p:nvSpPr>
            <p:spPr>
              <a:xfrm>
                <a:off x="952701" y="45357"/>
                <a:ext cx="455617" cy="622301"/>
              </a:xfrm>
              <a:prstGeom prst="roundRect">
                <a:avLst>
                  <a:gd name="adj" fmla="val 41812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7" name="Rectangle aux angles arrondis"/>
              <p:cNvSpPr/>
              <p:nvPr/>
            </p:nvSpPr>
            <p:spPr>
              <a:xfrm>
                <a:off x="2237532" y="45357"/>
                <a:ext cx="455617" cy="622301"/>
              </a:xfrm>
              <a:prstGeom prst="roundRect">
                <a:avLst>
                  <a:gd name="adj" fmla="val 41812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8" name="Rectangle aux angles arrondis"/>
              <p:cNvSpPr/>
              <p:nvPr/>
            </p:nvSpPr>
            <p:spPr>
              <a:xfrm>
                <a:off x="4824416" y="45357"/>
                <a:ext cx="860750" cy="622301"/>
              </a:xfrm>
              <a:prstGeom prst="roundRect">
                <a:avLst>
                  <a:gd name="adj" fmla="val 30612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59" name="Rectangle aux angles arrondis"/>
              <p:cNvSpPr/>
              <p:nvPr/>
            </p:nvSpPr>
            <p:spPr>
              <a:xfrm>
                <a:off x="7278165" y="0"/>
                <a:ext cx="455617" cy="622300"/>
              </a:xfrm>
              <a:prstGeom prst="roundRect">
                <a:avLst>
                  <a:gd name="adj" fmla="val 41812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161" name="et les constantes, les coefficients des termes"/>
            <p:cNvSpPr txBox="1"/>
            <p:nvPr/>
          </p:nvSpPr>
          <p:spPr>
            <a:xfrm>
              <a:off x="105258" y="2494038"/>
              <a:ext cx="801908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les constantes, les coefficients des termes </a:t>
              </a:r>
            </a:p>
          </p:txBody>
        </p:sp>
      </p:grpSp>
      <p:pic>
        <p:nvPicPr>
          <p:cNvPr id="163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74900" y="2118711"/>
            <a:ext cx="8255000" cy="482601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Dans un polynôme"/>
          <p:cNvSpPr txBox="1"/>
          <p:nvPr/>
        </p:nvSpPr>
        <p:spPr>
          <a:xfrm>
            <a:off x="4522671" y="687801"/>
            <a:ext cx="360558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un polynôme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2" grpId="3"/>
      <p:bldP build="whole" bldLvl="1" animBg="1" rev="0" advAuto="0" spid="154" grpId="2"/>
      <p:bldP build="whole" bldLvl="1" animBg="1" rev="0" advAuto="0" spid="16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Définition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67" name="Le degré d’un monôme est la somme…"/>
          <p:cNvSpPr txBox="1"/>
          <p:nvPr/>
        </p:nvSpPr>
        <p:spPr>
          <a:xfrm>
            <a:off x="3915184" y="469900"/>
            <a:ext cx="712410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degré d’un monôme est la somme </a:t>
            </a:r>
          </a:p>
          <a:p>
            <a:pPr/>
            <a:r>
              <a:t>des exposants de ses variables. </a:t>
            </a:r>
          </a:p>
        </p:txBody>
      </p:sp>
      <p:sp>
        <p:nvSpPr>
          <p:cNvPr id="168" name="Définition:"/>
          <p:cNvSpPr/>
          <p:nvPr/>
        </p:nvSpPr>
        <p:spPr>
          <a:xfrm>
            <a:off x="139700" y="44958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  <p:sp>
        <p:nvSpPr>
          <p:cNvPr id="169" name="Le degré d’un polynôme est le plus grand…"/>
          <p:cNvSpPr txBox="1"/>
          <p:nvPr/>
        </p:nvSpPr>
        <p:spPr>
          <a:xfrm>
            <a:off x="3259219" y="4495800"/>
            <a:ext cx="792331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degré d’un polynôme est le plus grand </a:t>
            </a:r>
          </a:p>
          <a:p>
            <a:pPr/>
            <a:r>
              <a:t>des degrés des ses termes</a:t>
            </a:r>
          </a:p>
        </p:txBody>
      </p:sp>
      <p:sp>
        <p:nvSpPr>
          <p:cNvPr id="170" name="Exemple:"/>
          <p:cNvSpPr/>
          <p:nvPr/>
        </p:nvSpPr>
        <p:spPr>
          <a:xfrm>
            <a:off x="139700" y="21336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171" name="Exemple:"/>
          <p:cNvSpPr/>
          <p:nvPr/>
        </p:nvSpPr>
        <p:spPr>
          <a:xfrm>
            <a:off x="232809" y="6736298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72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71765" y="2395303"/>
            <a:ext cx="2565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76592" y="2392481"/>
            <a:ext cx="29972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649709" y="6785327"/>
            <a:ext cx="66548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554459" y="8102600"/>
            <a:ext cx="6845301" cy="520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9" grpId="5"/>
      <p:bldP build="whole" bldLvl="1" animBg="1" rev="0" advAuto="0" spid="168" grpId="4"/>
      <p:bldP build="whole" bldLvl="1" animBg="1" rev="0" advAuto="0" spid="172" grpId="2"/>
      <p:bldP build="whole" bldLvl="1" animBg="1" rev="0" advAuto="0" spid="171" grpId="6"/>
      <p:bldP build="whole" bldLvl="1" animBg="1" rev="0" advAuto="0" spid="170" grpId="1"/>
      <p:bldP build="whole" bldLvl="1" animBg="1" rev="0" advAuto="0" spid="175" grpId="8"/>
      <p:bldP build="whole" bldLvl="1" animBg="1" rev="0" advAuto="0" spid="173" grpId="3"/>
      <p:bldP build="whole" bldLvl="1" animBg="1" rev="0" advAuto="0" spid="174" grpId="7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78" name="p.44 # 1 à 4"/>
          <p:cNvSpPr txBox="1"/>
          <p:nvPr/>
        </p:nvSpPr>
        <p:spPr>
          <a:xfrm>
            <a:off x="5332164" y="4565650"/>
            <a:ext cx="23404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p.44 # 1 à 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rouper"/>
          <p:cNvGrpSpPr/>
          <p:nvPr/>
        </p:nvGrpSpPr>
        <p:grpSpPr>
          <a:xfrm>
            <a:off x="8797125" y="5430200"/>
            <a:ext cx="1917932" cy="1626220"/>
            <a:chOff x="0" y="0"/>
            <a:chExt cx="1917930" cy="1626219"/>
          </a:xfrm>
        </p:grpSpPr>
        <p:sp>
          <p:nvSpPr>
            <p:cNvPr id="180" name="Rectangle aux angles arrondis"/>
            <p:cNvSpPr/>
            <p:nvPr/>
          </p:nvSpPr>
          <p:spPr>
            <a:xfrm>
              <a:off x="0" y="0"/>
              <a:ext cx="454954" cy="546100"/>
            </a:xfrm>
            <a:prstGeom prst="roundRect">
              <a:avLst>
                <a:gd name="adj" fmla="val 41872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1" name="Rectangle aux angles arrondis"/>
            <p:cNvSpPr/>
            <p:nvPr/>
          </p:nvSpPr>
          <p:spPr>
            <a:xfrm>
              <a:off x="1089234" y="0"/>
              <a:ext cx="375183" cy="546101"/>
            </a:xfrm>
            <a:prstGeom prst="roundRect">
              <a:avLst>
                <a:gd name="adj" fmla="val 50000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2" name="Rectangle aux angles arrondis"/>
            <p:cNvSpPr/>
            <p:nvPr/>
          </p:nvSpPr>
          <p:spPr>
            <a:xfrm>
              <a:off x="1457447" y="1080119"/>
              <a:ext cx="460484" cy="546101"/>
            </a:xfrm>
            <a:prstGeom prst="roundRect">
              <a:avLst>
                <a:gd name="adj" fmla="val 41370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87" name="Grouper"/>
          <p:cNvGrpSpPr/>
          <p:nvPr/>
        </p:nvGrpSpPr>
        <p:grpSpPr>
          <a:xfrm>
            <a:off x="6367062" y="5430200"/>
            <a:ext cx="1803618" cy="1588120"/>
            <a:chOff x="0" y="0"/>
            <a:chExt cx="1803616" cy="1588119"/>
          </a:xfrm>
        </p:grpSpPr>
        <p:sp>
          <p:nvSpPr>
            <p:cNvPr id="184" name="Rectangle aux angles arrondis"/>
            <p:cNvSpPr/>
            <p:nvPr/>
          </p:nvSpPr>
          <p:spPr>
            <a:xfrm>
              <a:off x="0" y="0"/>
              <a:ext cx="552465" cy="546100"/>
            </a:xfrm>
            <a:prstGeom prst="roundRect">
              <a:avLst>
                <a:gd name="adj" fmla="val 3488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5" name="Rectangle aux angles arrondis"/>
            <p:cNvSpPr/>
            <p:nvPr/>
          </p:nvSpPr>
          <p:spPr>
            <a:xfrm>
              <a:off x="1251151" y="12700"/>
              <a:ext cx="552466" cy="546100"/>
            </a:xfrm>
            <a:prstGeom prst="roundRect">
              <a:avLst>
                <a:gd name="adj" fmla="val 3488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6" name="Rectangle aux angles arrondis"/>
            <p:cNvSpPr/>
            <p:nvPr/>
          </p:nvSpPr>
          <p:spPr>
            <a:xfrm>
              <a:off x="1192605" y="1042019"/>
              <a:ext cx="552465" cy="546101"/>
            </a:xfrm>
            <a:prstGeom prst="roundRect">
              <a:avLst>
                <a:gd name="adj" fmla="val 3488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91" name="Grouper"/>
          <p:cNvGrpSpPr/>
          <p:nvPr/>
        </p:nvGrpSpPr>
        <p:grpSpPr>
          <a:xfrm>
            <a:off x="2571533" y="5379400"/>
            <a:ext cx="1917932" cy="1626220"/>
            <a:chOff x="0" y="0"/>
            <a:chExt cx="1917930" cy="1626219"/>
          </a:xfrm>
        </p:grpSpPr>
        <p:sp>
          <p:nvSpPr>
            <p:cNvPr id="188" name="Rectangle aux angles arrondis"/>
            <p:cNvSpPr/>
            <p:nvPr/>
          </p:nvSpPr>
          <p:spPr>
            <a:xfrm>
              <a:off x="0" y="0"/>
              <a:ext cx="552465" cy="546100"/>
            </a:xfrm>
            <a:prstGeom prst="roundRect">
              <a:avLst>
                <a:gd name="adj" fmla="val 3488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9" name="Rectangle aux angles arrondis"/>
            <p:cNvSpPr/>
            <p:nvPr/>
          </p:nvSpPr>
          <p:spPr>
            <a:xfrm>
              <a:off x="1251151" y="12700"/>
              <a:ext cx="552466" cy="546100"/>
            </a:xfrm>
            <a:prstGeom prst="roundRect">
              <a:avLst>
                <a:gd name="adj" fmla="val 3488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0" name="Rectangle aux angles arrondis"/>
            <p:cNvSpPr/>
            <p:nvPr/>
          </p:nvSpPr>
          <p:spPr>
            <a:xfrm>
              <a:off x="1365466" y="1080119"/>
              <a:ext cx="552465" cy="546101"/>
            </a:xfrm>
            <a:prstGeom prst="roundRect">
              <a:avLst>
                <a:gd name="adj" fmla="val 3488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92" name="Somme de polynômes"/>
          <p:cNvSpPr/>
          <p:nvPr>
            <p:ph type="body" idx="13"/>
          </p:nvPr>
        </p:nvSpPr>
        <p:spPr>
          <a:xfrm>
            <a:off x="3962400" y="165100"/>
            <a:ext cx="6132747" cy="8001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Somme de polynômes</a:t>
            </a:r>
          </a:p>
        </p:txBody>
      </p:sp>
      <p:sp>
        <p:nvSpPr>
          <p:cNvPr id="193" name="Lorsqu’on fait une somme de polynôme, on utilise la commutativité et la distributivité pour mettre les termes de même degré ensemble."/>
          <p:cNvSpPr txBox="1"/>
          <p:nvPr/>
        </p:nvSpPr>
        <p:spPr>
          <a:xfrm>
            <a:off x="-14263" y="1592280"/>
            <a:ext cx="1303332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Lorsqu’on fait une somme de polynôme, on utilise la commutativité et la distributivité pour mettre les termes de même degré ensemble. </a:t>
            </a:r>
          </a:p>
        </p:txBody>
      </p:sp>
      <p:sp>
        <p:nvSpPr>
          <p:cNvPr id="194" name="Exemple:"/>
          <p:cNvSpPr/>
          <p:nvPr/>
        </p:nvSpPr>
        <p:spPr>
          <a:xfrm>
            <a:off x="183934" y="3172264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95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9000" y="4356100"/>
            <a:ext cx="11226800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9000" y="5430200"/>
            <a:ext cx="11049000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9000" y="6497619"/>
            <a:ext cx="11823700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89000" y="7645400"/>
            <a:ext cx="6946900" cy="444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4" grpId="2"/>
      <p:bldP build="whole" bldLvl="1" animBg="1" rev="0" advAuto="0" spid="191" grpId="6"/>
      <p:bldP build="whole" bldLvl="1" animBg="1" rev="0" advAuto="0" spid="197" grpId="5"/>
      <p:bldP build="whole" bldLvl="1" animBg="1" rev="0" advAuto="0" spid="193" grpId="1"/>
      <p:bldP build="whole" bldLvl="1" animBg="1" rev="0" advAuto="0" spid="195" grpId="3"/>
      <p:bldP build="whole" bldLvl="1" animBg="1" rev="0" advAuto="0" spid="183" grpId="8"/>
      <p:bldP build="whole" bldLvl="1" animBg="1" rev="0" advAuto="0" spid="198" grpId="9"/>
      <p:bldP build="whole" bldLvl="1" animBg="1" rev="0" advAuto="0" spid="196" grpId="4"/>
      <p:bldP build="whole" bldLvl="1" animBg="1" rev="0" advAuto="0" spid="187" grpId="7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rouper"/>
          <p:cNvGrpSpPr/>
          <p:nvPr/>
        </p:nvGrpSpPr>
        <p:grpSpPr>
          <a:xfrm>
            <a:off x="6541335" y="5368370"/>
            <a:ext cx="3814027" cy="381001"/>
            <a:chOff x="0" y="0"/>
            <a:chExt cx="3814025" cy="381000"/>
          </a:xfrm>
        </p:grpSpPr>
        <p:sp>
          <p:nvSpPr>
            <p:cNvPr id="200" name="Rectangle aux angles arrondis"/>
            <p:cNvSpPr/>
            <p:nvPr/>
          </p:nvSpPr>
          <p:spPr>
            <a:xfrm>
              <a:off x="0" y="0"/>
              <a:ext cx="478906" cy="338582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1" name="Rectangle aux angles arrondis"/>
            <p:cNvSpPr/>
            <p:nvPr/>
          </p:nvSpPr>
          <p:spPr>
            <a:xfrm>
              <a:off x="1245337" y="0"/>
              <a:ext cx="478907" cy="338582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2" name="Rectangle aux angles arrondis"/>
            <p:cNvSpPr/>
            <p:nvPr/>
          </p:nvSpPr>
          <p:spPr>
            <a:xfrm>
              <a:off x="2490675" y="42418"/>
              <a:ext cx="478907" cy="338583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3" name="Rectangle aux angles arrondis"/>
            <p:cNvSpPr/>
            <p:nvPr/>
          </p:nvSpPr>
          <p:spPr>
            <a:xfrm>
              <a:off x="3335119" y="42418"/>
              <a:ext cx="478907" cy="338583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05" name="Soustraction de polynômes"/>
          <p:cNvSpPr/>
          <p:nvPr>
            <p:ph type="body" idx="13"/>
          </p:nvPr>
        </p:nvSpPr>
        <p:spPr>
          <a:xfrm>
            <a:off x="3003996" y="224078"/>
            <a:ext cx="6545022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Soustraction de polynômes</a:t>
            </a:r>
          </a:p>
        </p:txBody>
      </p:sp>
      <p:sp>
        <p:nvSpPr>
          <p:cNvPr id="206" name="La soustraction de polynôme se fait essentiellement de la même manière que la somme à la différence qu’on doit commencer par distribuer le moins sur le polynôme soustrait."/>
          <p:cNvSpPr txBox="1"/>
          <p:nvPr/>
        </p:nvSpPr>
        <p:spPr>
          <a:xfrm>
            <a:off x="401468" y="1288820"/>
            <a:ext cx="12089235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soustraction de polynôme se fait essentiellement de la même manière que la somme à la différence qu’on doit commencer par distribuer le moins sur le polynôme soustrait.</a:t>
            </a:r>
          </a:p>
        </p:txBody>
      </p:sp>
      <p:sp>
        <p:nvSpPr>
          <p:cNvPr id="207" name="Exemple:"/>
          <p:cNvSpPr/>
          <p:nvPr/>
        </p:nvSpPr>
        <p:spPr>
          <a:xfrm>
            <a:off x="183934" y="3172264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208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835" y="4297308"/>
            <a:ext cx="8509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86835" y="5304870"/>
            <a:ext cx="83185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86835" y="6404068"/>
            <a:ext cx="91059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229685" y="7579466"/>
            <a:ext cx="4216401" cy="444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6" name="Grouper"/>
          <p:cNvGrpSpPr/>
          <p:nvPr/>
        </p:nvGrpSpPr>
        <p:grpSpPr>
          <a:xfrm>
            <a:off x="6725216" y="3390551"/>
            <a:ext cx="3736103" cy="870444"/>
            <a:chOff x="0" y="0"/>
            <a:chExt cx="3736101" cy="870442"/>
          </a:xfrm>
        </p:grpSpPr>
        <p:sp>
          <p:nvSpPr>
            <p:cNvPr id="212" name="Ligne"/>
            <p:cNvSpPr/>
            <p:nvPr/>
          </p:nvSpPr>
          <p:spPr>
            <a:xfrm>
              <a:off x="0" y="-1"/>
              <a:ext cx="3736102" cy="82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20784"/>
                  </a:moveTo>
                  <a:cubicBezTo>
                    <a:pt x="2683" y="7975"/>
                    <a:pt x="6416" y="493"/>
                    <a:pt x="10357" y="24"/>
                  </a:cubicBezTo>
                  <a:cubicBezTo>
                    <a:pt x="14616" y="-484"/>
                    <a:pt x="18716" y="7208"/>
                    <a:pt x="21600" y="21116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3" name="Ligne"/>
            <p:cNvSpPr/>
            <p:nvPr/>
          </p:nvSpPr>
          <p:spPr>
            <a:xfrm>
              <a:off x="9640" y="140973"/>
              <a:ext cx="2927343" cy="729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19905"/>
                  </a:moveTo>
                  <a:cubicBezTo>
                    <a:pt x="3043" y="7280"/>
                    <a:pt x="6885" y="139"/>
                    <a:pt x="10845" y="2"/>
                  </a:cubicBezTo>
                  <a:cubicBezTo>
                    <a:pt x="14895" y="-138"/>
                    <a:pt x="18872" y="7069"/>
                    <a:pt x="21600" y="21462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4" name="Ligne"/>
            <p:cNvSpPr/>
            <p:nvPr/>
          </p:nvSpPr>
          <p:spPr>
            <a:xfrm>
              <a:off x="60710" y="268226"/>
              <a:ext cx="1926563" cy="555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19464"/>
                  </a:moveTo>
                  <a:cubicBezTo>
                    <a:pt x="2060" y="12337"/>
                    <a:pt x="4565" y="6888"/>
                    <a:pt x="7331" y="3534"/>
                  </a:cubicBezTo>
                  <a:cubicBezTo>
                    <a:pt x="9459" y="954"/>
                    <a:pt x="11708" y="-369"/>
                    <a:pt x="13964" y="89"/>
                  </a:cubicBezTo>
                  <a:cubicBezTo>
                    <a:pt x="16572" y="619"/>
                    <a:pt x="19175" y="3722"/>
                    <a:pt x="20630" y="11047"/>
                  </a:cubicBezTo>
                  <a:cubicBezTo>
                    <a:pt x="21229" y="14062"/>
                    <a:pt x="21565" y="17592"/>
                    <a:pt x="21600" y="21231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5" name="Ligne"/>
            <p:cNvSpPr/>
            <p:nvPr/>
          </p:nvSpPr>
          <p:spPr>
            <a:xfrm>
              <a:off x="26534" y="570189"/>
              <a:ext cx="750316" cy="253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8" fill="norm" stroke="1" extrusionOk="0">
                  <a:moveTo>
                    <a:pt x="0" y="14320"/>
                  </a:moveTo>
                  <a:cubicBezTo>
                    <a:pt x="2681" y="4190"/>
                    <a:pt x="7086" y="-1182"/>
                    <a:pt x="11563" y="220"/>
                  </a:cubicBezTo>
                  <a:cubicBezTo>
                    <a:pt x="15940" y="1590"/>
                    <a:pt x="19744" y="9246"/>
                    <a:pt x="21600" y="20418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6"/>
      <p:bldP build="whole" bldLvl="1" animBg="1" rev="0" advAuto="0" spid="208" grpId="3"/>
      <p:bldP build="whole" bldLvl="1" animBg="1" rev="0" advAuto="0" spid="216" grpId="5"/>
      <p:bldP build="whole" bldLvl="1" animBg="1" rev="0" advAuto="0" spid="207" grpId="2"/>
      <p:bldP build="whole" bldLvl="1" animBg="1" rev="0" advAuto="0" spid="206" grpId="1"/>
      <p:bldP build="whole" bldLvl="1" animBg="1" rev="0" advAuto="0" spid="209" grpId="4"/>
      <p:bldP build="whole" bldLvl="1" animBg="1" rev="0" advAuto="0" spid="211" grpId="8"/>
      <p:bldP build="whole" bldLvl="1" animBg="1" rev="0" advAuto="0" spid="210" grpId="7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19" name="p.48 # 1 et 2"/>
          <p:cNvSpPr txBox="1"/>
          <p:nvPr/>
        </p:nvSpPr>
        <p:spPr>
          <a:xfrm>
            <a:off x="5272670" y="4565650"/>
            <a:ext cx="24594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p.48 # 1 et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rouper"/>
          <p:cNvGrpSpPr/>
          <p:nvPr/>
        </p:nvGrpSpPr>
        <p:grpSpPr>
          <a:xfrm>
            <a:off x="6861215" y="5844541"/>
            <a:ext cx="2057316" cy="531565"/>
            <a:chOff x="0" y="0"/>
            <a:chExt cx="2057315" cy="531563"/>
          </a:xfrm>
        </p:grpSpPr>
        <p:sp>
          <p:nvSpPr>
            <p:cNvPr id="221" name="Rectangle aux angles arrondis"/>
            <p:cNvSpPr/>
            <p:nvPr/>
          </p:nvSpPr>
          <p:spPr>
            <a:xfrm>
              <a:off x="1607155" y="0"/>
              <a:ext cx="450161" cy="520700"/>
            </a:xfrm>
            <a:prstGeom prst="roundRect">
              <a:avLst>
                <a:gd name="adj" fmla="val 42318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2" name="Rectangle aux angles arrondis"/>
            <p:cNvSpPr/>
            <p:nvPr/>
          </p:nvSpPr>
          <p:spPr>
            <a:xfrm>
              <a:off x="0" y="10863"/>
              <a:ext cx="450161" cy="520701"/>
            </a:xfrm>
            <a:prstGeom prst="roundRect">
              <a:avLst>
                <a:gd name="adj" fmla="val 42318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27" name="Grouper"/>
          <p:cNvGrpSpPr/>
          <p:nvPr/>
        </p:nvGrpSpPr>
        <p:grpSpPr>
          <a:xfrm>
            <a:off x="4163907" y="3438445"/>
            <a:ext cx="3721270" cy="1877024"/>
            <a:chOff x="13043" y="0"/>
            <a:chExt cx="3721269" cy="1877022"/>
          </a:xfrm>
        </p:grpSpPr>
        <p:sp>
          <p:nvSpPr>
            <p:cNvPr id="224" name="Rectangle aux angles arrondis"/>
            <p:cNvSpPr/>
            <p:nvPr/>
          </p:nvSpPr>
          <p:spPr>
            <a:xfrm>
              <a:off x="921824" y="0"/>
              <a:ext cx="1295401" cy="572537"/>
            </a:xfrm>
            <a:prstGeom prst="roundRect">
              <a:avLst>
                <a:gd name="adj" fmla="val 33273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5" name="Rectangle aux angles arrondis"/>
            <p:cNvSpPr/>
            <p:nvPr/>
          </p:nvSpPr>
          <p:spPr>
            <a:xfrm>
              <a:off x="2438913" y="1304485"/>
              <a:ext cx="1295401" cy="572538"/>
            </a:xfrm>
            <a:prstGeom prst="roundRect">
              <a:avLst>
                <a:gd name="adj" fmla="val 33273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6" name="Rectangle aux angles arrondis"/>
            <p:cNvSpPr/>
            <p:nvPr/>
          </p:nvSpPr>
          <p:spPr>
            <a:xfrm>
              <a:off x="13043" y="1304485"/>
              <a:ext cx="1295401" cy="572538"/>
            </a:xfrm>
            <a:prstGeom prst="roundRect">
              <a:avLst>
                <a:gd name="adj" fmla="val 33273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0" name="Grouper"/>
          <p:cNvGrpSpPr/>
          <p:nvPr/>
        </p:nvGrpSpPr>
        <p:grpSpPr>
          <a:xfrm>
            <a:off x="4397279" y="3464364"/>
            <a:ext cx="2079871" cy="1805131"/>
            <a:chOff x="0" y="0"/>
            <a:chExt cx="2079869" cy="1805130"/>
          </a:xfrm>
        </p:grpSpPr>
        <p:sp>
          <p:nvSpPr>
            <p:cNvPr id="228" name="Rectangle aux angles arrondis"/>
            <p:cNvSpPr/>
            <p:nvPr/>
          </p:nvSpPr>
          <p:spPr>
            <a:xfrm>
              <a:off x="0" y="0"/>
              <a:ext cx="401285" cy="520700"/>
            </a:xfrm>
            <a:prstGeom prst="roundRect">
              <a:avLst>
                <a:gd name="adj" fmla="val 4747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9" name="Rectangle aux angles arrondis"/>
            <p:cNvSpPr/>
            <p:nvPr/>
          </p:nvSpPr>
          <p:spPr>
            <a:xfrm>
              <a:off x="1678585" y="1284430"/>
              <a:ext cx="401285" cy="520701"/>
            </a:xfrm>
            <a:prstGeom prst="roundRect">
              <a:avLst>
                <a:gd name="adj" fmla="val 4747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3" name="Grouper"/>
          <p:cNvGrpSpPr/>
          <p:nvPr/>
        </p:nvGrpSpPr>
        <p:grpSpPr>
          <a:xfrm>
            <a:off x="3450583" y="3464364"/>
            <a:ext cx="627529" cy="1805131"/>
            <a:chOff x="0" y="0"/>
            <a:chExt cx="627527" cy="1805130"/>
          </a:xfrm>
        </p:grpSpPr>
        <p:sp>
          <p:nvSpPr>
            <p:cNvPr id="231" name="Rectangle aux angles arrondis"/>
            <p:cNvSpPr/>
            <p:nvPr/>
          </p:nvSpPr>
          <p:spPr>
            <a:xfrm>
              <a:off x="0" y="1284430"/>
              <a:ext cx="627528" cy="520701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2" name="Rectangle aux angles arrondis"/>
            <p:cNvSpPr/>
            <p:nvPr/>
          </p:nvSpPr>
          <p:spPr>
            <a:xfrm>
              <a:off x="0" y="0"/>
              <a:ext cx="627528" cy="520700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6" name="Grouper"/>
          <p:cNvGrpSpPr/>
          <p:nvPr/>
        </p:nvGrpSpPr>
        <p:grpSpPr>
          <a:xfrm>
            <a:off x="3450583" y="5844541"/>
            <a:ext cx="2507369" cy="530249"/>
            <a:chOff x="0" y="0"/>
            <a:chExt cx="2507367" cy="530247"/>
          </a:xfrm>
        </p:grpSpPr>
        <p:sp>
          <p:nvSpPr>
            <p:cNvPr id="234" name="Rectangle aux angles arrondis"/>
            <p:cNvSpPr/>
            <p:nvPr/>
          </p:nvSpPr>
          <p:spPr>
            <a:xfrm>
              <a:off x="1879840" y="0"/>
              <a:ext cx="627528" cy="520700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5" name="Rectangle aux angles arrondis"/>
            <p:cNvSpPr/>
            <p:nvPr/>
          </p:nvSpPr>
          <p:spPr>
            <a:xfrm>
              <a:off x="0" y="9547"/>
              <a:ext cx="627528" cy="520701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37" name="Multiplication de polynômes"/>
          <p:cNvSpPr/>
          <p:nvPr>
            <p:ph type="body" idx="13"/>
          </p:nvPr>
        </p:nvSpPr>
        <p:spPr>
          <a:xfrm>
            <a:off x="2913051" y="386270"/>
            <a:ext cx="7178698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Multiplication de polynômes</a:t>
            </a:r>
          </a:p>
        </p:txBody>
      </p:sp>
      <p:sp>
        <p:nvSpPr>
          <p:cNvPr id="238" name="Exemple:"/>
          <p:cNvSpPr/>
          <p:nvPr/>
        </p:nvSpPr>
        <p:spPr>
          <a:xfrm>
            <a:off x="183934" y="3172264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239" name="Pour faire une multiplication de polynôme, il suffit de faire des distributions à répétition."/>
          <p:cNvSpPr txBox="1"/>
          <p:nvPr/>
        </p:nvSpPr>
        <p:spPr>
          <a:xfrm>
            <a:off x="707590" y="1562079"/>
            <a:ext cx="1158961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faire une multiplication de polynôme, il suffit de faire des distributions à répétition.</a:t>
            </a:r>
          </a:p>
        </p:txBody>
      </p:sp>
      <p:pic>
        <p:nvPicPr>
          <p:cNvPr id="240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27400" y="3489764"/>
            <a:ext cx="31750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74292" y="4803695"/>
            <a:ext cx="4953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74292" y="5937955"/>
            <a:ext cx="62865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74292" y="6902644"/>
            <a:ext cx="46990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74292" y="7967047"/>
            <a:ext cx="36449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245" name="Ligne"/>
          <p:cNvSpPr/>
          <p:nvPr/>
        </p:nvSpPr>
        <p:spPr>
          <a:xfrm>
            <a:off x="3899792" y="2911784"/>
            <a:ext cx="1807897" cy="47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58" fill="norm" stroke="1" extrusionOk="0">
                <a:moveTo>
                  <a:pt x="0" y="21458"/>
                </a:moveTo>
                <a:cubicBezTo>
                  <a:pt x="2519" y="8132"/>
                  <a:pt x="6585" y="153"/>
                  <a:pt x="10935" y="2"/>
                </a:cubicBezTo>
                <a:cubicBezTo>
                  <a:pt x="15075" y="-142"/>
                  <a:pt x="19006" y="6853"/>
                  <a:pt x="21600" y="18984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46" name="Ligne"/>
          <p:cNvSpPr/>
          <p:nvPr/>
        </p:nvSpPr>
        <p:spPr>
          <a:xfrm>
            <a:off x="4520072" y="3093490"/>
            <a:ext cx="1158843" cy="324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685" fill="norm" stroke="1" extrusionOk="0">
                <a:moveTo>
                  <a:pt x="0" y="18685"/>
                </a:moveTo>
                <a:cubicBezTo>
                  <a:pt x="3339" y="4022"/>
                  <a:pt x="9218" y="-2915"/>
                  <a:pt x="14866" y="1146"/>
                </a:cubicBezTo>
                <a:cubicBezTo>
                  <a:pt x="17434" y="2992"/>
                  <a:pt x="19773" y="7107"/>
                  <a:pt x="21600" y="12991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249" name="Grouper"/>
          <p:cNvGrpSpPr/>
          <p:nvPr/>
        </p:nvGrpSpPr>
        <p:grpSpPr>
          <a:xfrm>
            <a:off x="3629319" y="4210187"/>
            <a:ext cx="1580443" cy="480782"/>
            <a:chOff x="0" y="0"/>
            <a:chExt cx="1580441" cy="480780"/>
          </a:xfrm>
        </p:grpSpPr>
        <p:sp>
          <p:nvSpPr>
            <p:cNvPr id="247" name="Ligne"/>
            <p:cNvSpPr/>
            <p:nvPr/>
          </p:nvSpPr>
          <p:spPr>
            <a:xfrm>
              <a:off x="0" y="-1"/>
              <a:ext cx="1580442" cy="449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817" fill="norm" stroke="1" extrusionOk="0">
                  <a:moveTo>
                    <a:pt x="0" y="19817"/>
                  </a:moveTo>
                  <a:cubicBezTo>
                    <a:pt x="2601" y="5863"/>
                    <a:pt x="7524" y="-1783"/>
                    <a:pt x="12532" y="355"/>
                  </a:cubicBezTo>
                  <a:cubicBezTo>
                    <a:pt x="16321" y="1973"/>
                    <a:pt x="19667" y="9133"/>
                    <a:pt x="21600" y="19760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8" name="Ligne"/>
            <p:cNvSpPr/>
            <p:nvPr/>
          </p:nvSpPr>
          <p:spPr>
            <a:xfrm>
              <a:off x="10402" y="187845"/>
              <a:ext cx="850018" cy="292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82" fill="norm" stroke="1" extrusionOk="0">
                  <a:moveTo>
                    <a:pt x="0" y="20382"/>
                  </a:moveTo>
                  <a:cubicBezTo>
                    <a:pt x="1988" y="7006"/>
                    <a:pt x="6944" y="-1218"/>
                    <a:pt x="12195" y="147"/>
                  </a:cubicBezTo>
                  <a:cubicBezTo>
                    <a:pt x="16262" y="1204"/>
                    <a:pt x="19831" y="8017"/>
                    <a:pt x="21600" y="18102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52" name="Grouper"/>
          <p:cNvGrpSpPr/>
          <p:nvPr/>
        </p:nvGrpSpPr>
        <p:grpSpPr>
          <a:xfrm>
            <a:off x="6287394" y="4213485"/>
            <a:ext cx="1358237" cy="477484"/>
            <a:chOff x="0" y="0"/>
            <a:chExt cx="1358236" cy="477483"/>
          </a:xfrm>
        </p:grpSpPr>
        <p:sp>
          <p:nvSpPr>
            <p:cNvPr id="250" name="Ligne"/>
            <p:cNvSpPr/>
            <p:nvPr/>
          </p:nvSpPr>
          <p:spPr>
            <a:xfrm>
              <a:off x="0" y="0"/>
              <a:ext cx="1358237" cy="475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374" fill="norm" stroke="1" extrusionOk="0">
                  <a:moveTo>
                    <a:pt x="0" y="17251"/>
                  </a:moveTo>
                  <a:cubicBezTo>
                    <a:pt x="2446" y="3616"/>
                    <a:pt x="8773" y="-3226"/>
                    <a:pt x="14582" y="1483"/>
                  </a:cubicBezTo>
                  <a:cubicBezTo>
                    <a:pt x="17876" y="4154"/>
                    <a:pt x="20471" y="10398"/>
                    <a:pt x="21600" y="18374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1" name="Ligne"/>
            <p:cNvSpPr/>
            <p:nvPr/>
          </p:nvSpPr>
          <p:spPr>
            <a:xfrm>
              <a:off x="10402" y="229550"/>
              <a:ext cx="552708" cy="24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8" fill="norm" stroke="1" extrusionOk="0">
                  <a:moveTo>
                    <a:pt x="0" y="20708"/>
                  </a:moveTo>
                  <a:cubicBezTo>
                    <a:pt x="690" y="8214"/>
                    <a:pt x="5870" y="-892"/>
                    <a:pt x="11739" y="70"/>
                  </a:cubicBezTo>
                  <a:cubicBezTo>
                    <a:pt x="16853" y="907"/>
                    <a:pt x="20979" y="9339"/>
                    <a:pt x="21600" y="20218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7" grpId="9"/>
      <p:bldP build="whole" bldLvl="1" animBg="1" rev="0" advAuto="0" spid="245" grpId="4"/>
      <p:bldP build="whole" bldLvl="1" animBg="1" rev="0" advAuto="0" spid="233" grpId="7"/>
      <p:bldP build="whole" bldLvl="1" animBg="1" rev="0" advAuto="0" spid="246" grpId="5"/>
      <p:bldP build="whole" bldLvl="1" animBg="1" rev="0" advAuto="0" spid="236" grpId="13"/>
      <p:bldP build="whole" bldLvl="1" animBg="1" rev="0" advAuto="0" spid="230" grpId="8"/>
      <p:bldP build="whole" bldLvl="1" animBg="1" rev="0" advAuto="0" spid="242" grpId="10"/>
      <p:bldP build="whole" bldLvl="1" animBg="1" rev="0" advAuto="0" spid="238" grpId="2"/>
      <p:bldP build="whole" bldLvl="1" animBg="1" rev="0" advAuto="0" spid="239" grpId="1"/>
      <p:bldP build="whole" bldLvl="1" animBg="1" rev="0" advAuto="0" spid="223" grpId="14"/>
      <p:bldP build="whole" bldLvl="1" animBg="1" rev="0" advAuto="0" spid="244" grpId="16"/>
      <p:bldP build="whole" bldLvl="1" animBg="1" rev="0" advAuto="0" spid="240" grpId="3"/>
      <p:bldP build="whole" bldLvl="1" animBg="1" rev="0" advAuto="0" spid="243" grpId="15"/>
      <p:bldP build="whole" bldLvl="1" animBg="1" rev="0" advAuto="0" spid="241" grpId="6"/>
      <p:bldP build="whole" bldLvl="1" animBg="1" rev="0" advAuto="0" spid="249" grpId="11"/>
      <p:bldP build="whole" bldLvl="1" animBg="1" rev="0" advAuto="0" spid="252" grpId="1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