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8" name="Shape 1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aites les exercices suivants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2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8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image" Target="../media/image58.png"/><Relationship Id="rId5" Type="http://schemas.openxmlformats.org/officeDocument/2006/relationships/image" Target="../media/image67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58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8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6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Relationship Id="rId9" Type="http://schemas.openxmlformats.org/officeDocument/2006/relationships/image" Target="../media/image83.png"/><Relationship Id="rId10" Type="http://schemas.openxmlformats.org/officeDocument/2006/relationships/image" Target="../media/image84.png"/><Relationship Id="rId11" Type="http://schemas.openxmlformats.org/officeDocument/2006/relationships/image" Target="../media/image85.png"/><Relationship Id="rId12" Type="http://schemas.openxmlformats.org/officeDocument/2006/relationships/image" Target="../media/image86.png"/><Relationship Id="rId13" Type="http://schemas.openxmlformats.org/officeDocument/2006/relationships/image" Target="../media/image87.png"/><Relationship Id="rId14" Type="http://schemas.openxmlformats.org/officeDocument/2006/relationships/image" Target="../media/image88.png"/><Relationship Id="rId15" Type="http://schemas.openxmlformats.org/officeDocument/2006/relationships/image" Target="../media/image89.png"/><Relationship Id="rId16" Type="http://schemas.openxmlformats.org/officeDocument/2006/relationships/image" Target="../media/image90.png"/><Relationship Id="rId17" Type="http://schemas.openxmlformats.org/officeDocument/2006/relationships/image" Target="../media/image91.png"/><Relationship Id="rId18" Type="http://schemas.openxmlformats.org/officeDocument/2006/relationships/image" Target="../media/image92.png"/><Relationship Id="rId19" Type="http://schemas.openxmlformats.org/officeDocument/2006/relationships/image" Target="../media/image93.png"/><Relationship Id="rId20" Type="http://schemas.openxmlformats.org/officeDocument/2006/relationships/image" Target="../media/image94.png"/><Relationship Id="rId21" Type="http://schemas.openxmlformats.org/officeDocument/2006/relationships/image" Target="../media/image9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6.png"/><Relationship Id="rId3" Type="http://schemas.openxmlformats.org/officeDocument/2006/relationships/image" Target="../media/image97.png"/><Relationship Id="rId4" Type="http://schemas.openxmlformats.org/officeDocument/2006/relationships/image" Target="../media/image98.png"/><Relationship Id="rId5" Type="http://schemas.openxmlformats.org/officeDocument/2006/relationships/image" Target="../media/image99.png"/><Relationship Id="rId6" Type="http://schemas.openxmlformats.org/officeDocument/2006/relationships/image" Target="../media/image100.png"/><Relationship Id="rId7" Type="http://schemas.openxmlformats.org/officeDocument/2006/relationships/image" Target="../media/image101.png"/><Relationship Id="rId8" Type="http://schemas.openxmlformats.org/officeDocument/2006/relationships/image" Target="../media/image102.png"/><Relationship Id="rId9" Type="http://schemas.openxmlformats.org/officeDocument/2006/relationships/image" Target="../media/image103.png"/><Relationship Id="rId10" Type="http://schemas.openxmlformats.org/officeDocument/2006/relationships/image" Target="../media/image104.png"/><Relationship Id="rId11" Type="http://schemas.openxmlformats.org/officeDocument/2006/relationships/image" Target="../media/image105.png"/><Relationship Id="rId12" Type="http://schemas.openxmlformats.org/officeDocument/2006/relationships/image" Target="../media/image106.png"/><Relationship Id="rId13" Type="http://schemas.openxmlformats.org/officeDocument/2006/relationships/image" Target="../media/image107.png"/><Relationship Id="rId14" Type="http://schemas.openxmlformats.org/officeDocument/2006/relationships/image" Target="../media/image108.png"/><Relationship Id="rId15" Type="http://schemas.openxmlformats.org/officeDocument/2006/relationships/image" Target="../media/image109.png"/><Relationship Id="rId16" Type="http://schemas.openxmlformats.org/officeDocument/2006/relationships/image" Target="../media/image110.png"/><Relationship Id="rId17" Type="http://schemas.openxmlformats.org/officeDocument/2006/relationships/image" Target="../media/image11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2.png"/><Relationship Id="rId3" Type="http://schemas.openxmlformats.org/officeDocument/2006/relationships/image" Target="../media/image113.png"/><Relationship Id="rId4" Type="http://schemas.openxmlformats.org/officeDocument/2006/relationships/image" Target="../media/image114.png"/><Relationship Id="rId5" Type="http://schemas.openxmlformats.org/officeDocument/2006/relationships/image" Target="../media/image99.png"/><Relationship Id="rId6" Type="http://schemas.openxmlformats.org/officeDocument/2006/relationships/image" Target="../media/image101.png"/><Relationship Id="rId7" Type="http://schemas.openxmlformats.org/officeDocument/2006/relationships/image" Target="../media/image115.png"/><Relationship Id="rId8" Type="http://schemas.openxmlformats.org/officeDocument/2006/relationships/image" Target="../media/image116.png"/><Relationship Id="rId9" Type="http://schemas.openxmlformats.org/officeDocument/2006/relationships/image" Target="../media/image117.png"/><Relationship Id="rId10" Type="http://schemas.openxmlformats.org/officeDocument/2006/relationships/image" Target="../media/image118.png"/><Relationship Id="rId11" Type="http://schemas.openxmlformats.org/officeDocument/2006/relationships/image" Target="../media/image119.png"/><Relationship Id="rId12" Type="http://schemas.openxmlformats.org/officeDocument/2006/relationships/image" Target="../media/image120.png"/><Relationship Id="rId13" Type="http://schemas.openxmlformats.org/officeDocument/2006/relationships/image" Target="../media/image12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2.png"/><Relationship Id="rId3" Type="http://schemas.openxmlformats.org/officeDocument/2006/relationships/image" Target="../media/image123.png"/><Relationship Id="rId4" Type="http://schemas.openxmlformats.org/officeDocument/2006/relationships/image" Target="../media/image124.png"/><Relationship Id="rId5" Type="http://schemas.openxmlformats.org/officeDocument/2006/relationships/image" Target="../media/image125.png"/><Relationship Id="rId6" Type="http://schemas.openxmlformats.org/officeDocument/2006/relationships/image" Target="../media/image126.png"/><Relationship Id="rId7" Type="http://schemas.openxmlformats.org/officeDocument/2006/relationships/image" Target="../media/image127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Relationship Id="rId11" Type="http://schemas.openxmlformats.org/officeDocument/2006/relationships/image" Target="../media/image20.png"/><Relationship Id="rId12" Type="http://schemas.openxmlformats.org/officeDocument/2006/relationships/image" Target="../media/image21.png"/><Relationship Id="rId13" Type="http://schemas.openxmlformats.org/officeDocument/2006/relationships/image" Target="../media/image22.png"/><Relationship Id="rId14" Type="http://schemas.openxmlformats.org/officeDocument/2006/relationships/image" Target="../media/image23.png"/><Relationship Id="rId15" Type="http://schemas.openxmlformats.org/officeDocument/2006/relationships/image" Target="../media/image24.png"/><Relationship Id="rId16" Type="http://schemas.openxmlformats.org/officeDocument/2006/relationships/image" Target="../media/image25.png"/><Relationship Id="rId17" Type="http://schemas.openxmlformats.org/officeDocument/2006/relationships/image" Target="../media/image26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31.png"/><Relationship Id="rId13" Type="http://schemas.openxmlformats.org/officeDocument/2006/relationships/image" Target="../media/image32.png"/><Relationship Id="rId14" Type="http://schemas.openxmlformats.org/officeDocument/2006/relationships/image" Target="../media/image33.png"/><Relationship Id="rId15" Type="http://schemas.openxmlformats.org/officeDocument/2006/relationships/image" Target="../media/image34.png"/><Relationship Id="rId16" Type="http://schemas.openxmlformats.org/officeDocument/2006/relationships/image" Target="../media/image35.png"/><Relationship Id="rId17" Type="http://schemas.openxmlformats.org/officeDocument/2006/relationships/image" Target="../media/image36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Relationship Id="rId11" Type="http://schemas.openxmlformats.org/officeDocument/2006/relationships/image" Target="../media/image46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Relationship Id="rId9" Type="http://schemas.openxmlformats.org/officeDocument/2006/relationships/image" Target="../media/image53.png"/><Relationship Id="rId10" Type="http://schemas.openxmlformats.org/officeDocument/2006/relationships/image" Target="../media/image54.png"/><Relationship Id="rId11" Type="http://schemas.openxmlformats.org/officeDocument/2006/relationships/image" Target="../media/image55.png"/><Relationship Id="rId12" Type="http://schemas.openxmlformats.org/officeDocument/2006/relationships/image" Target="../media/image56.png"/><Relationship Id="rId13" Type="http://schemas.openxmlformats.org/officeDocument/2006/relationships/image" Target="../media/image57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ours 7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7</a:t>
            </a:r>
          </a:p>
        </p:txBody>
      </p:sp>
      <p:sp>
        <p:nvSpPr>
          <p:cNvPr id="131" name="1.7 Rapports Trigonométriques"/>
          <p:cNvSpPr/>
          <p:nvPr>
            <p:ph type="body" idx="14"/>
          </p:nvPr>
        </p:nvSpPr>
        <p:spPr>
          <a:xfrm>
            <a:off x="1143000" y="1968500"/>
            <a:ext cx="10718800" cy="2908300"/>
          </a:xfrm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1.7 Rapports Trigonométriques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Quelques symétries"/>
          <p:cNvSpPr txBox="1"/>
          <p:nvPr/>
        </p:nvSpPr>
        <p:spPr>
          <a:xfrm>
            <a:off x="4659535" y="101600"/>
            <a:ext cx="36772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Quelques symétries</a:t>
            </a:r>
          </a:p>
        </p:txBody>
      </p:sp>
      <p:sp>
        <p:nvSpPr>
          <p:cNvPr id="318" name="Cercle"/>
          <p:cNvSpPr/>
          <p:nvPr/>
        </p:nvSpPr>
        <p:spPr>
          <a:xfrm>
            <a:off x="3327400" y="25908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21" name="Grouper"/>
          <p:cNvGrpSpPr/>
          <p:nvPr/>
        </p:nvGrpSpPr>
        <p:grpSpPr>
          <a:xfrm>
            <a:off x="1109106" y="1375713"/>
            <a:ext cx="10905120" cy="8280524"/>
            <a:chOff x="0" y="0"/>
            <a:chExt cx="10905118" cy="8280522"/>
          </a:xfrm>
        </p:grpSpPr>
        <p:sp>
          <p:nvSpPr>
            <p:cNvPr id="319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2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98068" y="5071084"/>
            <a:ext cx="203201" cy="342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6" name="Grouper"/>
          <p:cNvGrpSpPr/>
          <p:nvPr/>
        </p:nvGrpSpPr>
        <p:grpSpPr>
          <a:xfrm>
            <a:off x="6526886" y="3416299"/>
            <a:ext cx="2103618" cy="2347538"/>
            <a:chOff x="519786" y="0"/>
            <a:chExt cx="2103616" cy="2347536"/>
          </a:xfrm>
        </p:grpSpPr>
        <p:sp>
          <p:nvSpPr>
            <p:cNvPr id="323" name="Ligne"/>
            <p:cNvSpPr/>
            <p:nvPr/>
          </p:nvSpPr>
          <p:spPr>
            <a:xfrm flipH="1">
              <a:off x="523689" y="-1"/>
              <a:ext cx="2099715" cy="2346741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gne"/>
            <p:cNvSpPr/>
            <p:nvPr/>
          </p:nvSpPr>
          <p:spPr>
            <a:xfrm flipV="1">
              <a:off x="2607055" y="6455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gne"/>
            <p:cNvSpPr/>
            <p:nvPr/>
          </p:nvSpPr>
          <p:spPr>
            <a:xfrm flipV="1">
              <a:off x="519786" y="2347536"/>
              <a:ext cx="2078880" cy="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30" name="Grouper"/>
          <p:cNvGrpSpPr/>
          <p:nvPr/>
        </p:nvGrpSpPr>
        <p:grpSpPr>
          <a:xfrm>
            <a:off x="4381131" y="3415388"/>
            <a:ext cx="2159375" cy="2343319"/>
            <a:chOff x="850531" y="405488"/>
            <a:chExt cx="2159374" cy="2343317"/>
          </a:xfrm>
        </p:grpSpPr>
        <p:sp>
          <p:nvSpPr>
            <p:cNvPr id="327" name="Ligne"/>
            <p:cNvSpPr/>
            <p:nvPr/>
          </p:nvSpPr>
          <p:spPr>
            <a:xfrm flipV="1">
              <a:off x="855006" y="411944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gne"/>
            <p:cNvSpPr/>
            <p:nvPr/>
          </p:nvSpPr>
          <p:spPr>
            <a:xfrm>
              <a:off x="850531" y="2743879"/>
              <a:ext cx="2159375" cy="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gne"/>
            <p:cNvSpPr/>
            <p:nvPr/>
          </p:nvSpPr>
          <p:spPr>
            <a:xfrm>
              <a:off x="871353" y="405488"/>
              <a:ext cx="2122165" cy="2341034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31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2600" y="2108200"/>
            <a:ext cx="3416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9100" y="1371600"/>
            <a:ext cx="39497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33" name="Ligne"/>
          <p:cNvSpPr/>
          <p:nvPr/>
        </p:nvSpPr>
        <p:spPr>
          <a:xfrm>
            <a:off x="5980663" y="5390165"/>
            <a:ext cx="1061247" cy="345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72" fill="norm" stroke="1" extrusionOk="0">
                <a:moveTo>
                  <a:pt x="21600" y="21472"/>
                </a:moveTo>
                <a:cubicBezTo>
                  <a:pt x="19647" y="8292"/>
                  <a:pt x="15330" y="-128"/>
                  <a:pt x="10591" y="2"/>
                </a:cubicBezTo>
                <a:cubicBezTo>
                  <a:pt x="6082" y="125"/>
                  <a:pt x="1982" y="8013"/>
                  <a:pt x="0" y="20378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34" name="Ligne"/>
          <p:cNvSpPr/>
          <p:nvPr/>
        </p:nvSpPr>
        <p:spPr>
          <a:xfrm>
            <a:off x="7164203" y="5105710"/>
            <a:ext cx="413473" cy="626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40" h="21600" fill="norm" stroke="1" extrusionOk="0">
                <a:moveTo>
                  <a:pt x="20371" y="21600"/>
                </a:moveTo>
                <a:cubicBezTo>
                  <a:pt x="21600" y="17126"/>
                  <a:pt x="20395" y="12500"/>
                  <a:pt x="16984" y="8591"/>
                </a:cubicBezTo>
                <a:cubicBezTo>
                  <a:pt x="13229" y="4290"/>
                  <a:pt x="7113" y="1196"/>
                  <a:pt x="0" y="0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35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200370" y="1384414"/>
            <a:ext cx="4572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200370" y="2108200"/>
            <a:ext cx="4025901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9" name="Grouper"/>
          <p:cNvGrpSpPr/>
          <p:nvPr/>
        </p:nvGrpSpPr>
        <p:grpSpPr>
          <a:xfrm>
            <a:off x="5150289" y="5112774"/>
            <a:ext cx="748341" cy="616173"/>
            <a:chOff x="0" y="0"/>
            <a:chExt cx="748340" cy="616171"/>
          </a:xfrm>
        </p:grpSpPr>
        <p:sp>
          <p:nvSpPr>
            <p:cNvPr id="337" name="Ligne"/>
            <p:cNvSpPr/>
            <p:nvPr/>
          </p:nvSpPr>
          <p:spPr>
            <a:xfrm>
              <a:off x="297933" y="0"/>
              <a:ext cx="450408" cy="61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600" fill="norm" stroke="1" extrusionOk="0">
                  <a:moveTo>
                    <a:pt x="661" y="21600"/>
                  </a:moveTo>
                  <a:cubicBezTo>
                    <a:pt x="-710" y="17367"/>
                    <a:pt x="69" y="12899"/>
                    <a:pt x="2844" y="9079"/>
                  </a:cubicBezTo>
                  <a:cubicBezTo>
                    <a:pt x="6531" y="4003"/>
                    <a:pt x="13272" y="612"/>
                    <a:pt x="2089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38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60300"/>
              <a:ext cx="2032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0" name="Ligne"/>
          <p:cNvSpPr/>
          <p:nvPr/>
        </p:nvSpPr>
        <p:spPr>
          <a:xfrm>
            <a:off x="6561666" y="6033007"/>
            <a:ext cx="2057420" cy="1"/>
          </a:xfrm>
          <a:prstGeom prst="line">
            <a:avLst/>
          </a:prstGeom>
          <a:ln w="25400">
            <a:solidFill>
              <a:srgbClr val="FF2600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1" name="Ligne"/>
          <p:cNvSpPr/>
          <p:nvPr/>
        </p:nvSpPr>
        <p:spPr>
          <a:xfrm>
            <a:off x="4368800" y="6033007"/>
            <a:ext cx="2114768" cy="1"/>
          </a:xfrm>
          <a:prstGeom prst="line">
            <a:avLst/>
          </a:prstGeom>
          <a:ln w="25400">
            <a:solidFill>
              <a:srgbClr val="FF2600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2" name="Ligne"/>
          <p:cNvSpPr/>
          <p:nvPr/>
        </p:nvSpPr>
        <p:spPr>
          <a:xfrm flipV="1">
            <a:off x="9119790" y="3416299"/>
            <a:ext cx="1" cy="2349502"/>
          </a:xfrm>
          <a:prstGeom prst="line">
            <a:avLst/>
          </a:prstGeom>
          <a:ln w="25400">
            <a:solidFill>
              <a:srgbClr val="285CEA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3" name="Ligne"/>
          <p:cNvSpPr/>
          <p:nvPr/>
        </p:nvSpPr>
        <p:spPr>
          <a:xfrm flipV="1">
            <a:off x="3914353" y="3379445"/>
            <a:ext cx="1" cy="2349502"/>
          </a:xfrm>
          <a:prstGeom prst="line">
            <a:avLst/>
          </a:prstGeom>
          <a:ln w="25400">
            <a:solidFill>
              <a:srgbClr val="285CEA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6" grpId="9"/>
      <p:bldP build="whole" bldLvl="1" animBg="1" rev="0" advAuto="0" spid="339" grpId="3"/>
      <p:bldP build="whole" bldLvl="1" animBg="1" rev="0" advAuto="0" spid="340" grpId="6"/>
      <p:bldP build="whole" bldLvl="1" animBg="1" rev="0" advAuto="0" spid="342" grpId="10"/>
      <p:bldP build="whole" bldLvl="1" animBg="1" rev="0" advAuto="0" spid="331" grpId="8"/>
      <p:bldP build="whole" bldLvl="1" animBg="1" rev="0" advAuto="0" spid="343" grpId="11"/>
      <p:bldP build="whole" bldLvl="1" animBg="1" rev="0" advAuto="0" spid="341" grpId="7"/>
      <p:bldP build="whole" bldLvl="1" animBg="1" rev="0" advAuto="0" spid="335" grpId="5"/>
      <p:bldP build="whole" bldLvl="1" animBg="1" rev="0" advAuto="0" spid="332" grpId="4"/>
      <p:bldP build="whole" bldLvl="1" animBg="1" rev="0" advAuto="0" spid="330" grpId="1"/>
      <p:bldP build="whole" bldLvl="1" animBg="1" rev="0" advAuto="0" spid="333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Quelques symétries"/>
          <p:cNvSpPr txBox="1"/>
          <p:nvPr/>
        </p:nvSpPr>
        <p:spPr>
          <a:xfrm>
            <a:off x="4659535" y="101600"/>
            <a:ext cx="36772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Quelques symétries</a:t>
            </a:r>
          </a:p>
        </p:txBody>
      </p:sp>
      <p:sp>
        <p:nvSpPr>
          <p:cNvPr id="346" name="Cercle"/>
          <p:cNvSpPr/>
          <p:nvPr/>
        </p:nvSpPr>
        <p:spPr>
          <a:xfrm>
            <a:off x="3327400" y="25908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49" name="Grouper"/>
          <p:cNvGrpSpPr/>
          <p:nvPr/>
        </p:nvGrpSpPr>
        <p:grpSpPr>
          <a:xfrm>
            <a:off x="1109106" y="1375713"/>
            <a:ext cx="10905120" cy="8280524"/>
            <a:chOff x="0" y="0"/>
            <a:chExt cx="10905118" cy="8280522"/>
          </a:xfrm>
        </p:grpSpPr>
        <p:sp>
          <p:nvSpPr>
            <p:cNvPr id="347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53" name="Grouper"/>
          <p:cNvGrpSpPr/>
          <p:nvPr/>
        </p:nvGrpSpPr>
        <p:grpSpPr>
          <a:xfrm>
            <a:off x="6526886" y="3416299"/>
            <a:ext cx="2103618" cy="2347538"/>
            <a:chOff x="519786" y="0"/>
            <a:chExt cx="2103616" cy="2347536"/>
          </a:xfrm>
        </p:grpSpPr>
        <p:sp>
          <p:nvSpPr>
            <p:cNvPr id="350" name="Ligne"/>
            <p:cNvSpPr/>
            <p:nvPr/>
          </p:nvSpPr>
          <p:spPr>
            <a:xfrm flipH="1">
              <a:off x="523689" y="-1"/>
              <a:ext cx="2099715" cy="2346741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gne"/>
            <p:cNvSpPr/>
            <p:nvPr/>
          </p:nvSpPr>
          <p:spPr>
            <a:xfrm flipV="1">
              <a:off x="2607055" y="6455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gne"/>
            <p:cNvSpPr/>
            <p:nvPr/>
          </p:nvSpPr>
          <p:spPr>
            <a:xfrm flipV="1">
              <a:off x="519786" y="2347536"/>
              <a:ext cx="2078880" cy="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57" name="Grouper"/>
          <p:cNvGrpSpPr/>
          <p:nvPr/>
        </p:nvGrpSpPr>
        <p:grpSpPr>
          <a:xfrm>
            <a:off x="6502030" y="5766479"/>
            <a:ext cx="2159375" cy="2377543"/>
            <a:chOff x="0" y="812489"/>
            <a:chExt cx="2159374" cy="2377542"/>
          </a:xfrm>
        </p:grpSpPr>
        <p:sp>
          <p:nvSpPr>
            <p:cNvPr id="354" name="Ligne"/>
            <p:cNvSpPr/>
            <p:nvPr/>
          </p:nvSpPr>
          <p:spPr>
            <a:xfrm flipV="1">
              <a:off x="2125376" y="842754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gne"/>
            <p:cNvSpPr/>
            <p:nvPr/>
          </p:nvSpPr>
          <p:spPr>
            <a:xfrm>
              <a:off x="-1" y="812489"/>
              <a:ext cx="2159376" cy="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gne"/>
            <p:cNvSpPr/>
            <p:nvPr/>
          </p:nvSpPr>
          <p:spPr>
            <a:xfrm>
              <a:off x="20823" y="848998"/>
              <a:ext cx="2122164" cy="2341034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5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900" y="1250950"/>
            <a:ext cx="3048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1962150"/>
            <a:ext cx="337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98068" y="5071084"/>
            <a:ext cx="2032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361" name="Ligne"/>
          <p:cNvSpPr/>
          <p:nvPr/>
        </p:nvSpPr>
        <p:spPr>
          <a:xfrm>
            <a:off x="7164203" y="5105710"/>
            <a:ext cx="413473" cy="626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40" h="21600" fill="norm" stroke="1" extrusionOk="0">
                <a:moveTo>
                  <a:pt x="20371" y="21600"/>
                </a:moveTo>
                <a:cubicBezTo>
                  <a:pt x="21600" y="17126"/>
                  <a:pt x="20395" y="12500"/>
                  <a:pt x="16984" y="8591"/>
                </a:cubicBezTo>
                <a:cubicBezTo>
                  <a:pt x="13229" y="4290"/>
                  <a:pt x="7113" y="1196"/>
                  <a:pt x="0" y="0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364" name="Grouper"/>
          <p:cNvGrpSpPr/>
          <p:nvPr/>
        </p:nvGrpSpPr>
        <p:grpSpPr>
          <a:xfrm>
            <a:off x="7149600" y="5843472"/>
            <a:ext cx="1094390" cy="644025"/>
            <a:chOff x="0" y="0"/>
            <a:chExt cx="1094389" cy="644024"/>
          </a:xfrm>
        </p:grpSpPr>
        <p:sp>
          <p:nvSpPr>
            <p:cNvPr id="362" name="Ligne"/>
            <p:cNvSpPr/>
            <p:nvPr/>
          </p:nvSpPr>
          <p:spPr>
            <a:xfrm>
              <a:off x="0" y="0"/>
              <a:ext cx="460644" cy="593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19960" y="0"/>
                  </a:moveTo>
                  <a:cubicBezTo>
                    <a:pt x="21600" y="4761"/>
                    <a:pt x="20595" y="9864"/>
                    <a:pt x="17207" y="13977"/>
                  </a:cubicBezTo>
                  <a:cubicBezTo>
                    <a:pt x="13361" y="18645"/>
                    <a:pt x="6933" y="21493"/>
                    <a:pt x="0" y="2160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63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60989" y="301124"/>
              <a:ext cx="5334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5" name="Ligne"/>
          <p:cNvSpPr/>
          <p:nvPr/>
        </p:nvSpPr>
        <p:spPr>
          <a:xfrm flipV="1">
            <a:off x="9408202" y="3385090"/>
            <a:ext cx="1" cy="2349501"/>
          </a:xfrm>
          <a:prstGeom prst="line">
            <a:avLst/>
          </a:prstGeom>
          <a:ln w="25400">
            <a:solidFill>
              <a:srgbClr val="285CEA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66" name="Ligne"/>
          <p:cNvSpPr/>
          <p:nvPr/>
        </p:nvSpPr>
        <p:spPr>
          <a:xfrm flipV="1">
            <a:off x="9421453" y="5843472"/>
            <a:ext cx="1" cy="2349501"/>
          </a:xfrm>
          <a:prstGeom prst="line">
            <a:avLst/>
          </a:prstGeom>
          <a:ln w="25400">
            <a:solidFill>
              <a:srgbClr val="285CEA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8" grpId="3"/>
      <p:bldP build="whole" bldLvl="1" animBg="1" rev="0" advAuto="0" spid="359" grpId="4"/>
      <p:bldP build="whole" bldLvl="1" animBg="1" rev="0" advAuto="0" spid="357" grpId="1"/>
      <p:bldP build="whole" bldLvl="1" animBg="1" rev="0" advAuto="0" spid="366" grpId="6"/>
      <p:bldP build="whole" bldLvl="1" animBg="1" rev="0" advAuto="0" spid="364" grpId="2"/>
      <p:bldP build="whole" bldLvl="1" animBg="1" rev="0" advAuto="0" spid="365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Quelques symétries"/>
          <p:cNvSpPr txBox="1"/>
          <p:nvPr/>
        </p:nvSpPr>
        <p:spPr>
          <a:xfrm>
            <a:off x="4659535" y="101600"/>
            <a:ext cx="36772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Quelques symétries</a:t>
            </a:r>
          </a:p>
        </p:txBody>
      </p:sp>
      <p:sp>
        <p:nvSpPr>
          <p:cNvPr id="369" name="Cercle"/>
          <p:cNvSpPr/>
          <p:nvPr/>
        </p:nvSpPr>
        <p:spPr>
          <a:xfrm>
            <a:off x="3327400" y="25908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72" name="Grouper"/>
          <p:cNvGrpSpPr/>
          <p:nvPr/>
        </p:nvGrpSpPr>
        <p:grpSpPr>
          <a:xfrm>
            <a:off x="1109106" y="1375713"/>
            <a:ext cx="10905120" cy="8280524"/>
            <a:chOff x="0" y="0"/>
            <a:chExt cx="10905118" cy="8280522"/>
          </a:xfrm>
        </p:grpSpPr>
        <p:sp>
          <p:nvSpPr>
            <p:cNvPr id="370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6" name="Grouper"/>
          <p:cNvGrpSpPr/>
          <p:nvPr/>
        </p:nvGrpSpPr>
        <p:grpSpPr>
          <a:xfrm>
            <a:off x="6526886" y="3416299"/>
            <a:ext cx="2103618" cy="2347538"/>
            <a:chOff x="519786" y="0"/>
            <a:chExt cx="2103616" cy="2347536"/>
          </a:xfrm>
        </p:grpSpPr>
        <p:sp>
          <p:nvSpPr>
            <p:cNvPr id="373" name="Ligne"/>
            <p:cNvSpPr/>
            <p:nvPr/>
          </p:nvSpPr>
          <p:spPr>
            <a:xfrm flipH="1">
              <a:off x="523689" y="-1"/>
              <a:ext cx="2099715" cy="2346741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gne"/>
            <p:cNvSpPr/>
            <p:nvPr/>
          </p:nvSpPr>
          <p:spPr>
            <a:xfrm flipV="1">
              <a:off x="2607055" y="6455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gne"/>
            <p:cNvSpPr/>
            <p:nvPr/>
          </p:nvSpPr>
          <p:spPr>
            <a:xfrm flipV="1">
              <a:off x="519786" y="2347536"/>
              <a:ext cx="2078880" cy="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0" name="Grouper"/>
          <p:cNvGrpSpPr/>
          <p:nvPr/>
        </p:nvGrpSpPr>
        <p:grpSpPr>
          <a:xfrm>
            <a:off x="4397755" y="5751136"/>
            <a:ext cx="2111849" cy="2386804"/>
            <a:chOff x="855006" y="777678"/>
            <a:chExt cx="2111847" cy="2386803"/>
          </a:xfrm>
        </p:grpSpPr>
        <p:sp>
          <p:nvSpPr>
            <p:cNvPr id="377" name="Ligne"/>
            <p:cNvSpPr/>
            <p:nvPr/>
          </p:nvSpPr>
          <p:spPr>
            <a:xfrm flipH="1">
              <a:off x="867139" y="817742"/>
              <a:ext cx="2099715" cy="2346740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gne"/>
            <p:cNvSpPr/>
            <p:nvPr/>
          </p:nvSpPr>
          <p:spPr>
            <a:xfrm flipV="1">
              <a:off x="855006" y="786098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gne"/>
            <p:cNvSpPr/>
            <p:nvPr/>
          </p:nvSpPr>
          <p:spPr>
            <a:xfrm flipV="1">
              <a:off x="875937" y="777678"/>
              <a:ext cx="2078880" cy="2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81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6753" y="2108200"/>
            <a:ext cx="38481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5953" y="1473200"/>
            <a:ext cx="39497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98068" y="5071084"/>
            <a:ext cx="2032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384" name="Ligne"/>
          <p:cNvSpPr/>
          <p:nvPr/>
        </p:nvSpPr>
        <p:spPr>
          <a:xfrm>
            <a:off x="7164203" y="5105710"/>
            <a:ext cx="413473" cy="626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840" h="21600" fill="norm" stroke="1" extrusionOk="0">
                <a:moveTo>
                  <a:pt x="20371" y="21600"/>
                </a:moveTo>
                <a:cubicBezTo>
                  <a:pt x="21600" y="17126"/>
                  <a:pt x="20395" y="12500"/>
                  <a:pt x="16984" y="8591"/>
                </a:cubicBezTo>
                <a:cubicBezTo>
                  <a:pt x="13229" y="4290"/>
                  <a:pt x="7113" y="1196"/>
                  <a:pt x="0" y="0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85" name="Ligne"/>
          <p:cNvSpPr/>
          <p:nvPr/>
        </p:nvSpPr>
        <p:spPr>
          <a:xfrm>
            <a:off x="6036231" y="5178847"/>
            <a:ext cx="929125" cy="990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32" h="20375" fill="norm" stroke="1" extrusionOk="0">
                <a:moveTo>
                  <a:pt x="20432" y="1112"/>
                </a:moveTo>
                <a:cubicBezTo>
                  <a:pt x="14608" y="-1225"/>
                  <a:pt x="7839" y="202"/>
                  <a:pt x="3651" y="4650"/>
                </a:cubicBezTo>
                <a:cubicBezTo>
                  <a:pt x="-451" y="9006"/>
                  <a:pt x="-1168" y="15309"/>
                  <a:pt x="1863" y="20375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386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11493" y="1472568"/>
            <a:ext cx="4572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11493" y="2108200"/>
            <a:ext cx="4457701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88" name="Ligne"/>
          <p:cNvSpPr/>
          <p:nvPr/>
        </p:nvSpPr>
        <p:spPr>
          <a:xfrm flipV="1">
            <a:off x="9408202" y="3385090"/>
            <a:ext cx="1" cy="2349501"/>
          </a:xfrm>
          <a:prstGeom prst="line">
            <a:avLst/>
          </a:prstGeom>
          <a:ln w="25400">
            <a:solidFill>
              <a:srgbClr val="285CEA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89" name="Ligne"/>
          <p:cNvSpPr/>
          <p:nvPr/>
        </p:nvSpPr>
        <p:spPr>
          <a:xfrm flipV="1">
            <a:off x="3603709" y="5788438"/>
            <a:ext cx="1" cy="2349502"/>
          </a:xfrm>
          <a:prstGeom prst="line">
            <a:avLst/>
          </a:prstGeom>
          <a:ln w="25400">
            <a:solidFill>
              <a:srgbClr val="285CEA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0" name="Ligne"/>
          <p:cNvSpPr/>
          <p:nvPr/>
        </p:nvSpPr>
        <p:spPr>
          <a:xfrm>
            <a:off x="6561666" y="6033007"/>
            <a:ext cx="2057420" cy="1"/>
          </a:xfrm>
          <a:prstGeom prst="line">
            <a:avLst/>
          </a:prstGeom>
          <a:ln w="25400">
            <a:solidFill>
              <a:srgbClr val="FF2600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91" name="Ligne"/>
          <p:cNvSpPr/>
          <p:nvPr/>
        </p:nvSpPr>
        <p:spPr>
          <a:xfrm>
            <a:off x="4364853" y="5303494"/>
            <a:ext cx="2114768" cy="1"/>
          </a:xfrm>
          <a:prstGeom prst="line">
            <a:avLst/>
          </a:prstGeom>
          <a:ln w="25400">
            <a:solidFill>
              <a:srgbClr val="FF2600"/>
            </a:solidFill>
            <a:prstDash val="sysDot"/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7" grpId="8"/>
      <p:bldP build="whole" bldLvl="1" animBg="1" rev="0" advAuto="0" spid="388" grpId="9"/>
      <p:bldP build="whole" bldLvl="1" animBg="1" rev="0" advAuto="0" spid="385" grpId="2"/>
      <p:bldP build="whole" bldLvl="1" animBg="1" rev="0" advAuto="0" spid="390" grpId="5"/>
      <p:bldP build="whole" bldLvl="1" animBg="1" rev="0" advAuto="0" spid="380" grpId="1"/>
      <p:bldP build="whole" bldLvl="1" animBg="1" rev="0" advAuto="0" spid="389" grpId="10"/>
      <p:bldP build="whole" bldLvl="1" animBg="1" rev="0" advAuto="0" spid="382" grpId="3"/>
      <p:bldP build="whole" bldLvl="1" animBg="1" rev="0" advAuto="0" spid="391" grpId="6"/>
      <p:bldP build="whole" bldLvl="1" animBg="1" rev="0" advAuto="0" spid="386" grpId="4"/>
      <p:bldP build="whole" bldLvl="1" animBg="1" rev="0" advAuto="0" spid="381" grpId="7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Quelques symétries"/>
          <p:cNvSpPr txBox="1"/>
          <p:nvPr/>
        </p:nvSpPr>
        <p:spPr>
          <a:xfrm>
            <a:off x="4659535" y="101600"/>
            <a:ext cx="36772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Quelques symétries</a:t>
            </a:r>
          </a:p>
        </p:txBody>
      </p:sp>
      <p:sp>
        <p:nvSpPr>
          <p:cNvPr id="394" name="Cercle"/>
          <p:cNvSpPr/>
          <p:nvPr/>
        </p:nvSpPr>
        <p:spPr>
          <a:xfrm>
            <a:off x="3327400" y="25908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97" name="Grouper"/>
          <p:cNvGrpSpPr/>
          <p:nvPr/>
        </p:nvGrpSpPr>
        <p:grpSpPr>
          <a:xfrm>
            <a:off x="1109106" y="1375713"/>
            <a:ext cx="10905120" cy="8280524"/>
            <a:chOff x="0" y="0"/>
            <a:chExt cx="10905118" cy="8280522"/>
          </a:xfrm>
        </p:grpSpPr>
        <p:sp>
          <p:nvSpPr>
            <p:cNvPr id="395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9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35181" y="5344524"/>
            <a:ext cx="2032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Ligne"/>
          <p:cNvSpPr/>
          <p:nvPr/>
        </p:nvSpPr>
        <p:spPr>
          <a:xfrm flipH="1">
            <a:off x="6530788" y="4574760"/>
            <a:ext cx="2892908" cy="1188279"/>
          </a:xfrm>
          <a:prstGeom prst="line">
            <a:avLst/>
          </a:prstGeom>
          <a:ln w="25400">
            <a:solidFill>
              <a:srgbClr val="FFAA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00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4008" y="1193768"/>
            <a:ext cx="3848101" cy="850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4008" y="2273268"/>
            <a:ext cx="3848101" cy="850901"/>
          </a:xfrm>
          <a:prstGeom prst="rect">
            <a:avLst/>
          </a:prstGeom>
          <a:ln w="12700">
            <a:miter lim="400000"/>
          </a:ln>
        </p:spPr>
      </p:pic>
      <p:sp>
        <p:nvSpPr>
          <p:cNvPr id="402" name="Ligne"/>
          <p:cNvSpPr/>
          <p:nvPr/>
        </p:nvSpPr>
        <p:spPr>
          <a:xfrm flipV="1">
            <a:off x="9441420" y="4562974"/>
            <a:ext cx="1" cy="1211852"/>
          </a:xfrm>
          <a:prstGeom prst="line">
            <a:avLst/>
          </a:prstGeom>
          <a:ln w="25400">
            <a:solidFill>
              <a:srgbClr val="285CEA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3" name="Ligne"/>
          <p:cNvSpPr/>
          <p:nvPr/>
        </p:nvSpPr>
        <p:spPr>
          <a:xfrm>
            <a:off x="6498680" y="5765806"/>
            <a:ext cx="2929841" cy="1"/>
          </a:xfrm>
          <a:prstGeom prst="line">
            <a:avLst/>
          </a:prstGeom>
          <a:ln w="25400">
            <a:solidFill>
              <a:srgbClr val="E45B41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4" name="Ligne"/>
          <p:cNvSpPr/>
          <p:nvPr/>
        </p:nvSpPr>
        <p:spPr>
          <a:xfrm>
            <a:off x="6502400" y="2842250"/>
            <a:ext cx="1211852" cy="1"/>
          </a:xfrm>
          <a:prstGeom prst="line">
            <a:avLst/>
          </a:prstGeom>
          <a:ln w="25400">
            <a:solidFill>
              <a:srgbClr val="285CEA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5" name="Ligne"/>
          <p:cNvSpPr/>
          <p:nvPr/>
        </p:nvSpPr>
        <p:spPr>
          <a:xfrm flipV="1">
            <a:off x="6502400" y="2848659"/>
            <a:ext cx="1" cy="2929842"/>
          </a:xfrm>
          <a:prstGeom prst="line">
            <a:avLst/>
          </a:prstGeom>
          <a:ln w="25400">
            <a:solidFill>
              <a:srgbClr val="E45B41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6" name="Ligne"/>
          <p:cNvSpPr/>
          <p:nvPr/>
        </p:nvSpPr>
        <p:spPr>
          <a:xfrm flipH="1">
            <a:off x="6501426" y="2866698"/>
            <a:ext cx="1208000" cy="2920087"/>
          </a:xfrm>
          <a:prstGeom prst="line">
            <a:avLst/>
          </a:prstGeom>
          <a:ln w="25400">
            <a:solidFill>
              <a:srgbClr val="FFAA00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7" name="Ligne"/>
          <p:cNvSpPr/>
          <p:nvPr/>
        </p:nvSpPr>
        <p:spPr>
          <a:xfrm flipV="1">
            <a:off x="3323680" y="1656461"/>
            <a:ext cx="7280064" cy="7280064"/>
          </a:xfrm>
          <a:prstGeom prst="line">
            <a:avLst/>
          </a:prstGeom>
          <a:ln w="25400">
            <a:solidFill>
              <a:srgbClr val="70D200"/>
            </a:solidFill>
            <a:prstDash val="sysDot"/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8" name="Ligne"/>
          <p:cNvSpPr/>
          <p:nvPr/>
        </p:nvSpPr>
        <p:spPr>
          <a:xfrm>
            <a:off x="7921392" y="5238477"/>
            <a:ext cx="191430" cy="5227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741" h="21600" fill="norm" stroke="1" extrusionOk="0">
                <a:moveTo>
                  <a:pt x="5254" y="21600"/>
                </a:moveTo>
                <a:cubicBezTo>
                  <a:pt x="16046" y="18960"/>
                  <a:pt x="21600" y="13910"/>
                  <a:pt x="19180" y="8937"/>
                </a:cubicBezTo>
                <a:cubicBezTo>
                  <a:pt x="17171" y="4811"/>
                  <a:pt x="9882" y="1414"/>
                  <a:pt x="0" y="0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409" name="Ligne"/>
          <p:cNvSpPr/>
          <p:nvPr/>
        </p:nvSpPr>
        <p:spPr>
          <a:xfrm>
            <a:off x="6567578" y="5019038"/>
            <a:ext cx="660739" cy="7556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97" h="21600" fill="norm" stroke="1" extrusionOk="0">
                <a:moveTo>
                  <a:pt x="20960" y="21600"/>
                </a:moveTo>
                <a:cubicBezTo>
                  <a:pt x="21600" y="16534"/>
                  <a:pt x="19984" y="11445"/>
                  <a:pt x="16463" y="7438"/>
                </a:cubicBezTo>
                <a:cubicBezTo>
                  <a:pt x="12475" y="2900"/>
                  <a:pt x="6447" y="176"/>
                  <a:pt x="0" y="0"/>
                </a:cubicBezTo>
              </a:path>
            </a:pathLst>
          </a:custGeom>
          <a:ln w="25400">
            <a:solidFill>
              <a:srgbClr val="535353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410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682322" y="2228818"/>
            <a:ext cx="3860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682322" y="1375713"/>
            <a:ext cx="38608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4" name="Grouper"/>
          <p:cNvGrpSpPr/>
          <p:nvPr/>
        </p:nvGrpSpPr>
        <p:grpSpPr>
          <a:xfrm>
            <a:off x="6525963" y="4563013"/>
            <a:ext cx="3509540" cy="1600873"/>
            <a:chOff x="0" y="0"/>
            <a:chExt cx="3509538" cy="1600871"/>
          </a:xfrm>
        </p:grpSpPr>
        <p:sp>
          <p:nvSpPr>
            <p:cNvPr id="412" name="Ligne"/>
            <p:cNvSpPr/>
            <p:nvPr/>
          </p:nvSpPr>
          <p:spPr>
            <a:xfrm flipV="1">
              <a:off x="3509538" y="0"/>
              <a:ext cx="1" cy="1228626"/>
            </a:xfrm>
            <a:prstGeom prst="line">
              <a:avLst/>
            </a:prstGeom>
            <a:noFill/>
            <a:ln w="25400" cap="flat">
              <a:solidFill>
                <a:srgbClr val="285CEA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3" name="Ligne"/>
            <p:cNvSpPr/>
            <p:nvPr/>
          </p:nvSpPr>
          <p:spPr>
            <a:xfrm>
              <a:off x="0" y="1600871"/>
              <a:ext cx="1228626" cy="1"/>
            </a:xfrm>
            <a:prstGeom prst="line">
              <a:avLst/>
            </a:prstGeom>
            <a:noFill/>
            <a:ln w="25400" cap="flat">
              <a:solidFill>
                <a:srgbClr val="285CEA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7" name="Grouper"/>
          <p:cNvGrpSpPr/>
          <p:nvPr/>
        </p:nvGrpSpPr>
        <p:grpSpPr>
          <a:xfrm>
            <a:off x="6502399" y="2869237"/>
            <a:ext cx="2922403" cy="3685356"/>
            <a:chOff x="0" y="0"/>
            <a:chExt cx="2922401" cy="3685355"/>
          </a:xfrm>
        </p:grpSpPr>
        <p:sp>
          <p:nvSpPr>
            <p:cNvPr id="415" name="Ligne"/>
            <p:cNvSpPr/>
            <p:nvPr/>
          </p:nvSpPr>
          <p:spPr>
            <a:xfrm>
              <a:off x="0" y="3685355"/>
              <a:ext cx="2922402" cy="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6" name="Ligne"/>
            <p:cNvSpPr/>
            <p:nvPr/>
          </p:nvSpPr>
          <p:spPr>
            <a:xfrm flipV="1">
              <a:off x="1460097" y="0"/>
              <a:ext cx="1" cy="2922402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ysDot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0" name="Grouper"/>
          <p:cNvGrpSpPr/>
          <p:nvPr/>
        </p:nvGrpSpPr>
        <p:grpSpPr>
          <a:xfrm>
            <a:off x="6524587" y="3741146"/>
            <a:ext cx="482137" cy="734481"/>
            <a:chOff x="0" y="0"/>
            <a:chExt cx="482136" cy="734479"/>
          </a:xfrm>
        </p:grpSpPr>
        <p:sp>
          <p:nvSpPr>
            <p:cNvPr id="418" name="Ligne"/>
            <p:cNvSpPr/>
            <p:nvPr/>
          </p:nvSpPr>
          <p:spPr>
            <a:xfrm>
              <a:off x="0" y="567701"/>
              <a:ext cx="482137" cy="166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9" fill="norm" stroke="1" extrusionOk="0">
                  <a:moveTo>
                    <a:pt x="0" y="11989"/>
                  </a:moveTo>
                  <a:cubicBezTo>
                    <a:pt x="2689" y="3713"/>
                    <a:pt x="6580" y="-671"/>
                    <a:pt x="10565" y="83"/>
                  </a:cubicBezTo>
                  <a:cubicBezTo>
                    <a:pt x="15312" y="982"/>
                    <a:pt x="19524" y="8937"/>
                    <a:pt x="21600" y="20929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19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35924" y="0"/>
              <a:ext cx="203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path" nodeType="clickEffect" presetSubtype="0" presetID="-1" grpId="7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00504 0.300778" origin="layout" pathEditMode="relative">
                                      <p:cBhvr>
                                        <p:cTn id="28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path" nodeType="clickEffect" presetSubtype="0" presetID="-1" grpId="8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95857 0.002209" origin="layout" pathEditMode="relative">
                                      <p:cBhvr>
                                        <p:cTn id="32" dur="1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4" grpId="2"/>
      <p:bldP build="whole" bldLvl="1" animBg="1" rev="0" advAuto="0" spid="411" grpId="10"/>
      <p:bldP build="whole" bldLvl="1" animBg="1" rev="0" advAuto="0" spid="400" grpId="9"/>
      <p:bldP build="whole" bldLvl="1" animBg="1" rev="0" advAuto="0" spid="414" grpId="11"/>
      <p:bldP build="whole" bldLvl="1" animBg="1" rev="0" advAuto="0" spid="401" grpId="12"/>
      <p:bldP build="whole" bldLvl="1" animBg="1" rev="0" advAuto="0" spid="407" grpId="1"/>
      <p:bldP build="whole" bldLvl="1" animBg="1" rev="0" advAuto="0" spid="417" grpId="14"/>
      <p:bldP build="whole" bldLvl="1" animBg="1" rev="0" advAuto="0" spid="409" grpId="5"/>
      <p:bldP build="whole" bldLvl="1" animBg="1" rev="0" advAuto="0" spid="405" grpId="4"/>
      <p:bldP build="whole" bldLvl="1" animBg="1" rev="0" advAuto="0" spid="406" grpId="3"/>
      <p:bldP build="whole" bldLvl="1" animBg="1" rev="0" advAuto="0" spid="420" grpId="6"/>
      <p:bldP build="whole" bldLvl="1" animBg="1" rev="0" advAuto="0" spid="410" grpId="1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Grouper"/>
          <p:cNvGrpSpPr/>
          <p:nvPr/>
        </p:nvGrpSpPr>
        <p:grpSpPr>
          <a:xfrm>
            <a:off x="114300" y="3454400"/>
            <a:ext cx="3276600" cy="5092700"/>
            <a:chOff x="0" y="0"/>
            <a:chExt cx="3276600" cy="5092700"/>
          </a:xfrm>
        </p:grpSpPr>
        <p:sp>
          <p:nvSpPr>
            <p:cNvPr id="422" name="Rectangle aux angles arrondis"/>
            <p:cNvSpPr/>
            <p:nvPr/>
          </p:nvSpPr>
          <p:spPr>
            <a:xfrm>
              <a:off x="38100" y="0"/>
              <a:ext cx="1117600" cy="482600"/>
            </a:xfrm>
            <a:prstGeom prst="roundRect">
              <a:avLst>
                <a:gd name="adj" fmla="val 3947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3" name="Rectangle aux angles arrondis"/>
            <p:cNvSpPr/>
            <p:nvPr/>
          </p:nvSpPr>
          <p:spPr>
            <a:xfrm>
              <a:off x="0" y="4610100"/>
              <a:ext cx="1041400" cy="482600"/>
            </a:xfrm>
            <a:prstGeom prst="roundRect">
              <a:avLst>
                <a:gd name="adj" fmla="val 39474"/>
              </a:avLst>
            </a:prstGeom>
            <a:solidFill>
              <a:srgbClr val="B1DD8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4" name="Cercle"/>
            <p:cNvSpPr/>
            <p:nvPr/>
          </p:nvSpPr>
          <p:spPr>
            <a:xfrm>
              <a:off x="3086100" y="1993900"/>
              <a:ext cx="190500" cy="190500"/>
            </a:xfrm>
            <a:prstGeom prst="ellipse">
              <a:avLst/>
            </a:prstGeom>
            <a:solidFill>
              <a:srgbClr val="B1DD8C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9" name="Grouper"/>
          <p:cNvGrpSpPr/>
          <p:nvPr/>
        </p:nvGrpSpPr>
        <p:grpSpPr>
          <a:xfrm>
            <a:off x="177800" y="4330700"/>
            <a:ext cx="6388100" cy="5346700"/>
            <a:chOff x="0" y="0"/>
            <a:chExt cx="6388100" cy="5346700"/>
          </a:xfrm>
        </p:grpSpPr>
        <p:sp>
          <p:nvSpPr>
            <p:cNvPr id="426" name="Rectangle aux angles arrondis"/>
            <p:cNvSpPr/>
            <p:nvPr/>
          </p:nvSpPr>
          <p:spPr>
            <a:xfrm>
              <a:off x="0" y="0"/>
              <a:ext cx="1257300" cy="965200"/>
            </a:xfrm>
            <a:prstGeom prst="roundRect">
              <a:avLst>
                <a:gd name="adj" fmla="val 19737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7" name="Cercle"/>
            <p:cNvSpPr/>
            <p:nvPr/>
          </p:nvSpPr>
          <p:spPr>
            <a:xfrm>
              <a:off x="6197600" y="4279900"/>
              <a:ext cx="190500" cy="190500"/>
            </a:xfrm>
            <a:prstGeom prst="ellipse">
              <a:avLst/>
            </a:prstGeom>
            <a:solidFill>
              <a:srgbClr val="E392FE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Rectangle aux angles arrondis"/>
            <p:cNvSpPr/>
            <p:nvPr/>
          </p:nvSpPr>
          <p:spPr>
            <a:xfrm>
              <a:off x="0" y="4381500"/>
              <a:ext cx="1257300" cy="965200"/>
            </a:xfrm>
            <a:prstGeom prst="roundRect">
              <a:avLst>
                <a:gd name="adj" fmla="val 19737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3" name="Grouper"/>
          <p:cNvGrpSpPr/>
          <p:nvPr/>
        </p:nvGrpSpPr>
        <p:grpSpPr>
          <a:xfrm>
            <a:off x="114300" y="2273300"/>
            <a:ext cx="6438900" cy="5486400"/>
            <a:chOff x="0" y="0"/>
            <a:chExt cx="6438900" cy="5486400"/>
          </a:xfrm>
        </p:grpSpPr>
        <p:sp>
          <p:nvSpPr>
            <p:cNvPr id="430" name="Rectangle aux angles arrondis"/>
            <p:cNvSpPr/>
            <p:nvPr/>
          </p:nvSpPr>
          <p:spPr>
            <a:xfrm>
              <a:off x="0" y="165100"/>
              <a:ext cx="1168400" cy="850900"/>
            </a:xfrm>
            <a:prstGeom prst="roundRect">
              <a:avLst>
                <a:gd name="adj" fmla="val 2238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1" name="Cercle"/>
            <p:cNvSpPr/>
            <p:nvPr/>
          </p:nvSpPr>
          <p:spPr>
            <a:xfrm>
              <a:off x="6248400" y="0"/>
              <a:ext cx="190500" cy="190500"/>
            </a:xfrm>
            <a:prstGeom prst="ellipse">
              <a:avLst/>
            </a:prstGeom>
            <a:solidFill>
              <a:srgbClr val="FFC677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2" name="Rectangle aux angles arrondis"/>
            <p:cNvSpPr/>
            <p:nvPr/>
          </p:nvSpPr>
          <p:spPr>
            <a:xfrm>
              <a:off x="0" y="4635500"/>
              <a:ext cx="1168400" cy="850900"/>
            </a:xfrm>
            <a:prstGeom prst="roundRect">
              <a:avLst>
                <a:gd name="adj" fmla="val 22388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7" name="Grouper"/>
          <p:cNvGrpSpPr/>
          <p:nvPr/>
        </p:nvGrpSpPr>
        <p:grpSpPr>
          <a:xfrm>
            <a:off x="114300" y="1422400"/>
            <a:ext cx="9626600" cy="5130800"/>
            <a:chOff x="0" y="0"/>
            <a:chExt cx="9626600" cy="5130800"/>
          </a:xfrm>
        </p:grpSpPr>
        <p:sp>
          <p:nvSpPr>
            <p:cNvPr id="434" name="Rectangle aux angles arrondis"/>
            <p:cNvSpPr/>
            <p:nvPr/>
          </p:nvSpPr>
          <p:spPr>
            <a:xfrm>
              <a:off x="38100" y="0"/>
              <a:ext cx="1117600" cy="482600"/>
            </a:xfrm>
            <a:prstGeom prst="roundRect">
              <a:avLst>
                <a:gd name="adj" fmla="val 39474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5" name="Rectangle aux angles arrondis"/>
            <p:cNvSpPr/>
            <p:nvPr/>
          </p:nvSpPr>
          <p:spPr>
            <a:xfrm>
              <a:off x="0" y="4648200"/>
              <a:ext cx="1041400" cy="482600"/>
            </a:xfrm>
            <a:prstGeom prst="roundRect">
              <a:avLst>
                <a:gd name="adj" fmla="val 39474"/>
              </a:avLst>
            </a:prstGeom>
            <a:solidFill>
              <a:srgbClr val="94E3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6" name="Cercle"/>
            <p:cNvSpPr/>
            <p:nvPr/>
          </p:nvSpPr>
          <p:spPr>
            <a:xfrm>
              <a:off x="9436100" y="4025900"/>
              <a:ext cx="190500" cy="190500"/>
            </a:xfrm>
            <a:prstGeom prst="ellipse">
              <a:avLst/>
            </a:prstGeom>
            <a:solidFill>
              <a:srgbClr val="53D5FD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38" name="Cercle"/>
          <p:cNvSpPr/>
          <p:nvPr/>
        </p:nvSpPr>
        <p:spPr>
          <a:xfrm>
            <a:off x="3289300" y="23749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41" name="Grouper"/>
          <p:cNvGrpSpPr/>
          <p:nvPr/>
        </p:nvGrpSpPr>
        <p:grpSpPr>
          <a:xfrm>
            <a:off x="1071006" y="1159813"/>
            <a:ext cx="10905120" cy="8280524"/>
            <a:chOff x="0" y="0"/>
            <a:chExt cx="10905118" cy="8280522"/>
          </a:xfrm>
        </p:grpSpPr>
        <p:sp>
          <p:nvSpPr>
            <p:cNvPr id="439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42" name="Les coordonnées d’un point sur le cercle unité sont:"/>
          <p:cNvSpPr txBox="1"/>
          <p:nvPr/>
        </p:nvSpPr>
        <p:spPr>
          <a:xfrm>
            <a:off x="1751248" y="152400"/>
            <a:ext cx="949382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coordonnées d’un point sur le cercle unité sont:</a:t>
            </a:r>
          </a:p>
        </p:txBody>
      </p:sp>
      <p:pic>
        <p:nvPicPr>
          <p:cNvPr id="44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74100" y="2781300"/>
            <a:ext cx="977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779000" y="2781300"/>
            <a:ext cx="27559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3" name="Grouper"/>
          <p:cNvGrpSpPr/>
          <p:nvPr/>
        </p:nvGrpSpPr>
        <p:grpSpPr>
          <a:xfrm>
            <a:off x="177800" y="1460500"/>
            <a:ext cx="1752600" cy="8216900"/>
            <a:chOff x="0" y="0"/>
            <a:chExt cx="1752600" cy="8216900"/>
          </a:xfrm>
        </p:grpSpPr>
        <p:pic>
          <p:nvPicPr>
            <p:cNvPr id="445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6200" y="0"/>
              <a:ext cx="13716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6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003300"/>
              <a:ext cx="1524000" cy="825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7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2870200"/>
              <a:ext cx="1752600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8" name="droppedImage.pdf" descr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2222500"/>
              <a:ext cx="14224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9" name="droppedImage.pdf" descr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6604000"/>
              <a:ext cx="13716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0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5473700"/>
              <a:ext cx="1473200" cy="825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1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7277100"/>
              <a:ext cx="1701800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52" name="droppedImage.pdf" descr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5400" y="4686300"/>
              <a:ext cx="13208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54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854200" y="14859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5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727200" y="61849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6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930400" y="3606800"/>
            <a:ext cx="5207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7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2070100" y="9042400"/>
            <a:ext cx="5207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8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930400" y="26924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9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133600" y="47117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0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905000" y="80645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1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828800" y="71882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droppedImage.pdf" descr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906000" y="4965700"/>
            <a:ext cx="939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droppedImage.pdf" descr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5321300" y="1765300"/>
            <a:ext cx="939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4" name="droppedImage.pdf" descr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657600" y="4914900"/>
            <a:ext cx="1282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5" name="droppedImage.pdf" descr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4914900" y="8877300"/>
            <a:ext cx="12827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66" name="Cercle"/>
          <p:cNvSpPr/>
          <p:nvPr/>
        </p:nvSpPr>
        <p:spPr>
          <a:xfrm>
            <a:off x="8864600" y="3454400"/>
            <a:ext cx="190500" cy="190500"/>
          </a:xfrm>
          <a:prstGeom prst="ellipse">
            <a:avLst/>
          </a:prstGeom>
          <a:solidFill>
            <a:srgbClr val="0000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69" name="Grouper"/>
          <p:cNvGrpSpPr/>
          <p:nvPr/>
        </p:nvGrpSpPr>
        <p:grpSpPr>
          <a:xfrm>
            <a:off x="8839200" y="3657600"/>
            <a:ext cx="241300" cy="2222500"/>
            <a:chOff x="0" y="0"/>
            <a:chExt cx="241300" cy="2222500"/>
          </a:xfrm>
        </p:grpSpPr>
        <p:sp>
          <p:nvSpPr>
            <p:cNvPr id="467" name="Ligne"/>
            <p:cNvSpPr/>
            <p:nvPr/>
          </p:nvSpPr>
          <p:spPr>
            <a:xfrm flipH="1">
              <a:off x="139699" y="0"/>
              <a:ext cx="1" cy="189213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68" name="droppedImage.pdf" descr="dropped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0" y="20066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72" name="Grouper"/>
          <p:cNvGrpSpPr/>
          <p:nvPr/>
        </p:nvGrpSpPr>
        <p:grpSpPr>
          <a:xfrm>
            <a:off x="6032500" y="3365500"/>
            <a:ext cx="2838370" cy="317500"/>
            <a:chOff x="0" y="0"/>
            <a:chExt cx="2838369" cy="317500"/>
          </a:xfrm>
        </p:grpSpPr>
        <p:sp>
          <p:nvSpPr>
            <p:cNvPr id="470" name="Ligne"/>
            <p:cNvSpPr/>
            <p:nvPr/>
          </p:nvSpPr>
          <p:spPr>
            <a:xfrm flipV="1">
              <a:off x="431896" y="180929"/>
              <a:ext cx="2406474" cy="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71" name="droppedImage.pdf" descr="droppedImage.pdf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0" y="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76" name="Grouper"/>
          <p:cNvGrpSpPr/>
          <p:nvPr/>
        </p:nvGrpSpPr>
        <p:grpSpPr>
          <a:xfrm>
            <a:off x="6472261" y="3565894"/>
            <a:ext cx="2485978" cy="1988240"/>
            <a:chOff x="0" y="0"/>
            <a:chExt cx="2485976" cy="1988238"/>
          </a:xfrm>
        </p:grpSpPr>
        <p:sp>
          <p:nvSpPr>
            <p:cNvPr id="473" name="Ligne"/>
            <p:cNvSpPr/>
            <p:nvPr/>
          </p:nvSpPr>
          <p:spPr>
            <a:xfrm flipV="1">
              <a:off x="0" y="0"/>
              <a:ext cx="2485977" cy="19741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gne"/>
            <p:cNvSpPr/>
            <p:nvPr/>
          </p:nvSpPr>
          <p:spPr>
            <a:xfrm>
              <a:off x="605871" y="1497171"/>
              <a:ext cx="299627" cy="49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0" h="21600" fill="norm" stroke="1" extrusionOk="0">
                  <a:moveTo>
                    <a:pt x="19782" y="21600"/>
                  </a:moveTo>
                  <a:cubicBezTo>
                    <a:pt x="19782" y="21600"/>
                    <a:pt x="21600" y="8593"/>
                    <a:pt x="19782" y="6331"/>
                  </a:cubicBezTo>
                  <a:cubicBezTo>
                    <a:pt x="17668" y="3702"/>
                    <a:pt x="0" y="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475" name="droppedImage.pdf" descr="dropped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1046138" y="1425205"/>
              <a:ext cx="203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1" grpId="15"/>
      <p:bldP build="whole" bldLvl="1" animBg="1" rev="0" advAuto="0" spid="444" grpId="6"/>
      <p:bldP build="whole" bldLvl="1" animBg="1" rev="0" advAuto="0" spid="433" grpId="12"/>
      <p:bldP build="whole" bldLvl="1" animBg="1" rev="0" advAuto="0" spid="443" grpId="4"/>
      <p:bldP build="whole" bldLvl="1" animBg="1" rev="0" advAuto="0" spid="458" grpId="14"/>
      <p:bldP build="whole" bldLvl="1" animBg="1" rev="0" advAuto="0" spid="460" grpId="19"/>
      <p:bldP build="whole" bldLvl="1" animBg="1" rev="0" advAuto="0" spid="469" grpId="2"/>
      <p:bldP build="whole" bldLvl="1" animBg="1" rev="0" advAuto="0" spid="455" grpId="11"/>
      <p:bldP build="whole" bldLvl="1" animBg="1" rev="0" advAuto="0" spid="459" grpId="22"/>
      <p:bldP build="whole" bldLvl="1" animBg="1" rev="0" advAuto="0" spid="425" grpId="16"/>
      <p:bldP build="whole" bldLvl="1" animBg="1" rev="0" advAuto="0" spid="437" grpId="8"/>
      <p:bldP build="whole" bldLvl="1" animBg="1" rev="0" advAuto="0" spid="457" grpId="23"/>
      <p:bldP build="whole" bldLvl="1" animBg="1" rev="0" advAuto="0" spid="456" grpId="18"/>
      <p:bldP build="whole" bldLvl="1" animBg="1" rev="0" advAuto="0" spid="466" grpId="1"/>
      <p:bldP build="whole" bldLvl="1" animBg="1" rev="0" advAuto="0" spid="453" grpId="7"/>
      <p:bldP build="whole" bldLvl="1" animBg="1" rev="0" advAuto="0" spid="472" grpId="3"/>
      <p:bldP build="whole" bldLvl="1" animBg="1" rev="0" advAuto="0" spid="454" grpId="10"/>
      <p:bldP build="whole" bldLvl="1" animBg="1" rev="0" advAuto="0" spid="462" grpId="9"/>
      <p:bldP build="whole" bldLvl="1" animBg="1" rev="0" advAuto="0" spid="429" grpId="20"/>
      <p:bldP build="whole" bldLvl="1" animBg="1" rev="0" advAuto="0" spid="463" grpId="13"/>
      <p:bldP build="whole" bldLvl="1" animBg="1" rev="0" advAuto="0" spid="464" grpId="17"/>
      <p:bldP build="whole" bldLvl="1" animBg="1" rev="0" advAuto="0" spid="465" grpId="21"/>
      <p:bldP build="whole" bldLvl="1" animBg="1" rev="0" advAuto="0" spid="476" grpId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Il suffit de connaître le sin et le cos de deux autres angles pour retrouver tout le cercle trigonométrique."/>
          <p:cNvSpPr txBox="1"/>
          <p:nvPr/>
        </p:nvSpPr>
        <p:spPr>
          <a:xfrm>
            <a:off x="2108" y="5905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Il suffit de connaître le sin et le cos de deux autres angles pour retrouver tout le cercle trigonométrique. </a:t>
            </a:r>
          </a:p>
        </p:txBody>
      </p:sp>
      <p:grpSp>
        <p:nvGrpSpPr>
          <p:cNvPr id="482" name="Grouper"/>
          <p:cNvGrpSpPr/>
          <p:nvPr/>
        </p:nvGrpSpPr>
        <p:grpSpPr>
          <a:xfrm>
            <a:off x="7707751" y="2271454"/>
            <a:ext cx="3799829" cy="2207430"/>
            <a:chOff x="0" y="803751"/>
            <a:chExt cx="3799828" cy="2207428"/>
          </a:xfrm>
        </p:grpSpPr>
        <p:sp>
          <p:nvSpPr>
            <p:cNvPr id="479" name="Ligne"/>
            <p:cNvSpPr/>
            <p:nvPr/>
          </p:nvSpPr>
          <p:spPr>
            <a:xfrm flipV="1">
              <a:off x="9456" y="803751"/>
              <a:ext cx="3790373" cy="218837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gne"/>
            <p:cNvSpPr/>
            <p:nvPr/>
          </p:nvSpPr>
          <p:spPr>
            <a:xfrm>
              <a:off x="-1" y="3005515"/>
              <a:ext cx="3773114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gne"/>
            <p:cNvSpPr/>
            <p:nvPr/>
          </p:nvSpPr>
          <p:spPr>
            <a:xfrm flipH="1" flipV="1">
              <a:off x="3796201" y="818271"/>
              <a:ext cx="2" cy="219291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48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61400" y="3987800"/>
            <a:ext cx="6096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4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95000" y="2832100"/>
            <a:ext cx="609600" cy="355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7" name="Grouper"/>
          <p:cNvGrpSpPr/>
          <p:nvPr/>
        </p:nvGrpSpPr>
        <p:grpSpPr>
          <a:xfrm>
            <a:off x="419100" y="2006600"/>
            <a:ext cx="9817100" cy="2311400"/>
            <a:chOff x="0" y="0"/>
            <a:chExt cx="9817100" cy="2311400"/>
          </a:xfrm>
        </p:grpSpPr>
        <p:pic>
          <p:nvPicPr>
            <p:cNvPr id="485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3479800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6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575800" y="20955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0" name="Grouper"/>
          <p:cNvGrpSpPr/>
          <p:nvPr/>
        </p:nvGrpSpPr>
        <p:grpSpPr>
          <a:xfrm>
            <a:off x="419100" y="3327400"/>
            <a:ext cx="11480800" cy="838200"/>
            <a:chOff x="0" y="0"/>
            <a:chExt cx="11480800" cy="838200"/>
          </a:xfrm>
        </p:grpSpPr>
        <p:pic>
          <p:nvPicPr>
            <p:cNvPr id="488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3378200" cy="838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9" name="droppedImage.pdf" descr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1252200" y="12700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91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359900" y="26797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2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090400" y="3111500"/>
            <a:ext cx="762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3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267200" y="3340100"/>
            <a:ext cx="2413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494" name="Avec Pythagore"/>
          <p:cNvSpPr txBox="1"/>
          <p:nvPr/>
        </p:nvSpPr>
        <p:spPr>
          <a:xfrm>
            <a:off x="707181" y="5016500"/>
            <a:ext cx="297135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Pythagore</a:t>
            </a:r>
          </a:p>
        </p:txBody>
      </p:sp>
      <p:pic>
        <p:nvPicPr>
          <p:cNvPr id="495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159000" y="5842000"/>
            <a:ext cx="3035300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273300" y="7112000"/>
            <a:ext cx="21336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762500" y="7099300"/>
            <a:ext cx="762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2705100" y="8458200"/>
            <a:ext cx="15240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droppedImage.pdf" descr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4140200" y="2006600"/>
            <a:ext cx="622300" cy="1028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4" name="Grouper"/>
          <p:cNvGrpSpPr/>
          <p:nvPr/>
        </p:nvGrpSpPr>
        <p:grpSpPr>
          <a:xfrm>
            <a:off x="7708900" y="4470400"/>
            <a:ext cx="3790373" cy="2192909"/>
            <a:chOff x="0" y="794584"/>
            <a:chExt cx="3790371" cy="2192908"/>
          </a:xfrm>
        </p:grpSpPr>
        <p:sp>
          <p:nvSpPr>
            <p:cNvPr id="500" name="Ligne"/>
            <p:cNvSpPr/>
            <p:nvPr/>
          </p:nvSpPr>
          <p:spPr>
            <a:xfrm>
              <a:off x="0" y="798235"/>
              <a:ext cx="3790372" cy="218837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gne"/>
            <p:cNvSpPr/>
            <p:nvPr/>
          </p:nvSpPr>
          <p:spPr>
            <a:xfrm flipH="1" flipV="1">
              <a:off x="3788810" y="794584"/>
              <a:ext cx="2" cy="219291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02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086099" y="2191584"/>
              <a:ext cx="6096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3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52499" y="883484"/>
              <a:ext cx="6096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05" name="Un triangle équilatéral !"/>
          <p:cNvSpPr txBox="1"/>
          <p:nvPr/>
        </p:nvSpPr>
        <p:spPr>
          <a:xfrm>
            <a:off x="7054353" y="7416800"/>
            <a:ext cx="450101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triangle équilatéral !</a:t>
            </a:r>
          </a:p>
        </p:txBody>
      </p:sp>
      <p:pic>
        <p:nvPicPr>
          <p:cNvPr id="506" name="droppedImage.pdf" descr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5168900" y="3543300"/>
            <a:ext cx="17780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droppedImage.pdf" descr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5232400" y="2324100"/>
            <a:ext cx="1727200" cy="355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10" name="Grouper"/>
          <p:cNvGrpSpPr/>
          <p:nvPr/>
        </p:nvGrpSpPr>
        <p:grpSpPr>
          <a:xfrm>
            <a:off x="9220200" y="4318000"/>
            <a:ext cx="2908300" cy="1714500"/>
            <a:chOff x="0" y="0"/>
            <a:chExt cx="2908300" cy="1714500"/>
          </a:xfrm>
        </p:grpSpPr>
        <p:pic>
          <p:nvPicPr>
            <p:cNvPr id="508" name="droppedImage.pdf" descr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755900" y="0"/>
              <a:ext cx="1524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09" name="droppedImage.pdf" descr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397000"/>
              <a:ext cx="1524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0" grpId="9"/>
      <p:bldP build="whole" bldLvl="1" animBg="1" rev="0" advAuto="0" spid="490" grpId="4"/>
      <p:bldP build="whole" bldLvl="1" animBg="1" rev="0" advAuto="0" spid="493" grpId="11"/>
      <p:bldP build="whole" bldLvl="1" animBg="1" rev="0" advAuto="0" spid="487" grpId="3"/>
      <p:bldP build="whole" bldLvl="1" animBg="1" rev="0" advAuto="0" spid="506" grpId="18"/>
      <p:bldP build="whole" bldLvl="1" animBg="1" rev="0" advAuto="0" spid="499" grpId="17"/>
      <p:bldP build="whole" bldLvl="1" animBg="1" rev="0" advAuto="0" spid="507" grpId="19"/>
      <p:bldP build="whole" bldLvl="1" animBg="1" rev="0" advAuto="0" spid="491" grpId="8"/>
      <p:bldP build="whole" bldLvl="1" animBg="1" rev="0" advAuto="0" spid="505" grpId="7"/>
      <p:bldP build="whole" bldLvl="1" animBg="1" rev="0" advAuto="0" spid="482" grpId="1"/>
      <p:bldP build="whole" bldLvl="1" animBg="1" rev="0" advAuto="0" spid="492" grpId="10"/>
      <p:bldP build="whole" bldLvl="1" animBg="1" rev="0" advAuto="0" spid="494" grpId="12"/>
      <p:bldP build="whole" bldLvl="1" animBg="1" rev="0" advAuto="0" spid="504" grpId="6"/>
      <p:bldP build="whole" bldLvl="1" animBg="1" rev="0" advAuto="0" spid="483" grpId="2"/>
      <p:bldP build="whole" bldLvl="1" animBg="1" rev="0" advAuto="0" spid="495" grpId="13"/>
      <p:bldP build="whole" bldLvl="1" animBg="1" rev="0" advAuto="0" spid="498" grpId="16"/>
      <p:bldP build="whole" bldLvl="1" animBg="1" rev="0" advAuto="0" spid="497" grpId="15"/>
      <p:bldP build="whole" bldLvl="1" animBg="1" rev="0" advAuto="0" spid="496" grpId="14"/>
      <p:bldP build="whole" bldLvl="1" animBg="1" rev="0" advAuto="0" spid="484" grpId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700" y="673100"/>
            <a:ext cx="2971800" cy="825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4700" y="1955800"/>
            <a:ext cx="2870200" cy="825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18" name="Grouper"/>
          <p:cNvGrpSpPr/>
          <p:nvPr/>
        </p:nvGrpSpPr>
        <p:grpSpPr>
          <a:xfrm>
            <a:off x="8381933" y="878399"/>
            <a:ext cx="3302133" cy="3050135"/>
            <a:chOff x="0" y="17576"/>
            <a:chExt cx="3302132" cy="3050133"/>
          </a:xfrm>
        </p:grpSpPr>
        <p:sp>
          <p:nvSpPr>
            <p:cNvPr id="514" name="Ligne"/>
            <p:cNvSpPr/>
            <p:nvPr/>
          </p:nvSpPr>
          <p:spPr>
            <a:xfrm flipV="1">
              <a:off x="8532" y="17576"/>
              <a:ext cx="3291435" cy="30501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gne"/>
            <p:cNvSpPr/>
            <p:nvPr/>
          </p:nvSpPr>
          <p:spPr>
            <a:xfrm flipV="1">
              <a:off x="0" y="3065570"/>
              <a:ext cx="3302133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gne"/>
            <p:cNvSpPr/>
            <p:nvPr/>
          </p:nvSpPr>
          <p:spPr>
            <a:xfrm flipV="1">
              <a:off x="3287778" y="19218"/>
              <a:ext cx="2" cy="302732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17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11266" y="2530076"/>
              <a:ext cx="6223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21" name="Grouper"/>
          <p:cNvGrpSpPr/>
          <p:nvPr/>
        </p:nvGrpSpPr>
        <p:grpSpPr>
          <a:xfrm>
            <a:off x="9994900" y="2603500"/>
            <a:ext cx="2108200" cy="1714500"/>
            <a:chOff x="0" y="0"/>
            <a:chExt cx="2108200" cy="1714500"/>
          </a:xfrm>
        </p:grpSpPr>
        <p:pic>
          <p:nvPicPr>
            <p:cNvPr id="519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4986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20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879600" y="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22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192000" y="2654300"/>
            <a:ext cx="7112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3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896600" y="1600200"/>
            <a:ext cx="6223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117600" y="4648200"/>
            <a:ext cx="22860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917700" y="5283200"/>
            <a:ext cx="1485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311400" y="6096000"/>
            <a:ext cx="16637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203700" y="6172200"/>
            <a:ext cx="11303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867400" y="6108700"/>
            <a:ext cx="17399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962900" y="6070600"/>
            <a:ext cx="11303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0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975100" y="1739900"/>
            <a:ext cx="11303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1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975100" y="469900"/>
            <a:ext cx="1130300" cy="1028700"/>
          </a:xfrm>
          <a:prstGeom prst="rect">
            <a:avLst/>
          </a:prstGeom>
          <a:ln w="12700">
            <a:miter lim="400000"/>
          </a:ln>
        </p:spPr>
      </p:pic>
      <p:sp>
        <p:nvSpPr>
          <p:cNvPr id="532" name="C’est un triangle isocèle"/>
          <p:cNvSpPr txBox="1"/>
          <p:nvPr/>
        </p:nvSpPr>
        <p:spPr>
          <a:xfrm>
            <a:off x="8163408" y="4457700"/>
            <a:ext cx="44673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un triangle isocèle</a:t>
            </a:r>
          </a:p>
        </p:txBody>
      </p:sp>
      <p:sp>
        <p:nvSpPr>
          <p:cNvPr id="533" name="Avec Pythagore"/>
          <p:cNvSpPr txBox="1"/>
          <p:nvPr/>
        </p:nvSpPr>
        <p:spPr>
          <a:xfrm>
            <a:off x="567481" y="3695700"/>
            <a:ext cx="297135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Pythagore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3" grpId="6"/>
      <p:bldP build="whole" bldLvl="1" animBg="1" rev="0" advAuto="0" spid="524" grpId="7"/>
      <p:bldP build="whole" bldLvl="1" animBg="1" rev="0" advAuto="0" spid="523" grpId="3"/>
      <p:bldP build="whole" bldLvl="1" animBg="1" rev="0" advAuto="0" spid="518" grpId="1"/>
      <p:bldP build="whole" bldLvl="1" animBg="1" rev="0" advAuto="0" spid="531" grpId="13"/>
      <p:bldP build="whole" bldLvl="1" animBg="1" rev="0" advAuto="0" spid="529" grpId="12"/>
      <p:bldP build="whole" bldLvl="1" animBg="1" rev="0" advAuto="0" spid="526" grpId="9"/>
      <p:bldP build="whole" bldLvl="1" animBg="1" rev="0" advAuto="0" spid="532" grpId="4"/>
      <p:bldP build="whole" bldLvl="1" animBg="1" rev="0" advAuto="0" spid="521" grpId="2"/>
      <p:bldP build="whole" bldLvl="1" animBg="1" rev="0" advAuto="0" spid="525" grpId="8"/>
      <p:bldP build="whole" bldLvl="1" animBg="1" rev="0" advAuto="0" spid="528" grpId="11"/>
      <p:bldP build="whole" bldLvl="1" animBg="1" rev="0" advAuto="0" spid="522" grpId="5"/>
      <p:bldP build="whole" bldLvl="1" animBg="1" rev="0" advAuto="0" spid="530" grpId="14"/>
      <p:bldP build="whole" bldLvl="1" animBg="1" rev="0" advAuto="0" spid="527" grpId="1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Cercle"/>
          <p:cNvSpPr/>
          <p:nvPr/>
        </p:nvSpPr>
        <p:spPr>
          <a:xfrm>
            <a:off x="3289300" y="25908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538" name="Grouper"/>
          <p:cNvGrpSpPr/>
          <p:nvPr/>
        </p:nvGrpSpPr>
        <p:grpSpPr>
          <a:xfrm>
            <a:off x="1071006" y="1375713"/>
            <a:ext cx="10905120" cy="8280524"/>
            <a:chOff x="0" y="0"/>
            <a:chExt cx="10905118" cy="8280522"/>
          </a:xfrm>
        </p:grpSpPr>
        <p:sp>
          <p:nvSpPr>
            <p:cNvPr id="536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39" name="Les angles remarquables"/>
          <p:cNvSpPr txBox="1"/>
          <p:nvPr/>
        </p:nvSpPr>
        <p:spPr>
          <a:xfrm>
            <a:off x="4199321" y="152400"/>
            <a:ext cx="459767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angles remarquables</a:t>
            </a:r>
          </a:p>
        </p:txBody>
      </p:sp>
      <p:pic>
        <p:nvPicPr>
          <p:cNvPr id="540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51700" y="1168400"/>
            <a:ext cx="1765300" cy="1371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1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44000" y="2247900"/>
            <a:ext cx="2146300" cy="1371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42500" y="3886200"/>
            <a:ext cx="1765300" cy="1371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3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00900" y="6108700"/>
            <a:ext cx="1600200" cy="83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81500" y="4584700"/>
            <a:ext cx="1600200" cy="825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60900" y="3060700"/>
            <a:ext cx="1600200" cy="838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8" name="Grouper"/>
          <p:cNvGrpSpPr/>
          <p:nvPr/>
        </p:nvGrpSpPr>
        <p:grpSpPr>
          <a:xfrm>
            <a:off x="6467668" y="4178435"/>
            <a:ext cx="2749164" cy="1968365"/>
            <a:chOff x="0" y="365436"/>
            <a:chExt cx="2749163" cy="1968364"/>
          </a:xfrm>
        </p:grpSpPr>
        <p:sp>
          <p:nvSpPr>
            <p:cNvPr id="546" name="Ligne"/>
            <p:cNvSpPr/>
            <p:nvPr/>
          </p:nvSpPr>
          <p:spPr>
            <a:xfrm flipV="1">
              <a:off x="0" y="365436"/>
              <a:ext cx="2749163" cy="158723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gne"/>
            <p:cNvSpPr/>
            <p:nvPr/>
          </p:nvSpPr>
          <p:spPr>
            <a:xfrm>
              <a:off x="1236998" y="1351667"/>
              <a:ext cx="563753" cy="98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32" h="21600" fill="norm" stroke="1" extrusionOk="0">
                  <a:moveTo>
                    <a:pt x="16595" y="21600"/>
                  </a:moveTo>
                  <a:cubicBezTo>
                    <a:pt x="16595" y="21600"/>
                    <a:pt x="21600" y="5590"/>
                    <a:pt x="18966" y="3352"/>
                  </a:cubicBezTo>
                  <a:cubicBezTo>
                    <a:pt x="16930" y="1622"/>
                    <a:pt x="0" y="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551" name="Grouper"/>
          <p:cNvGrpSpPr/>
          <p:nvPr/>
        </p:nvGrpSpPr>
        <p:grpSpPr>
          <a:xfrm>
            <a:off x="6146800" y="3503440"/>
            <a:ext cx="2577475" cy="2244683"/>
            <a:chOff x="0" y="0"/>
            <a:chExt cx="2577474" cy="2244681"/>
          </a:xfrm>
        </p:grpSpPr>
        <p:sp>
          <p:nvSpPr>
            <p:cNvPr id="549" name="Ligne"/>
            <p:cNvSpPr/>
            <p:nvPr/>
          </p:nvSpPr>
          <p:spPr>
            <a:xfrm flipV="1">
              <a:off x="332792" y="-1"/>
              <a:ext cx="2244683" cy="224468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gne"/>
            <p:cNvSpPr/>
            <p:nvPr/>
          </p:nvSpPr>
          <p:spPr>
            <a:xfrm>
              <a:off x="0" y="914793"/>
              <a:ext cx="1219200" cy="42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65" fill="norm" stroke="1" extrusionOk="0">
                  <a:moveTo>
                    <a:pt x="0" y="20265"/>
                  </a:moveTo>
                  <a:cubicBezTo>
                    <a:pt x="0" y="20265"/>
                    <a:pt x="6899" y="-1335"/>
                    <a:pt x="11400" y="65"/>
                  </a:cubicBezTo>
                  <a:cubicBezTo>
                    <a:pt x="14825" y="1130"/>
                    <a:pt x="21600" y="14609"/>
                    <a:pt x="21600" y="14609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554" name="Grouper"/>
          <p:cNvGrpSpPr/>
          <p:nvPr/>
        </p:nvGrpSpPr>
        <p:grpSpPr>
          <a:xfrm>
            <a:off x="6366933" y="2977614"/>
            <a:ext cx="1706764" cy="2781819"/>
            <a:chOff x="605485" y="0"/>
            <a:chExt cx="1706762" cy="2781817"/>
          </a:xfrm>
        </p:grpSpPr>
        <p:sp>
          <p:nvSpPr>
            <p:cNvPr id="552" name="Ligne"/>
            <p:cNvSpPr/>
            <p:nvPr/>
          </p:nvSpPr>
          <p:spPr>
            <a:xfrm flipV="1">
              <a:off x="725018" y="32654"/>
              <a:ext cx="1587231" cy="274916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gne"/>
            <p:cNvSpPr/>
            <p:nvPr/>
          </p:nvSpPr>
          <p:spPr>
            <a:xfrm>
              <a:off x="605485" y="0"/>
              <a:ext cx="1168401" cy="71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1" fill="norm" stroke="1" extrusionOk="0">
                  <a:moveTo>
                    <a:pt x="0" y="11272"/>
                  </a:moveTo>
                  <a:cubicBezTo>
                    <a:pt x="0" y="11272"/>
                    <a:pt x="10290" y="-1079"/>
                    <a:pt x="13774" y="76"/>
                  </a:cubicBezTo>
                  <a:cubicBezTo>
                    <a:pt x="18132" y="1520"/>
                    <a:pt x="21600" y="20521"/>
                    <a:pt x="21600" y="20521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2" grpId="3"/>
      <p:bldP build="whole" bldLvl="1" animBg="1" rev="0" advAuto="0" spid="548" grpId="2"/>
      <p:bldP build="whole" bldLvl="1" animBg="1" rev="0" advAuto="0" spid="541" grpId="6"/>
      <p:bldP build="whole" bldLvl="1" animBg="1" rev="0" advAuto="0" spid="543" grpId="1"/>
      <p:bldP build="whole" bldLvl="1" animBg="1" rev="0" advAuto="0" spid="551" grpId="5"/>
      <p:bldP build="whole" bldLvl="1" animBg="1" rev="0" advAuto="0" spid="545" grpId="7"/>
      <p:bldP build="whole" bldLvl="1" animBg="1" rev="0" advAuto="0" spid="554" grpId="8"/>
      <p:bldP build="whole" bldLvl="1" animBg="1" rev="0" advAuto="0" spid="540" grpId="9"/>
      <p:bldP build="whole" bldLvl="1" animBg="1" rev="0" advAuto="0" spid="544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45594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57" name="Faites un cercle trigonométrique complet"/>
          <p:cNvSpPr txBox="1"/>
          <p:nvPr/>
        </p:nvSpPr>
        <p:spPr>
          <a:xfrm>
            <a:off x="2697236" y="4565649"/>
            <a:ext cx="761032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Faites un cercle trigonométrique complet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60" name="# 43 à 48"/>
          <p:cNvSpPr txBox="1"/>
          <p:nvPr/>
        </p:nvSpPr>
        <p:spPr>
          <a:xfrm>
            <a:off x="6666692" y="4267199"/>
            <a:ext cx="18906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43 à 48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rigonométrie"/>
          <p:cNvSpPr txBox="1"/>
          <p:nvPr/>
        </p:nvSpPr>
        <p:spPr>
          <a:xfrm>
            <a:off x="4666530" y="304800"/>
            <a:ext cx="3663257" cy="800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800"/>
            </a:lvl1pPr>
          </a:lstStyle>
          <a:p>
            <a:pPr/>
            <a:r>
              <a:t>Trigonométrie</a:t>
            </a:r>
          </a:p>
        </p:txBody>
      </p:sp>
      <p:grpSp>
        <p:nvGrpSpPr>
          <p:cNvPr id="137" name="Grouper"/>
          <p:cNvGrpSpPr/>
          <p:nvPr/>
        </p:nvGrpSpPr>
        <p:grpSpPr>
          <a:xfrm>
            <a:off x="3215853" y="1098549"/>
            <a:ext cx="2276898" cy="2673351"/>
            <a:chOff x="0" y="0"/>
            <a:chExt cx="2276896" cy="2673350"/>
          </a:xfrm>
        </p:grpSpPr>
        <p:pic>
          <p:nvPicPr>
            <p:cNvPr id="134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786745" y="-221049"/>
              <a:ext cx="269104" cy="711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5" name="Trois"/>
            <p:cNvSpPr txBox="1"/>
            <p:nvPr/>
          </p:nvSpPr>
          <p:spPr>
            <a:xfrm>
              <a:off x="0" y="2051050"/>
              <a:ext cx="105281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Trois</a:t>
              </a:r>
            </a:p>
          </p:txBody>
        </p:sp>
        <p:sp>
          <p:nvSpPr>
            <p:cNvPr id="136" name="Ligne"/>
            <p:cNvSpPr/>
            <p:nvPr/>
          </p:nvSpPr>
          <p:spPr>
            <a:xfrm flipV="1">
              <a:off x="797346" y="279906"/>
              <a:ext cx="1119611" cy="174574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1" name="Grouper"/>
          <p:cNvGrpSpPr/>
          <p:nvPr/>
        </p:nvGrpSpPr>
        <p:grpSpPr>
          <a:xfrm>
            <a:off x="6769100" y="1092199"/>
            <a:ext cx="2579713" cy="2679701"/>
            <a:chOff x="0" y="0"/>
            <a:chExt cx="2579712" cy="2679700"/>
          </a:xfrm>
        </p:grpSpPr>
        <p:pic>
          <p:nvPicPr>
            <p:cNvPr id="138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453939" y="-453940"/>
              <a:ext cx="552622" cy="1460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9" name="mesure"/>
            <p:cNvSpPr txBox="1"/>
            <p:nvPr/>
          </p:nvSpPr>
          <p:spPr>
            <a:xfrm>
              <a:off x="1145604" y="2057400"/>
              <a:ext cx="143410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mesure</a:t>
              </a:r>
            </a:p>
          </p:txBody>
        </p:sp>
        <p:sp>
          <p:nvSpPr>
            <p:cNvPr id="140" name="Ligne"/>
            <p:cNvSpPr/>
            <p:nvPr/>
          </p:nvSpPr>
          <p:spPr>
            <a:xfrm flipH="1" flipV="1">
              <a:off x="725909" y="571500"/>
              <a:ext cx="1140992" cy="14605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5" name="Grouper"/>
          <p:cNvGrpSpPr/>
          <p:nvPr/>
        </p:nvGrpSpPr>
        <p:grpSpPr>
          <a:xfrm>
            <a:off x="5499100" y="1104899"/>
            <a:ext cx="1208315" cy="2667001"/>
            <a:chOff x="0" y="0"/>
            <a:chExt cx="1208314" cy="2667000"/>
          </a:xfrm>
        </p:grpSpPr>
        <p:pic>
          <p:nvPicPr>
            <p:cNvPr id="142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375557" y="-375558"/>
              <a:ext cx="457201" cy="12083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3" name="côtés"/>
            <p:cNvSpPr txBox="1"/>
            <p:nvPr/>
          </p:nvSpPr>
          <p:spPr>
            <a:xfrm>
              <a:off x="182252" y="2044700"/>
              <a:ext cx="10240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côtés</a:t>
              </a:r>
            </a:p>
          </p:txBody>
        </p:sp>
        <p:sp>
          <p:nvSpPr>
            <p:cNvPr id="144" name="Ligne"/>
            <p:cNvSpPr/>
            <p:nvPr/>
          </p:nvSpPr>
          <p:spPr>
            <a:xfrm flipH="1" flipV="1">
              <a:off x="622282" y="546766"/>
              <a:ext cx="23010" cy="14725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46" name="La trigonométrie sert à mesurer les côtés d’un triangle."/>
          <p:cNvSpPr txBox="1"/>
          <p:nvPr/>
        </p:nvSpPr>
        <p:spPr>
          <a:xfrm>
            <a:off x="1453665" y="5740400"/>
            <a:ext cx="1008898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trigonométrie sert à mesurer les côtés d’un triangle.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6" grpId="4"/>
      <p:bldP build="whole" bldLvl="1" animBg="1" rev="0" advAuto="0" spid="137" grpId="1"/>
      <p:bldP build="whole" bldLvl="1" animBg="1" rev="0" advAuto="0" spid="141" grpId="3"/>
      <p:bldP build="whole" bldLvl="1" animBg="1" rev="0" advAuto="0" spid="14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mmençons par un triangle rectangle."/>
          <p:cNvSpPr txBox="1"/>
          <p:nvPr/>
        </p:nvSpPr>
        <p:spPr>
          <a:xfrm>
            <a:off x="2739764" y="342900"/>
            <a:ext cx="751678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Commençons par un triangle rectangle. </a:t>
            </a:r>
          </a:p>
        </p:txBody>
      </p:sp>
      <p:sp>
        <p:nvSpPr>
          <p:cNvPr id="149" name="Que sait-on sur les triangles?"/>
          <p:cNvSpPr txBox="1"/>
          <p:nvPr/>
        </p:nvSpPr>
        <p:spPr>
          <a:xfrm>
            <a:off x="1299740" y="1638300"/>
            <a:ext cx="536763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 sait-on sur les triangles?</a:t>
            </a:r>
          </a:p>
        </p:txBody>
      </p:sp>
      <p:sp>
        <p:nvSpPr>
          <p:cNvPr id="150" name="Le théorème de Pythagore"/>
          <p:cNvSpPr txBox="1"/>
          <p:nvPr/>
        </p:nvSpPr>
        <p:spPr>
          <a:xfrm>
            <a:off x="1294110" y="4559300"/>
            <a:ext cx="497249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théorème de Pythagore</a:t>
            </a:r>
          </a:p>
        </p:txBody>
      </p:sp>
      <p:sp>
        <p:nvSpPr>
          <p:cNvPr id="151" name="Le théorème de Thalès"/>
          <p:cNvSpPr txBox="1"/>
          <p:nvPr/>
        </p:nvSpPr>
        <p:spPr>
          <a:xfrm>
            <a:off x="1603970" y="6299200"/>
            <a:ext cx="43527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théorème de Thalès</a:t>
            </a:r>
          </a:p>
        </p:txBody>
      </p:sp>
      <p:pic>
        <p:nvPicPr>
          <p:cNvPr id="15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27300" y="5435600"/>
            <a:ext cx="23622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35300" y="8280400"/>
            <a:ext cx="1333500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Les rapports de côtés homologues de triangles semblables sont égaux"/>
          <p:cNvSpPr txBox="1"/>
          <p:nvPr/>
        </p:nvSpPr>
        <p:spPr>
          <a:xfrm>
            <a:off x="599008" y="7042150"/>
            <a:ext cx="65913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Les rapports de côtés homologues de triangles semblables sont égaux</a:t>
            </a:r>
          </a:p>
        </p:txBody>
      </p:sp>
      <p:grpSp>
        <p:nvGrpSpPr>
          <p:cNvPr id="157" name="Grouper"/>
          <p:cNvGrpSpPr/>
          <p:nvPr/>
        </p:nvGrpSpPr>
        <p:grpSpPr>
          <a:xfrm>
            <a:off x="1485589" y="3162300"/>
            <a:ext cx="5181911" cy="622300"/>
            <a:chOff x="0" y="0"/>
            <a:chExt cx="5181910" cy="622300"/>
          </a:xfrm>
        </p:grpSpPr>
        <p:sp>
          <p:nvSpPr>
            <p:cNvPr id="155" name="Somme des angles est"/>
            <p:cNvSpPr txBox="1"/>
            <p:nvPr/>
          </p:nvSpPr>
          <p:spPr>
            <a:xfrm>
              <a:off x="0" y="0"/>
              <a:ext cx="408153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Somme des angles est</a:t>
              </a:r>
            </a:p>
          </p:txBody>
        </p:sp>
        <p:pic>
          <p:nvPicPr>
            <p:cNvPr id="156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229410" y="139700"/>
              <a:ext cx="9525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2" name="Grouper"/>
          <p:cNvGrpSpPr/>
          <p:nvPr/>
        </p:nvGrpSpPr>
        <p:grpSpPr>
          <a:xfrm>
            <a:off x="8966200" y="2413000"/>
            <a:ext cx="3702851" cy="2032000"/>
            <a:chOff x="0" y="0"/>
            <a:chExt cx="3702850" cy="2032000"/>
          </a:xfrm>
        </p:grpSpPr>
        <p:pic>
          <p:nvPicPr>
            <p:cNvPr id="158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447800" y="1816100"/>
              <a:ext cx="215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9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660400"/>
              <a:ext cx="1778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0" name="droppedImage.pdf" descr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625600" y="0"/>
              <a:ext cx="1905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1" name="Triangle"/>
            <p:cNvSpPr/>
            <p:nvPr/>
          </p:nvSpPr>
          <p:spPr>
            <a:xfrm>
              <a:off x="520699" y="215900"/>
              <a:ext cx="3182152" cy="1324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96FF"/>
            </a:solidFill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7" name="Grouper"/>
          <p:cNvGrpSpPr/>
          <p:nvPr/>
        </p:nvGrpSpPr>
        <p:grpSpPr>
          <a:xfrm>
            <a:off x="7721600" y="6476895"/>
            <a:ext cx="5220502" cy="2984605"/>
            <a:chOff x="0" y="0"/>
            <a:chExt cx="5220501" cy="2984604"/>
          </a:xfrm>
        </p:grpSpPr>
        <p:pic>
          <p:nvPicPr>
            <p:cNvPr id="163" name="droppedImage.pdf" descr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070100" y="2590904"/>
              <a:ext cx="3302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4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749404"/>
              <a:ext cx="2794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5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463800" y="50904"/>
              <a:ext cx="279400" cy="393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6" name="Triangle"/>
            <p:cNvSpPr/>
            <p:nvPr/>
          </p:nvSpPr>
          <p:spPr>
            <a:xfrm>
              <a:off x="710398" y="0"/>
              <a:ext cx="4510104" cy="189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0096FF"/>
            </a:solidFill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4"/>
      <p:bldP build="whole" bldLvl="1" animBg="1" rev="0" advAuto="0" spid="157" grpId="2"/>
      <p:bldP build="whole" bldLvl="1" animBg="1" rev="0" advAuto="0" spid="167" grpId="6"/>
      <p:bldP build="whole" bldLvl="1" animBg="1" rev="0" advAuto="0" spid="153" grpId="8"/>
      <p:bldP build="whole" bldLvl="1" animBg="1" rev="0" advAuto="0" spid="149" grpId="1"/>
      <p:bldP build="whole" bldLvl="1" animBg="1" rev="0" advAuto="0" spid="154" grpId="7"/>
      <p:bldP build="whole" bldLvl="1" animBg="1" rev="0" advAuto="0" spid="150" grpId="3"/>
      <p:bldP build="whole" bldLvl="1" animBg="1" rev="0" advAuto="0" spid="151" grpId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riangle"/>
          <p:cNvSpPr/>
          <p:nvPr/>
        </p:nvSpPr>
        <p:spPr>
          <a:xfrm>
            <a:off x="2522789" y="1415508"/>
            <a:ext cx="9593834" cy="2913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70" name="Si on a un triangle rectangle et qu’on fixe un angle"/>
          <p:cNvSpPr txBox="1"/>
          <p:nvPr/>
        </p:nvSpPr>
        <p:spPr>
          <a:xfrm>
            <a:off x="1811858" y="0"/>
            <a:ext cx="9372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a un triangle rectangle et qu’on fixe un angle</a:t>
            </a:r>
          </a:p>
        </p:txBody>
      </p:sp>
      <p:pic>
        <p:nvPicPr>
          <p:cNvPr id="171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01200" y="3784600"/>
            <a:ext cx="2032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Ligne"/>
          <p:cNvSpPr/>
          <p:nvPr/>
        </p:nvSpPr>
        <p:spPr>
          <a:xfrm>
            <a:off x="9955814" y="3750733"/>
            <a:ext cx="102589" cy="4910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86" h="21600" fill="norm" stroke="1" extrusionOk="0">
                <a:moveTo>
                  <a:pt x="19386" y="0"/>
                </a:moveTo>
                <a:cubicBezTo>
                  <a:pt x="19386" y="0"/>
                  <a:pt x="2694" y="747"/>
                  <a:pt x="186" y="9310"/>
                </a:cubicBezTo>
                <a:cubicBezTo>
                  <a:pt x="-2214" y="17503"/>
                  <a:pt x="19386" y="21600"/>
                  <a:pt x="19386" y="21600"/>
                </a:cubicBezTo>
              </a:path>
            </a:pathLst>
          </a:custGeom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pic>
        <p:nvPicPr>
          <p:cNvPr id="17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8500" y="7010400"/>
            <a:ext cx="26416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8500" y="8432800"/>
            <a:ext cx="26416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81600" y="7048500"/>
            <a:ext cx="25781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81600" y="8432800"/>
            <a:ext cx="25781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194800" y="8356600"/>
            <a:ext cx="26416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194800" y="6921500"/>
            <a:ext cx="2641600" cy="1028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5" name="Grouper"/>
          <p:cNvGrpSpPr/>
          <p:nvPr/>
        </p:nvGrpSpPr>
        <p:grpSpPr>
          <a:xfrm>
            <a:off x="2019300" y="846666"/>
            <a:ext cx="9774767" cy="3966634"/>
            <a:chOff x="0" y="0"/>
            <a:chExt cx="9774766" cy="3966633"/>
          </a:xfrm>
        </p:grpSpPr>
        <p:grpSp>
          <p:nvGrpSpPr>
            <p:cNvPr id="181" name="Grouper"/>
            <p:cNvGrpSpPr/>
            <p:nvPr/>
          </p:nvGrpSpPr>
          <p:grpSpPr>
            <a:xfrm>
              <a:off x="571500" y="0"/>
              <a:ext cx="9203267" cy="3636436"/>
              <a:chOff x="0" y="0"/>
              <a:chExt cx="9203266" cy="3636435"/>
            </a:xfrm>
          </p:grpSpPr>
          <p:sp>
            <p:nvSpPr>
              <p:cNvPr id="179" name="Ligne"/>
              <p:cNvSpPr/>
              <p:nvPr/>
            </p:nvSpPr>
            <p:spPr>
              <a:xfrm flipV="1">
                <a:off x="0" y="3636433"/>
                <a:ext cx="9182101" cy="3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80" name="Ligne"/>
              <p:cNvSpPr/>
              <p:nvPr/>
            </p:nvSpPr>
            <p:spPr>
              <a:xfrm>
                <a:off x="139700" y="0"/>
                <a:ext cx="9063567" cy="3097026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182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1782233"/>
              <a:ext cx="203200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3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5295900" y="3750733"/>
              <a:ext cx="215900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4" name="droppedImage.pdf" descr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4483100" y="804333"/>
              <a:ext cx="2413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9" name="Grouper"/>
          <p:cNvGrpSpPr/>
          <p:nvPr/>
        </p:nvGrpSpPr>
        <p:grpSpPr>
          <a:xfrm>
            <a:off x="466377" y="622300"/>
            <a:ext cx="7877548" cy="5105400"/>
            <a:chOff x="0" y="0"/>
            <a:chExt cx="7877547" cy="5105400"/>
          </a:xfrm>
        </p:grpSpPr>
        <p:sp>
          <p:nvSpPr>
            <p:cNvPr id="186" name="Hypoténuse"/>
            <p:cNvSpPr txBox="1"/>
            <p:nvPr/>
          </p:nvSpPr>
          <p:spPr>
            <a:xfrm>
              <a:off x="5557614" y="0"/>
              <a:ext cx="231993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Hypoténuse</a:t>
              </a:r>
            </a:p>
          </p:txBody>
        </p:sp>
        <p:sp>
          <p:nvSpPr>
            <p:cNvPr id="187" name="Opposé"/>
            <p:cNvSpPr txBox="1"/>
            <p:nvPr/>
          </p:nvSpPr>
          <p:spPr>
            <a:xfrm>
              <a:off x="0" y="1358900"/>
              <a:ext cx="154796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Opposé</a:t>
              </a:r>
            </a:p>
          </p:txBody>
        </p:sp>
        <p:sp>
          <p:nvSpPr>
            <p:cNvPr id="188" name="Adjacent"/>
            <p:cNvSpPr txBox="1"/>
            <p:nvPr/>
          </p:nvSpPr>
          <p:spPr>
            <a:xfrm>
              <a:off x="5188743" y="4483100"/>
              <a:ext cx="176227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Adjacent</a:t>
              </a:r>
            </a:p>
          </p:txBody>
        </p:sp>
      </p:grpSp>
      <p:sp>
        <p:nvSpPr>
          <p:cNvPr id="190" name="Par Thalès"/>
          <p:cNvSpPr txBox="1"/>
          <p:nvPr/>
        </p:nvSpPr>
        <p:spPr>
          <a:xfrm>
            <a:off x="496701" y="5842000"/>
            <a:ext cx="209691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Thalès</a:t>
            </a:r>
          </a:p>
        </p:txBody>
      </p:sp>
      <p:grpSp>
        <p:nvGrpSpPr>
          <p:cNvPr id="197" name="Grouper"/>
          <p:cNvGrpSpPr/>
          <p:nvPr/>
        </p:nvGrpSpPr>
        <p:grpSpPr>
          <a:xfrm>
            <a:off x="4394200" y="1032869"/>
            <a:ext cx="7573928" cy="4504331"/>
            <a:chOff x="0" y="0"/>
            <a:chExt cx="7573927" cy="4504330"/>
          </a:xfrm>
        </p:grpSpPr>
        <p:sp>
          <p:nvSpPr>
            <p:cNvPr id="191" name="Ligne"/>
            <p:cNvSpPr/>
            <p:nvPr/>
          </p:nvSpPr>
          <p:spPr>
            <a:xfrm flipV="1">
              <a:off x="621980" y="4013292"/>
              <a:ext cx="6782441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gne"/>
            <p:cNvSpPr/>
            <p:nvPr/>
          </p:nvSpPr>
          <p:spPr>
            <a:xfrm>
              <a:off x="926606" y="-1"/>
              <a:ext cx="6647322" cy="227588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93" name="droppedImage.pdf" descr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4038600" y="516530"/>
              <a:ext cx="419100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4" name="droppedImage.pdf" descr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4064000" y="4212230"/>
              <a:ext cx="3937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5" name="droppedImage.pdf" descr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1811930"/>
              <a:ext cx="368300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6" name="Ligne"/>
            <p:cNvSpPr/>
            <p:nvPr/>
          </p:nvSpPr>
          <p:spPr>
            <a:xfrm flipV="1">
              <a:off x="574585" y="1137942"/>
              <a:ext cx="1" cy="213007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4" name="Grouper"/>
          <p:cNvGrpSpPr/>
          <p:nvPr/>
        </p:nvGrpSpPr>
        <p:grpSpPr>
          <a:xfrm>
            <a:off x="6870700" y="1036200"/>
            <a:ext cx="5095172" cy="5351900"/>
            <a:chOff x="0" y="0"/>
            <a:chExt cx="5095171" cy="5351899"/>
          </a:xfrm>
        </p:grpSpPr>
        <p:sp>
          <p:nvSpPr>
            <p:cNvPr id="198" name="Ligne"/>
            <p:cNvSpPr/>
            <p:nvPr/>
          </p:nvSpPr>
          <p:spPr>
            <a:xfrm>
              <a:off x="622177" y="4871409"/>
              <a:ext cx="4381749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gne"/>
            <p:cNvSpPr/>
            <p:nvPr/>
          </p:nvSpPr>
          <p:spPr>
            <a:xfrm>
              <a:off x="890762" y="-1"/>
              <a:ext cx="4204410" cy="143949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00" name="droppedImage.pdf" descr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578100" y="5072499"/>
              <a:ext cx="3937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1" name="droppedImage.pdf" descr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3111500" y="68699"/>
              <a:ext cx="419100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2" name="droppedImage.pdf" descr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2418199"/>
              <a:ext cx="381000" cy="279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3" name="Ligne"/>
            <p:cNvSpPr/>
            <p:nvPr/>
          </p:nvSpPr>
          <p:spPr>
            <a:xfrm flipV="1">
              <a:off x="565150" y="1945243"/>
              <a:ext cx="1" cy="131944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" grpId="11"/>
      <p:bldP build="whole" bldLvl="1" animBg="1" rev="0" advAuto="0" spid="175" grpId="8"/>
      <p:bldP build="whole" bldLvl="1" animBg="1" rev="0" advAuto="0" spid="189" grpId="1"/>
      <p:bldP build="whole" bldLvl="1" animBg="1" rev="0" advAuto="0" spid="173" grpId="6"/>
      <p:bldP build="whole" bldLvl="1" animBg="1" rev="0" advAuto="0" spid="174" grpId="7"/>
      <p:bldP build="whole" bldLvl="1" animBg="1" rev="0" advAuto="0" spid="204" grpId="4"/>
      <p:bldP build="whole" bldLvl="1" animBg="1" rev="0" advAuto="0" spid="185" grpId="2"/>
      <p:bldP build="whole" bldLvl="1" animBg="1" rev="0" advAuto="0" spid="176" grpId="9"/>
      <p:bldP build="whole" bldLvl="1" animBg="1" rev="0" advAuto="0" spid="197" grpId="3"/>
      <p:bldP build="whole" bldLvl="1" animBg="1" rev="0" advAuto="0" spid="190" grpId="5"/>
      <p:bldP build="whole" bldLvl="1" animBg="1" rev="0" advAuto="0" spid="178" grpId="1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er"/>
          <p:cNvGrpSpPr/>
          <p:nvPr/>
        </p:nvGrpSpPr>
        <p:grpSpPr>
          <a:xfrm>
            <a:off x="635000" y="6007100"/>
            <a:ext cx="7620000" cy="2311400"/>
            <a:chOff x="0" y="0"/>
            <a:chExt cx="7620000" cy="2311400"/>
          </a:xfrm>
        </p:grpSpPr>
        <p:sp>
          <p:nvSpPr>
            <p:cNvPr id="206" name="Rectangle aux angles arrondis"/>
            <p:cNvSpPr/>
            <p:nvPr/>
          </p:nvSpPr>
          <p:spPr>
            <a:xfrm>
              <a:off x="0" y="26670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7" name="Rectangle aux angles arrondis"/>
            <p:cNvSpPr/>
            <p:nvPr/>
          </p:nvSpPr>
          <p:spPr>
            <a:xfrm>
              <a:off x="1879600" y="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8" name="Rectangle aux angles arrondis"/>
            <p:cNvSpPr/>
            <p:nvPr/>
          </p:nvSpPr>
          <p:spPr>
            <a:xfrm>
              <a:off x="1879600" y="55880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9" name="Rectangle aux angles arrondis"/>
            <p:cNvSpPr/>
            <p:nvPr/>
          </p:nvSpPr>
          <p:spPr>
            <a:xfrm>
              <a:off x="6515100" y="1892300"/>
              <a:ext cx="1104900" cy="419100"/>
            </a:xfrm>
            <a:prstGeom prst="roundRect">
              <a:avLst>
                <a:gd name="adj" fmla="val 45455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5" name="Grouper"/>
          <p:cNvGrpSpPr/>
          <p:nvPr/>
        </p:nvGrpSpPr>
        <p:grpSpPr>
          <a:xfrm>
            <a:off x="774700" y="3009900"/>
            <a:ext cx="6273800" cy="5308600"/>
            <a:chOff x="0" y="0"/>
            <a:chExt cx="6273800" cy="5308600"/>
          </a:xfrm>
        </p:grpSpPr>
        <p:sp>
          <p:nvSpPr>
            <p:cNvPr id="211" name="Rectangle aux angles arrondis"/>
            <p:cNvSpPr/>
            <p:nvPr/>
          </p:nvSpPr>
          <p:spPr>
            <a:xfrm>
              <a:off x="0" y="30480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2" name="Rectangle aux angles arrondis"/>
            <p:cNvSpPr/>
            <p:nvPr/>
          </p:nvSpPr>
          <p:spPr>
            <a:xfrm>
              <a:off x="1739900" y="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3" name="Rectangle aux angles arrondis"/>
            <p:cNvSpPr/>
            <p:nvPr/>
          </p:nvSpPr>
          <p:spPr>
            <a:xfrm>
              <a:off x="1739900" y="55880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4" name="Rectangle aux angles arrondis"/>
            <p:cNvSpPr/>
            <p:nvPr/>
          </p:nvSpPr>
          <p:spPr>
            <a:xfrm>
              <a:off x="5168900" y="4889500"/>
              <a:ext cx="1104900" cy="419100"/>
            </a:xfrm>
            <a:prstGeom prst="roundRect">
              <a:avLst>
                <a:gd name="adj" fmla="val 45455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20" name="Grouper"/>
          <p:cNvGrpSpPr/>
          <p:nvPr/>
        </p:nvGrpSpPr>
        <p:grpSpPr>
          <a:xfrm>
            <a:off x="698500" y="4521200"/>
            <a:ext cx="5143500" cy="3810000"/>
            <a:chOff x="0" y="0"/>
            <a:chExt cx="5143500" cy="3810000"/>
          </a:xfrm>
        </p:grpSpPr>
        <p:sp>
          <p:nvSpPr>
            <p:cNvPr id="216" name="Rectangle aux angles arrondis"/>
            <p:cNvSpPr/>
            <p:nvPr/>
          </p:nvSpPr>
          <p:spPr>
            <a:xfrm>
              <a:off x="0" y="31750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7" name="Rectangle aux angles arrondis"/>
            <p:cNvSpPr/>
            <p:nvPr/>
          </p:nvSpPr>
          <p:spPr>
            <a:xfrm>
              <a:off x="1739900" y="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8" name="Rectangle aux angles arrondis"/>
            <p:cNvSpPr/>
            <p:nvPr/>
          </p:nvSpPr>
          <p:spPr>
            <a:xfrm>
              <a:off x="1739900" y="558800"/>
              <a:ext cx="279400" cy="4191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9" name="Rectangle aux angles arrondis"/>
            <p:cNvSpPr/>
            <p:nvPr/>
          </p:nvSpPr>
          <p:spPr>
            <a:xfrm>
              <a:off x="4038600" y="3390900"/>
              <a:ext cx="1104900" cy="419100"/>
            </a:xfrm>
            <a:prstGeom prst="roundRect">
              <a:avLst>
                <a:gd name="adj" fmla="val 45455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21" name="Ces rapports ne dépendent que de l’angle"/>
          <p:cNvSpPr txBox="1"/>
          <p:nvPr/>
        </p:nvSpPr>
        <p:spPr>
          <a:xfrm>
            <a:off x="2345754" y="342900"/>
            <a:ext cx="772060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Ces rapports ne dépendent que de l’angle</a:t>
            </a:r>
          </a:p>
        </p:txBody>
      </p:sp>
      <p:pic>
        <p:nvPicPr>
          <p:cNvPr id="22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50500" y="508000"/>
            <a:ext cx="2032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Et ils portent des noms."/>
          <p:cNvSpPr txBox="1"/>
          <p:nvPr/>
        </p:nvSpPr>
        <p:spPr>
          <a:xfrm>
            <a:off x="4299669" y="1320800"/>
            <a:ext cx="439697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ils portent des noms.</a:t>
            </a:r>
          </a:p>
        </p:txBody>
      </p:sp>
      <p:pic>
        <p:nvPicPr>
          <p:cNvPr id="224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93100" y="3289300"/>
            <a:ext cx="1346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20100" y="4711700"/>
            <a:ext cx="1346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458200" y="6146800"/>
            <a:ext cx="13589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552700" y="3136900"/>
            <a:ext cx="26416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438400" y="4622800"/>
            <a:ext cx="26416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78100" y="6070600"/>
            <a:ext cx="25781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134600" y="5918200"/>
            <a:ext cx="2578100" cy="901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982200" y="4368800"/>
            <a:ext cx="26416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982200" y="2959100"/>
            <a:ext cx="26416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74700" y="4826000"/>
            <a:ext cx="1320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50900" y="3289300"/>
            <a:ext cx="13716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23900" y="6248400"/>
            <a:ext cx="14097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SOH  CAH  TOA"/>
          <p:cNvSpPr txBox="1"/>
          <p:nvPr/>
        </p:nvSpPr>
        <p:spPr>
          <a:xfrm>
            <a:off x="4735549" y="7797800"/>
            <a:ext cx="35252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SOH  CAH  TOA</a:t>
            </a:r>
          </a:p>
        </p:txBody>
      </p:sp>
      <p:pic>
        <p:nvPicPr>
          <p:cNvPr id="237" name="droppedImage.pdf" descr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654800" y="3022600"/>
            <a:ext cx="14351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droppedImage.pdf" descr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6794500" y="4406900"/>
            <a:ext cx="13843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droppedImage.pdf" descr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6718300" y="5842000"/>
            <a:ext cx="1473200" cy="939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5" grpId="5"/>
      <p:bldP build="whole" bldLvl="1" animBg="1" rev="0" advAuto="0" spid="237" grpId="11"/>
      <p:bldP build="whole" bldLvl="1" animBg="1" rev="0" advAuto="0" spid="220" grpId="8"/>
      <p:bldP build="whole" bldLvl="1" animBg="1" rev="0" advAuto="0" spid="226" grpId="6"/>
      <p:bldP build="whole" bldLvl="1" animBg="1" rev="0" advAuto="0" spid="236" grpId="7"/>
      <p:bldP build="whole" bldLvl="1" animBg="1" rev="0" advAuto="0" spid="224" grpId="4"/>
      <p:bldP build="whole" bldLvl="1" animBg="1" rev="0" advAuto="0" spid="238" grpId="12"/>
      <p:bldP build="whole" bldLvl="1" animBg="1" rev="0" advAuto="0" spid="215" grpId="9"/>
      <p:bldP build="whole" bldLvl="1" animBg="1" rev="0" advAuto="0" spid="234" grpId="1"/>
      <p:bldP build="whole" bldLvl="1" animBg="1" rev="0" advAuto="0" spid="235" grpId="3"/>
      <p:bldP build="whole" bldLvl="1" animBg="1" rev="0" advAuto="0" spid="210" grpId="10"/>
      <p:bldP build="whole" bldLvl="1" animBg="1" rev="0" advAuto="0" spid="233" grpId="2"/>
      <p:bldP build="whole" bldLvl="1" animBg="1" rev="0" advAuto="0" spid="239" grpId="1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42" name="Triangle"/>
          <p:cNvSpPr/>
          <p:nvPr/>
        </p:nvSpPr>
        <p:spPr>
          <a:xfrm>
            <a:off x="4144266" y="169511"/>
            <a:ext cx="4340148" cy="24950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24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04906" y="124731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05126" y="2802304"/>
            <a:ext cx="215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06403" y="716503"/>
            <a:ext cx="1905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Ligne"/>
          <p:cNvSpPr/>
          <p:nvPr/>
        </p:nvSpPr>
        <p:spPr>
          <a:xfrm>
            <a:off x="5188303" y="2069961"/>
            <a:ext cx="292666" cy="6083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74" h="21600" fill="norm" stroke="1" extrusionOk="0">
                <a:moveTo>
                  <a:pt x="0" y="0"/>
                </a:moveTo>
                <a:cubicBezTo>
                  <a:pt x="8345" y="1344"/>
                  <a:pt x="15064" y="4529"/>
                  <a:pt x="18302" y="8676"/>
                </a:cubicBezTo>
                <a:cubicBezTo>
                  <a:pt x="21600" y="12899"/>
                  <a:pt x="20934" y="17659"/>
                  <a:pt x="16494" y="21600"/>
                </a:cubicBezTo>
              </a:path>
            </a:pathLst>
          </a:cu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47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43401" y="2057850"/>
            <a:ext cx="203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72074" y="3601275"/>
            <a:ext cx="1752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18470" y="3601275"/>
            <a:ext cx="1790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967531" y="3601275"/>
            <a:ext cx="1854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855513" y="5361660"/>
            <a:ext cx="1765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170064" y="5289318"/>
            <a:ext cx="1765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967531" y="5361660"/>
            <a:ext cx="17907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Trouver les rapports trigonométriques est relativement simple lorsqu’on connaît les longueurs des côtés."/>
          <p:cNvSpPr txBox="1"/>
          <p:nvPr/>
        </p:nvSpPr>
        <p:spPr>
          <a:xfrm>
            <a:off x="766415" y="6782931"/>
            <a:ext cx="1147197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les rapports trigonométriques est relativement simple lorsqu’on connaît les longueurs des côtés.</a:t>
            </a:r>
          </a:p>
        </p:txBody>
      </p:sp>
      <p:sp>
        <p:nvSpPr>
          <p:cNvPr id="255" name="Par contre dans cet exemple, on a pas vraiment d’information sur la mesure de l’angle."/>
          <p:cNvSpPr txBox="1"/>
          <p:nvPr/>
        </p:nvSpPr>
        <p:spPr>
          <a:xfrm>
            <a:off x="139699" y="8149871"/>
            <a:ext cx="1263305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 dans cet exemple, on a pas vraiment d’information sur la mesure de l’angle.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2" grpId="5"/>
      <p:bldP build="whole" bldLvl="1" animBg="1" rev="0" advAuto="0" spid="253" grpId="6"/>
      <p:bldP build="whole" bldLvl="1" animBg="1" rev="0" advAuto="0" spid="248" grpId="1"/>
      <p:bldP build="whole" bldLvl="1" animBg="1" rev="0" advAuto="0" spid="250" grpId="3"/>
      <p:bldP build="whole" bldLvl="1" animBg="1" rev="0" advAuto="0" spid="249" grpId="2"/>
      <p:bldP build="whole" bldLvl="1" animBg="1" rev="0" advAuto="0" spid="254" grpId="7"/>
      <p:bldP build="whole" bldLvl="1" animBg="1" rev="0" advAuto="0" spid="251" grpId="4"/>
      <p:bldP build="whole" bldLvl="1" animBg="1" rev="0" advAuto="0" spid="255" grpId="8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58" name="p. 466 #28"/>
          <p:cNvSpPr txBox="1"/>
          <p:nvPr/>
        </p:nvSpPr>
        <p:spPr>
          <a:xfrm>
            <a:off x="5382170" y="4565649"/>
            <a:ext cx="22404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466 #28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riangle"/>
          <p:cNvSpPr/>
          <p:nvPr/>
        </p:nvSpPr>
        <p:spPr>
          <a:xfrm>
            <a:off x="7928519" y="2100760"/>
            <a:ext cx="4185236" cy="1299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96FF"/>
          </a:solidFill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61" name="Puisque les rapports trigonométriques dépendent que de l’angle…"/>
          <p:cNvSpPr txBox="1"/>
          <p:nvPr/>
        </p:nvSpPr>
        <p:spPr>
          <a:xfrm>
            <a:off x="565832" y="273050"/>
            <a:ext cx="11864653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Puisque les rapports trigonométriques dépendent que de l’angle</a:t>
            </a:r>
          </a:p>
          <a:p>
            <a:pPr/>
            <a:r>
              <a:t>aussi bien prendre un triangle dont un des côtés est simple. </a:t>
            </a:r>
          </a:p>
        </p:txBody>
      </p:sp>
      <p:pic>
        <p:nvPicPr>
          <p:cNvPr id="262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71100" y="2933700"/>
            <a:ext cx="2032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Ligne"/>
          <p:cNvSpPr/>
          <p:nvPr/>
        </p:nvSpPr>
        <p:spPr>
          <a:xfrm>
            <a:off x="10425714" y="2899833"/>
            <a:ext cx="102589" cy="4910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386" h="21600" fill="norm" stroke="1" extrusionOk="0">
                <a:moveTo>
                  <a:pt x="19386" y="0"/>
                </a:moveTo>
                <a:cubicBezTo>
                  <a:pt x="19386" y="0"/>
                  <a:pt x="2694" y="747"/>
                  <a:pt x="186" y="9310"/>
                </a:cubicBezTo>
                <a:cubicBezTo>
                  <a:pt x="-2214" y="17503"/>
                  <a:pt x="19386" y="21600"/>
                  <a:pt x="19386" y="21600"/>
                </a:cubicBezTo>
              </a:path>
            </a:pathLst>
          </a:custGeom>
          <a:ln w="25400">
            <a:solidFill>
              <a:srgbClr val="53535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grpSp>
        <p:nvGrpSpPr>
          <p:cNvPr id="267" name="Grouper"/>
          <p:cNvGrpSpPr/>
          <p:nvPr/>
        </p:nvGrpSpPr>
        <p:grpSpPr>
          <a:xfrm>
            <a:off x="7429500" y="2070100"/>
            <a:ext cx="2413000" cy="1689100"/>
            <a:chOff x="0" y="0"/>
            <a:chExt cx="2413000" cy="1689100"/>
          </a:xfrm>
        </p:grpSpPr>
        <p:pic>
          <p:nvPicPr>
            <p:cNvPr id="264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71700" y="0"/>
              <a:ext cx="1524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5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171700" y="14732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6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495300"/>
              <a:ext cx="2286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68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295400" y="2070100"/>
            <a:ext cx="1828800" cy="83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295400" y="3479800"/>
            <a:ext cx="1752600" cy="83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517900" y="2387600"/>
            <a:ext cx="7112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92500" y="3810000"/>
            <a:ext cx="6985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5" name="Grouper"/>
          <p:cNvGrpSpPr/>
          <p:nvPr/>
        </p:nvGrpSpPr>
        <p:grpSpPr>
          <a:xfrm>
            <a:off x="6235700" y="2087297"/>
            <a:ext cx="838200" cy="1241526"/>
            <a:chOff x="0" y="0"/>
            <a:chExt cx="838200" cy="1241524"/>
          </a:xfrm>
        </p:grpSpPr>
        <p:pic>
          <p:nvPicPr>
            <p:cNvPr id="272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414602"/>
              <a:ext cx="8382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3" name="Ligne"/>
            <p:cNvSpPr/>
            <p:nvPr/>
          </p:nvSpPr>
          <p:spPr>
            <a:xfrm flipH="1">
              <a:off x="336446" y="0"/>
              <a:ext cx="1" cy="40782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gne"/>
            <p:cNvSpPr/>
            <p:nvPr/>
          </p:nvSpPr>
          <p:spPr>
            <a:xfrm flipV="1">
              <a:off x="338501" y="833702"/>
              <a:ext cx="1" cy="40782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79" name="Grouper"/>
          <p:cNvGrpSpPr/>
          <p:nvPr/>
        </p:nvGrpSpPr>
        <p:grpSpPr>
          <a:xfrm>
            <a:off x="7916330" y="3962400"/>
            <a:ext cx="4309548" cy="342900"/>
            <a:chOff x="0" y="177856"/>
            <a:chExt cx="4309546" cy="342900"/>
          </a:xfrm>
        </p:grpSpPr>
        <p:pic>
          <p:nvPicPr>
            <p:cNvPr id="276" name="droppedImage.pdf" descr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710269" y="177856"/>
              <a:ext cx="8890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7" name="Ligne"/>
            <p:cNvSpPr/>
            <p:nvPr/>
          </p:nvSpPr>
          <p:spPr>
            <a:xfrm>
              <a:off x="0" y="410690"/>
              <a:ext cx="1524002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gne"/>
            <p:cNvSpPr/>
            <p:nvPr/>
          </p:nvSpPr>
          <p:spPr>
            <a:xfrm flipH="1">
              <a:off x="2802456" y="406457"/>
              <a:ext cx="150709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80" name="En prime, on a l’identité trigonométrique suivante:"/>
          <p:cNvSpPr txBox="1"/>
          <p:nvPr/>
        </p:nvSpPr>
        <p:spPr>
          <a:xfrm>
            <a:off x="1796566" y="6489700"/>
            <a:ext cx="94031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prime, on a l’identité trigonométrique suivante:</a:t>
            </a:r>
          </a:p>
        </p:txBody>
      </p:sp>
      <p:pic>
        <p:nvPicPr>
          <p:cNvPr id="281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5372100" y="7531100"/>
            <a:ext cx="22606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724400" y="8839200"/>
            <a:ext cx="35433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283" name="Donc les longueurs des côtés d’un triangle d’hypoténuse 1 sont…"/>
          <p:cNvSpPr txBox="1"/>
          <p:nvPr/>
        </p:nvSpPr>
        <p:spPr>
          <a:xfrm>
            <a:off x="2108" y="48704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Donc les longueurs des côtés d’un triangle d’hypoténuse 1 sont</a:t>
            </a:r>
          </a:p>
          <a:p>
            <a:pPr/>
            <a:r>
              <a:t> le sinus et le cosinus de l’angle.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1" grpId="10"/>
      <p:bldP build="whole" bldLvl="1" animBg="1" rev="0" advAuto="0" spid="267" grpId="1"/>
      <p:bldP build="whole" bldLvl="1" animBg="1" rev="0" advAuto="0" spid="269" grpId="4"/>
      <p:bldP build="whole" bldLvl="1" animBg="1" rev="0" advAuto="0" spid="279" grpId="6"/>
      <p:bldP build="whole" bldLvl="1" animBg="1" rev="0" advAuto="0" spid="280" grpId="9"/>
      <p:bldP build="whole" bldLvl="1" animBg="1" rev="0" advAuto="0" spid="270" grpId="3"/>
      <p:bldP build="whole" bldLvl="1" animBg="1" rev="0" advAuto="0" spid="282" grpId="11"/>
      <p:bldP build="whole" bldLvl="1" animBg="1" rev="0" advAuto="0" spid="271" grpId="5"/>
      <p:bldP build="whole" bldLvl="1" animBg="1" rev="0" advAuto="0" spid="275" grpId="7"/>
      <p:bldP build="whole" bldLvl="1" animBg="1" rev="0" advAuto="0" spid="283" grpId="8"/>
      <p:bldP build="whole" bldLvl="1" animBg="1" rev="0" advAuto="0" spid="26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rouper"/>
          <p:cNvGrpSpPr/>
          <p:nvPr/>
        </p:nvGrpSpPr>
        <p:grpSpPr>
          <a:xfrm>
            <a:off x="6502393" y="4401463"/>
            <a:ext cx="2858227" cy="1364340"/>
            <a:chOff x="0" y="0"/>
            <a:chExt cx="2858226" cy="1364338"/>
          </a:xfrm>
        </p:grpSpPr>
        <p:sp>
          <p:nvSpPr>
            <p:cNvPr id="285" name="Ligne"/>
            <p:cNvSpPr/>
            <p:nvPr/>
          </p:nvSpPr>
          <p:spPr>
            <a:xfrm flipH="1">
              <a:off x="5390" y="18136"/>
              <a:ext cx="2852117" cy="1334699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gne"/>
            <p:cNvSpPr/>
            <p:nvPr/>
          </p:nvSpPr>
          <p:spPr>
            <a:xfrm flipV="1">
              <a:off x="2846636" y="-1"/>
              <a:ext cx="1" cy="1364340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gne"/>
            <p:cNvSpPr/>
            <p:nvPr/>
          </p:nvSpPr>
          <p:spPr>
            <a:xfrm>
              <a:off x="0" y="1343170"/>
              <a:ext cx="2858227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2" name="Grouper"/>
          <p:cNvGrpSpPr/>
          <p:nvPr/>
        </p:nvGrpSpPr>
        <p:grpSpPr>
          <a:xfrm>
            <a:off x="6506398" y="3405578"/>
            <a:ext cx="2103617" cy="2347538"/>
            <a:chOff x="519786" y="0"/>
            <a:chExt cx="2103616" cy="2347536"/>
          </a:xfrm>
        </p:grpSpPr>
        <p:sp>
          <p:nvSpPr>
            <p:cNvPr id="289" name="Ligne"/>
            <p:cNvSpPr/>
            <p:nvPr/>
          </p:nvSpPr>
          <p:spPr>
            <a:xfrm flipH="1">
              <a:off x="523689" y="-1"/>
              <a:ext cx="2099715" cy="2346741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gne"/>
            <p:cNvSpPr/>
            <p:nvPr/>
          </p:nvSpPr>
          <p:spPr>
            <a:xfrm flipV="1">
              <a:off x="2607055" y="6455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gne"/>
            <p:cNvSpPr/>
            <p:nvPr/>
          </p:nvSpPr>
          <p:spPr>
            <a:xfrm flipV="1">
              <a:off x="519786" y="2347536"/>
              <a:ext cx="2078880" cy="1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293" name="Cercle"/>
          <p:cNvSpPr/>
          <p:nvPr/>
        </p:nvSpPr>
        <p:spPr>
          <a:xfrm>
            <a:off x="3327400" y="2590800"/>
            <a:ext cx="6350000" cy="6350000"/>
          </a:xfrm>
          <a:prstGeom prst="ellips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96" name="Grouper"/>
          <p:cNvGrpSpPr/>
          <p:nvPr/>
        </p:nvGrpSpPr>
        <p:grpSpPr>
          <a:xfrm>
            <a:off x="1109106" y="1375713"/>
            <a:ext cx="10905120" cy="8280524"/>
            <a:chOff x="0" y="0"/>
            <a:chExt cx="10905118" cy="8280522"/>
          </a:xfrm>
        </p:grpSpPr>
        <p:sp>
          <p:nvSpPr>
            <p:cNvPr id="294" name="Ligne"/>
            <p:cNvSpPr/>
            <p:nvPr/>
          </p:nvSpPr>
          <p:spPr>
            <a:xfrm>
              <a:off x="-1" y="4381664"/>
              <a:ext cx="10905120" cy="2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gne"/>
            <p:cNvSpPr/>
            <p:nvPr/>
          </p:nvSpPr>
          <p:spPr>
            <a:xfrm flipV="1">
              <a:off x="5393194" y="0"/>
              <a:ext cx="2" cy="8280523"/>
            </a:xfrm>
            <a:prstGeom prst="line">
              <a:avLst/>
            </a:prstGeom>
            <a:noFill/>
            <a:ln w="127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00" name="Grouper"/>
          <p:cNvGrpSpPr/>
          <p:nvPr/>
        </p:nvGrpSpPr>
        <p:grpSpPr>
          <a:xfrm>
            <a:off x="6500612" y="2736265"/>
            <a:ext cx="914701" cy="3046484"/>
            <a:chOff x="973962" y="0"/>
            <a:chExt cx="914699" cy="3046483"/>
          </a:xfrm>
        </p:grpSpPr>
        <p:sp>
          <p:nvSpPr>
            <p:cNvPr id="297" name="Ligne"/>
            <p:cNvSpPr/>
            <p:nvPr/>
          </p:nvSpPr>
          <p:spPr>
            <a:xfrm flipH="1">
              <a:off x="1000129" y="-1"/>
              <a:ext cx="888534" cy="3021010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gne"/>
            <p:cNvSpPr/>
            <p:nvPr/>
          </p:nvSpPr>
          <p:spPr>
            <a:xfrm flipH="1" flipV="1">
              <a:off x="1879981" y="6440"/>
              <a:ext cx="1" cy="3040044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gne"/>
            <p:cNvSpPr/>
            <p:nvPr/>
          </p:nvSpPr>
          <p:spPr>
            <a:xfrm>
              <a:off x="973962" y="3004252"/>
              <a:ext cx="899337" cy="2"/>
            </a:xfrm>
            <a:prstGeom prst="line">
              <a:avLst/>
            </a:prstGeom>
            <a:noFill/>
            <a:ln w="25400" cap="flat">
              <a:solidFill>
                <a:srgbClr val="77BB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01" name="Si on regarde tous les triangles rectangles d’hypoténuse 1"/>
          <p:cNvSpPr txBox="1"/>
          <p:nvPr/>
        </p:nvSpPr>
        <p:spPr>
          <a:xfrm>
            <a:off x="1246051" y="139700"/>
            <a:ext cx="1050421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regarde tous les triangles rectangles d’hypoténuse 1</a:t>
            </a:r>
          </a:p>
        </p:txBody>
      </p:sp>
      <p:sp>
        <p:nvSpPr>
          <p:cNvPr id="302" name="L’hypoténuse est un rayon d’un cercle de rayon 1"/>
          <p:cNvSpPr txBox="1"/>
          <p:nvPr/>
        </p:nvSpPr>
        <p:spPr>
          <a:xfrm>
            <a:off x="840308" y="762000"/>
            <a:ext cx="113284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L’hypoténuse est un rayon d’un cercle de rayon 1</a:t>
            </a:r>
          </a:p>
        </p:txBody>
      </p:sp>
      <p:sp>
        <p:nvSpPr>
          <p:cNvPr id="303" name="On peut définir par extension, les rapports trigonométriques pour un angle plus grand que 90"/>
          <p:cNvSpPr txBox="1"/>
          <p:nvPr/>
        </p:nvSpPr>
        <p:spPr>
          <a:xfrm>
            <a:off x="192608" y="81978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peut définir par extension, les rapports trigonométriques pour un angle plus grand que 90</a:t>
            </a:r>
          </a:p>
        </p:txBody>
      </p:sp>
      <p:grpSp>
        <p:nvGrpSpPr>
          <p:cNvPr id="306" name="Grouper"/>
          <p:cNvGrpSpPr/>
          <p:nvPr/>
        </p:nvGrpSpPr>
        <p:grpSpPr>
          <a:xfrm>
            <a:off x="6112933" y="4749800"/>
            <a:ext cx="795867" cy="990601"/>
            <a:chOff x="0" y="0"/>
            <a:chExt cx="795866" cy="990600"/>
          </a:xfrm>
        </p:grpSpPr>
        <p:sp>
          <p:nvSpPr>
            <p:cNvPr id="304" name="Ligne"/>
            <p:cNvSpPr/>
            <p:nvPr/>
          </p:nvSpPr>
          <p:spPr>
            <a:xfrm>
              <a:off x="0" y="438634"/>
              <a:ext cx="795867" cy="55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528" fill="norm" stroke="1" extrusionOk="0">
                  <a:moveTo>
                    <a:pt x="21600" y="18528"/>
                  </a:moveTo>
                  <a:cubicBezTo>
                    <a:pt x="21600" y="18528"/>
                    <a:pt x="19996" y="6410"/>
                    <a:pt x="15740" y="2328"/>
                  </a:cubicBezTo>
                  <a:cubicBezTo>
                    <a:pt x="10111" y="-3072"/>
                    <a:pt x="0" y="2612"/>
                    <a:pt x="0" y="2612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305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79966" y="0"/>
              <a:ext cx="203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11" name="Grouper"/>
          <p:cNvGrpSpPr/>
          <p:nvPr/>
        </p:nvGrpSpPr>
        <p:grpSpPr>
          <a:xfrm>
            <a:off x="3937000" y="3422756"/>
            <a:ext cx="2497066" cy="2685944"/>
            <a:chOff x="445050" y="0"/>
            <a:chExt cx="2497065" cy="2685943"/>
          </a:xfrm>
        </p:grpSpPr>
        <p:sp>
          <p:nvSpPr>
            <p:cNvPr id="307" name="Ligne"/>
            <p:cNvSpPr/>
            <p:nvPr/>
          </p:nvSpPr>
          <p:spPr>
            <a:xfrm flipV="1">
              <a:off x="855006" y="-1"/>
              <a:ext cx="1" cy="2336863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gne"/>
            <p:cNvSpPr/>
            <p:nvPr/>
          </p:nvSpPr>
          <p:spPr>
            <a:xfrm flipV="1">
              <a:off x="863237" y="2328380"/>
              <a:ext cx="2078880" cy="1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09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40450" y="2470043"/>
              <a:ext cx="241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0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5050" y="1073043"/>
              <a:ext cx="2286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15" name="Grouper"/>
          <p:cNvGrpSpPr/>
          <p:nvPr/>
        </p:nvGrpSpPr>
        <p:grpSpPr>
          <a:xfrm>
            <a:off x="4363303" y="3386666"/>
            <a:ext cx="5339497" cy="2382455"/>
            <a:chOff x="0" y="1549557"/>
            <a:chExt cx="5339496" cy="2382453"/>
          </a:xfrm>
        </p:grpSpPr>
        <p:sp>
          <p:nvSpPr>
            <p:cNvPr id="312" name="Ligne"/>
            <p:cNvSpPr/>
            <p:nvPr/>
          </p:nvSpPr>
          <p:spPr>
            <a:xfrm>
              <a:off x="-1" y="1579190"/>
              <a:ext cx="2122165" cy="2341034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gne"/>
            <p:cNvSpPr/>
            <p:nvPr/>
          </p:nvSpPr>
          <p:spPr>
            <a:xfrm>
              <a:off x="5496" y="1549557"/>
              <a:ext cx="5309865" cy="2382454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gne"/>
            <p:cNvSpPr/>
            <p:nvPr/>
          </p:nvSpPr>
          <p:spPr>
            <a:xfrm>
              <a:off x="2126396" y="3916147"/>
              <a:ext cx="3213101" cy="4077"/>
            </a:xfrm>
            <a:prstGeom prst="line">
              <a:avLst/>
            </a:prstGeom>
            <a:noFill/>
            <a:ln w="25400" cap="flat">
              <a:solidFill>
                <a:srgbClr val="FFAA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xit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6" grpId="12"/>
      <p:bldP build="whole" bldLvl="1" animBg="1" rev="0" advAuto="0" spid="292" grpId="9"/>
      <p:bldP build="whole" bldLvl="1" animBg="1" rev="0" advAuto="0" spid="296" grpId="6"/>
      <p:bldP build="whole" bldLvl="1" animBg="1" rev="0" advAuto="0" spid="293" grpId="4"/>
      <p:bldP build="whole" bldLvl="1" animBg="1" rev="0" advAuto="0" spid="300" grpId="3"/>
      <p:bldP build="whole" bldLvl="1" animBg="1" rev="0" advAuto="0" spid="303" grpId="7"/>
      <p:bldP build="whole" bldLvl="1" animBg="1" rev="0" advAuto="0" spid="288" grpId="1"/>
      <p:bldP build="whole" bldLvl="1" animBg="1" rev="0" advAuto="0" spid="300" grpId="10"/>
      <p:bldP build="whole" bldLvl="1" animBg="1" rev="0" advAuto="0" spid="311" grpId="13"/>
      <p:bldP build="whole" bldLvl="1" animBg="1" rev="0" advAuto="0" spid="302" grpId="5"/>
      <p:bldP build="whole" bldLvl="1" animBg="1" rev="0" advAuto="0" spid="315" grpId="11"/>
      <p:bldP build="whole" bldLvl="1" animBg="1" rev="0" advAuto="0" spid="292" grpId="2"/>
      <p:bldP build="whole" bldLvl="1" animBg="1" rev="0" advAuto="0" spid="288" grpId="8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