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aux angles arrondis"/>
          <p:cNvSpPr/>
          <p:nvPr>
            <p:ph type="body" sz="quarter" idx="21"/>
          </p:nvPr>
        </p:nvSpPr>
        <p:spPr>
          <a:xfrm>
            <a:off x="5067300" y="6807200"/>
            <a:ext cx="3225800" cy="1270000"/>
          </a:xfrm>
          <a:prstGeom prst="roundRect">
            <a:avLst>
              <a:gd name="adj" fmla="val 41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12" name="Rectangle aux angles arrondis"/>
          <p:cNvSpPr/>
          <p:nvPr>
            <p:ph type="body" sz="half" idx="22"/>
          </p:nvPr>
        </p:nvSpPr>
        <p:spPr>
          <a:xfrm>
            <a:off x="1320800" y="1993900"/>
            <a:ext cx="10375900" cy="2908300"/>
          </a:xfrm>
          <a:prstGeom prst="roundRect">
            <a:avLst>
              <a:gd name="adj" fmla="val 36099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7200">
                <a:solidFill>
                  <a:srgbClr val="535353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emar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marque:"/>
          <p:cNvSpPr/>
          <p:nvPr>
            <p:ph type="body" sz="quarter" idx="21"/>
          </p:nvPr>
        </p:nvSpPr>
        <p:spPr>
          <a:xfrm>
            <a:off x="139700" y="444500"/>
            <a:ext cx="2819400" cy="787400"/>
          </a:xfrm>
          <a:prstGeom prst="roundRect">
            <a:avLst>
              <a:gd name="adj" fmla="val 50000"/>
            </a:avLst>
          </a:prstGeom>
          <a:solidFill>
            <a:srgbClr val="A460D7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Remarque:</a:t>
            </a:r>
          </a:p>
        </p:txBody>
      </p:sp>
      <p:sp>
        <p:nvSpPr>
          <p:cNvPr id="8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jourd'hu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Aujourd’hui, nous avons vu"/>
          <p:cNvSpPr/>
          <p:nvPr>
            <p:ph type="body" sz="quarter" idx="21"/>
          </p:nvPr>
        </p:nvSpPr>
        <p:spPr>
          <a:xfrm>
            <a:off x="3124200" y="241300"/>
            <a:ext cx="6756400" cy="7239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Aujourd’hui, nous avons vu</a:t>
            </a:r>
          </a:p>
        </p:txBody>
      </p:sp>
      <p:sp>
        <p:nvSpPr>
          <p:cNvPr id="95" name="item…"/>
          <p:cNvSpPr txBox="1"/>
          <p:nvPr>
            <p:ph type="body" sz="half" idx="22"/>
          </p:nvPr>
        </p:nvSpPr>
        <p:spPr>
          <a:xfrm>
            <a:off x="1308100" y="1460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9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Devoir:"/>
          <p:cNvSpPr/>
          <p:nvPr>
            <p:ph type="body" sz="quarter" idx="21"/>
          </p:nvPr>
        </p:nvSpPr>
        <p:spPr>
          <a:xfrm>
            <a:off x="4000500" y="41021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D92A1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Devoir:</a:t>
            </a:r>
          </a:p>
        </p:txBody>
      </p:sp>
      <p:sp>
        <p:nvSpPr>
          <p:cNvPr id="104" name="p.  , #"/>
          <p:cNvSpPr txBox="1"/>
          <p:nvPr>
            <p:ph type="body" sz="quarter" idx="22"/>
          </p:nvPr>
        </p:nvSpPr>
        <p:spPr>
          <a:xfrm>
            <a:off x="6666979" y="4178300"/>
            <a:ext cx="1211759" cy="6223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p.  , #</a:t>
            </a:r>
          </a:p>
        </p:txBody>
      </p:sp>
      <p:sp>
        <p:nvSpPr>
          <p:cNvPr id="10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QUIZ"/>
          <p:cNvSpPr/>
          <p:nvPr>
            <p:ph type="body" sz="quarter" idx="21"/>
          </p:nvPr>
        </p:nvSpPr>
        <p:spPr>
          <a:xfrm>
            <a:off x="5308600" y="4445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FFF76B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QUIZ</a:t>
            </a:r>
          </a:p>
        </p:txBody>
      </p:sp>
      <p:sp>
        <p:nvSpPr>
          <p:cNvPr id="1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rnier c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 dernier cours, nous avons vu"/>
          <p:cNvSpPr/>
          <p:nvPr>
            <p:ph type="body" sz="quarter" idx="21"/>
          </p:nvPr>
        </p:nvSpPr>
        <p:spPr>
          <a:xfrm>
            <a:off x="2755900" y="165100"/>
            <a:ext cx="78105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Au dernier cours, nous avons vu</a:t>
            </a:r>
          </a:p>
        </p:txBody>
      </p:sp>
      <p:sp>
        <p:nvSpPr>
          <p:cNvPr id="21" name="item…"/>
          <p:cNvSpPr txBox="1"/>
          <p:nvPr>
            <p:ph type="body" sz="half" idx="22"/>
          </p:nvPr>
        </p:nvSpPr>
        <p:spPr>
          <a:xfrm>
            <a:off x="1346200" y="1714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2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jourd’hui, nous allons voir"/>
          <p:cNvSpPr/>
          <p:nvPr/>
        </p:nvSpPr>
        <p:spPr>
          <a:xfrm>
            <a:off x="2857500" y="203200"/>
            <a:ext cx="7607300" cy="7747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>
            <a:miter lim="400000"/>
          </a:ln>
          <a:effectLst>
            <a:reflection blurRad="0" stA="71804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Aujourd’hui, nous allons voir</a:t>
            </a:r>
          </a:p>
        </p:txBody>
      </p:sp>
      <p:sp>
        <p:nvSpPr>
          <p:cNvPr id="30" name="item…"/>
          <p:cNvSpPr txBox="1"/>
          <p:nvPr>
            <p:ph type="body" sz="half" idx="21"/>
          </p:nvPr>
        </p:nvSpPr>
        <p:spPr>
          <a:xfrm>
            <a:off x="1346200" y="1714500"/>
            <a:ext cx="9525000" cy="27051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  <a:p>
            <a:pPr lvl="1" marL="635000" indent="-635000">
              <a:lnSpc>
                <a:spcPct val="200000"/>
              </a:lnSpc>
              <a:spcBef>
                <a:spcPts val="0"/>
              </a:spcBef>
              <a:buClr>
                <a:srgbClr val="008B81"/>
              </a:buClr>
              <a:buSzPct val="125000"/>
              <a:buFont typeface="Lucida Grande"/>
              <a:buChar char="✓"/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  <a:r>
              <a:t>item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 bou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aites les exercices suivants"/>
          <p:cNvSpPr/>
          <p:nvPr>
            <p:ph type="body" sz="quarter" idx="21"/>
          </p:nvPr>
        </p:nvSpPr>
        <p:spPr>
          <a:xfrm>
            <a:off x="3251200" y="266700"/>
            <a:ext cx="6502400" cy="711200"/>
          </a:xfrm>
          <a:prstGeom prst="roundRect">
            <a:avLst>
              <a:gd name="adj" fmla="val 50000"/>
            </a:avLst>
          </a:prstGeom>
          <a:solidFill>
            <a:srgbClr val="EEF148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Faites les exercices suivants</a:t>
            </a:r>
          </a:p>
        </p:txBody>
      </p:sp>
      <p:sp>
        <p:nvSpPr>
          <p:cNvPr id="3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aux angles arrondis"/>
          <p:cNvSpPr/>
          <p:nvPr>
            <p:ph type="body" sz="quarter" idx="21"/>
          </p:nvPr>
        </p:nvSpPr>
        <p:spPr>
          <a:xfrm>
            <a:off x="3962400" y="165100"/>
            <a:ext cx="5080000" cy="800100"/>
          </a:xfrm>
          <a:prstGeom prst="roundRect">
            <a:avLst>
              <a:gd name="adj" fmla="val 50000"/>
            </a:avLst>
          </a:prstGeom>
          <a:solidFill>
            <a:srgbClr val="00D3C4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pPr>
          </a:p>
        </p:txBody>
      </p:sp>
      <p:sp>
        <p:nvSpPr>
          <p:cNvPr id="47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héorè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héorème:"/>
          <p:cNvSpPr/>
          <p:nvPr>
            <p:ph type="body" sz="quarter" idx="21"/>
          </p:nvPr>
        </p:nvSpPr>
        <p:spPr>
          <a:xfrm>
            <a:off x="139700" y="469900"/>
            <a:ext cx="2743200" cy="762000"/>
          </a:xfrm>
          <a:prstGeom prst="roundRect">
            <a:avLst>
              <a:gd name="adj" fmla="val 50000"/>
            </a:avLst>
          </a:prstGeom>
          <a:solidFill>
            <a:srgbClr val="6FD355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Théorème:</a:t>
            </a:r>
          </a:p>
        </p:txBody>
      </p:sp>
      <p:sp>
        <p:nvSpPr>
          <p:cNvPr id="55" name="Preuve:"/>
          <p:cNvSpPr/>
          <p:nvPr>
            <p:ph type="body" sz="quarter" idx="22"/>
          </p:nvPr>
        </p:nvSpPr>
        <p:spPr>
          <a:xfrm>
            <a:off x="139700" y="2565400"/>
            <a:ext cx="2743200" cy="698500"/>
          </a:xfrm>
          <a:prstGeom prst="roundRect">
            <a:avLst>
              <a:gd name="adj" fmla="val 50000"/>
            </a:avLst>
          </a:prstGeom>
          <a:solidFill>
            <a:srgbClr val="84F866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Preuve:</a:t>
            </a:r>
          </a:p>
        </p:txBody>
      </p:sp>
      <p:sp>
        <p:nvSpPr>
          <p:cNvPr id="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é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Définition:"/>
          <p:cNvSpPr/>
          <p:nvPr>
            <p:ph type="body" sz="quarter" idx="21"/>
          </p:nvPr>
        </p:nvSpPr>
        <p:spPr>
          <a:xfrm>
            <a:off x="139700" y="469900"/>
            <a:ext cx="2667000" cy="762000"/>
          </a:xfrm>
          <a:prstGeom prst="roundRect">
            <a:avLst>
              <a:gd name="adj" fmla="val 50000"/>
            </a:avLst>
          </a:prstGeom>
          <a:solidFill>
            <a:srgbClr val="EF983D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Définition:</a:t>
            </a:r>
          </a:p>
        </p:txBody>
      </p:sp>
      <p:sp>
        <p:nvSpPr>
          <p:cNvPr id="7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xe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Exemple:"/>
          <p:cNvSpPr/>
          <p:nvPr>
            <p:ph type="body" sz="quarter" idx="21"/>
          </p:nvPr>
        </p:nvSpPr>
        <p:spPr>
          <a:xfrm>
            <a:off x="139700" y="444500"/>
            <a:ext cx="2387600" cy="787400"/>
          </a:xfrm>
          <a:prstGeom prst="roundRect">
            <a:avLst>
              <a:gd name="adj" fmla="val 50000"/>
            </a:avLst>
          </a:prstGeom>
          <a:solidFill>
            <a:srgbClr val="3A88FE"/>
          </a:solidFill>
          <a:ln w="25400"/>
          <a:effectLst>
            <a:reflection blurRad="0" stA="71804" stPos="0" endA="0" endPos="40000" dist="0" dir="5400000" fadeDir="5400000" sx="100000" sy="-100000" kx="0" ky="0" algn="bl" rotWithShape="0"/>
          </a:effec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0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Exemple:</a:t>
            </a:r>
          </a:p>
        </p:txBody>
      </p:sp>
      <p:sp>
        <p:nvSpPr>
          <p:cNvPr id="7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04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685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066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1447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1828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2209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2590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2971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3352800" marR="0" indent="-304800" algn="l" defTabSz="584200" latinLnBrk="0">
        <a:lnSpc>
          <a:spcPct val="120000"/>
        </a:lnSpc>
        <a:spcBef>
          <a:spcPts val="38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4600" u="none">
          <a:solidFill>
            <a:srgbClr val="525252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47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ours 26"/>
          <p:cNvSpPr/>
          <p:nvPr>
            <p:ph type="body" idx="21"/>
          </p:nvPr>
        </p:nvSpPr>
        <p:spPr>
          <a:prstGeom prst="roundRect">
            <a:avLst>
              <a:gd name="adj" fmla="val 41000"/>
            </a:avLst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8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cours 26</a:t>
            </a:r>
          </a:p>
        </p:txBody>
      </p:sp>
      <p:sp>
        <p:nvSpPr>
          <p:cNvPr id="123" name="3.6 Fonctions sinusoïdale"/>
          <p:cNvSpPr/>
          <p:nvPr>
            <p:ph type="body" idx="22"/>
          </p:nvPr>
        </p:nvSpPr>
        <p:spPr>
          <a:prstGeom prst="roundRect">
            <a:avLst>
              <a:gd name="adj" fmla="val 36099"/>
            </a:avLst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cap="all" sz="7200">
                <a:solidFill>
                  <a:srgbClr val="000000"/>
                </a:solidFill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pPr/>
            <a:r>
              <a:t>3.6 Fonctions sinusoïdale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Amp5.png" descr="Amp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56385"/>
            <a:ext cx="13004801" cy="8829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Amp6.png" descr="Amp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56385"/>
            <a:ext cx="13004801" cy="8829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Grouper"/>
          <p:cNvGrpSpPr/>
          <p:nvPr/>
        </p:nvGrpSpPr>
        <p:grpSpPr>
          <a:xfrm>
            <a:off x="163636" y="510067"/>
            <a:ext cx="5223846" cy="622301"/>
            <a:chOff x="0" y="0"/>
            <a:chExt cx="5223845" cy="622300"/>
          </a:xfrm>
        </p:grpSpPr>
        <p:sp>
          <p:nvSpPr>
            <p:cNvPr id="199" name="Dans le cas"/>
            <p:cNvSpPr txBox="1"/>
            <p:nvPr/>
          </p:nvSpPr>
          <p:spPr>
            <a:xfrm>
              <a:off x="0" y="-1"/>
              <a:ext cx="2171924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Dans le cas</a:t>
              </a:r>
            </a:p>
          </p:txBody>
        </p:sp>
        <p:pic>
          <p:nvPicPr>
            <p:cNvPr id="20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442545" y="76199"/>
              <a:ext cx="2781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4" name="Grouper"/>
          <p:cNvGrpSpPr/>
          <p:nvPr/>
        </p:nvGrpSpPr>
        <p:grpSpPr>
          <a:xfrm>
            <a:off x="6194852" y="510067"/>
            <a:ext cx="5182836" cy="622301"/>
            <a:chOff x="0" y="0"/>
            <a:chExt cx="5182835" cy="622300"/>
          </a:xfrm>
        </p:grpSpPr>
        <p:pic>
          <p:nvPicPr>
            <p:cNvPr id="20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69735" y="76199"/>
              <a:ext cx="32131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on a"/>
            <p:cNvSpPr txBox="1"/>
            <p:nvPr/>
          </p:nvSpPr>
          <p:spPr>
            <a:xfrm>
              <a:off x="-1" y="-1"/>
              <a:ext cx="91440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on 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2"/>
      <p:bldP build="whole" bldLvl="1" animBg="1" rev="0" advAuto="0" spid="198" grpId="3"/>
      <p:bldP build="whole" bldLvl="1" animBg="1" rev="0" advAuto="0" spid="20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er"/>
          <p:cNvGrpSpPr/>
          <p:nvPr/>
        </p:nvGrpSpPr>
        <p:grpSpPr>
          <a:xfrm>
            <a:off x="3365602" y="2303763"/>
            <a:ext cx="8570616" cy="1826631"/>
            <a:chOff x="0" y="0"/>
            <a:chExt cx="8570615" cy="1826629"/>
          </a:xfrm>
        </p:grpSpPr>
        <p:sp>
          <p:nvSpPr>
            <p:cNvPr id="206" name="Rectangle aux angles arrondis"/>
            <p:cNvSpPr/>
            <p:nvPr/>
          </p:nvSpPr>
          <p:spPr>
            <a:xfrm>
              <a:off x="1287011" y="0"/>
              <a:ext cx="452173" cy="622300"/>
            </a:xfrm>
            <a:prstGeom prst="roundRect">
              <a:avLst>
                <a:gd name="adj" fmla="val 4213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07" name="Rectangle aux angles arrondis"/>
            <p:cNvSpPr/>
            <p:nvPr/>
          </p:nvSpPr>
          <p:spPr>
            <a:xfrm>
              <a:off x="8118442" y="1204329"/>
              <a:ext cx="452174" cy="622301"/>
            </a:xfrm>
            <a:prstGeom prst="roundRect">
              <a:avLst>
                <a:gd name="adj" fmla="val 4213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08" name="Rectangle aux angles arrondis"/>
            <p:cNvSpPr/>
            <p:nvPr/>
          </p:nvSpPr>
          <p:spPr>
            <a:xfrm>
              <a:off x="0" y="0"/>
              <a:ext cx="452173" cy="622300"/>
            </a:xfrm>
            <a:prstGeom prst="roundRect">
              <a:avLst>
                <a:gd name="adj" fmla="val 4213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13" name="Grouper"/>
          <p:cNvGrpSpPr/>
          <p:nvPr/>
        </p:nvGrpSpPr>
        <p:grpSpPr>
          <a:xfrm>
            <a:off x="9217014" y="492647"/>
            <a:ext cx="3265639" cy="1489759"/>
            <a:chOff x="0" y="0"/>
            <a:chExt cx="3265638" cy="1489758"/>
          </a:xfrm>
        </p:grpSpPr>
        <p:sp>
          <p:nvSpPr>
            <p:cNvPr id="210" name="Rectangle aux angles arrondis"/>
            <p:cNvSpPr/>
            <p:nvPr/>
          </p:nvSpPr>
          <p:spPr>
            <a:xfrm>
              <a:off x="0" y="0"/>
              <a:ext cx="452173" cy="622300"/>
            </a:xfrm>
            <a:prstGeom prst="roundRect">
              <a:avLst>
                <a:gd name="adj" fmla="val 4213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11" name="Rectangle aux angles arrondis"/>
            <p:cNvSpPr/>
            <p:nvPr/>
          </p:nvSpPr>
          <p:spPr>
            <a:xfrm>
              <a:off x="1466594" y="867458"/>
              <a:ext cx="452173" cy="622301"/>
            </a:xfrm>
            <a:prstGeom prst="roundRect">
              <a:avLst>
                <a:gd name="adj" fmla="val 4213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12" name="Rectangle aux angles arrondis"/>
            <p:cNvSpPr/>
            <p:nvPr/>
          </p:nvSpPr>
          <p:spPr>
            <a:xfrm>
              <a:off x="2813466" y="867458"/>
              <a:ext cx="452173" cy="622301"/>
            </a:xfrm>
            <a:prstGeom prst="roundRect">
              <a:avLst>
                <a:gd name="adj" fmla="val 42130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17" name="Grouper"/>
          <p:cNvGrpSpPr/>
          <p:nvPr/>
        </p:nvGrpSpPr>
        <p:grpSpPr>
          <a:xfrm>
            <a:off x="2766992" y="2303763"/>
            <a:ext cx="7164292" cy="1827040"/>
            <a:chOff x="0" y="0"/>
            <a:chExt cx="7164290" cy="1827039"/>
          </a:xfrm>
        </p:grpSpPr>
        <p:sp>
          <p:nvSpPr>
            <p:cNvPr id="214" name="Rectangle aux angles arrondis"/>
            <p:cNvSpPr/>
            <p:nvPr/>
          </p:nvSpPr>
          <p:spPr>
            <a:xfrm>
              <a:off x="6712118" y="1204739"/>
              <a:ext cx="452173" cy="622301"/>
            </a:xfrm>
            <a:prstGeom prst="roundRect">
              <a:avLst>
                <a:gd name="adj" fmla="val 4213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15" name="Rectangle aux angles arrondis"/>
            <p:cNvSpPr/>
            <p:nvPr/>
          </p:nvSpPr>
          <p:spPr>
            <a:xfrm>
              <a:off x="0" y="34811"/>
              <a:ext cx="452173" cy="622301"/>
            </a:xfrm>
            <a:prstGeom prst="roundRect">
              <a:avLst>
                <a:gd name="adj" fmla="val 4213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16" name="Rectangle aux angles arrondis"/>
            <p:cNvSpPr/>
            <p:nvPr/>
          </p:nvSpPr>
          <p:spPr>
            <a:xfrm>
              <a:off x="1152324" y="0"/>
              <a:ext cx="452173" cy="622300"/>
            </a:xfrm>
            <a:prstGeom prst="roundRect">
              <a:avLst>
                <a:gd name="adj" fmla="val 4213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221" name="Grouper"/>
          <p:cNvGrpSpPr/>
          <p:nvPr/>
        </p:nvGrpSpPr>
        <p:grpSpPr>
          <a:xfrm>
            <a:off x="7391254" y="492647"/>
            <a:ext cx="4328172" cy="1489759"/>
            <a:chOff x="0" y="0"/>
            <a:chExt cx="4328171" cy="1489758"/>
          </a:xfrm>
        </p:grpSpPr>
        <p:sp>
          <p:nvSpPr>
            <p:cNvPr id="218" name="Rectangle aux angles arrondis"/>
            <p:cNvSpPr/>
            <p:nvPr/>
          </p:nvSpPr>
          <p:spPr>
            <a:xfrm>
              <a:off x="0" y="0"/>
              <a:ext cx="452173" cy="622300"/>
            </a:xfrm>
            <a:prstGeom prst="roundRect">
              <a:avLst>
                <a:gd name="adj" fmla="val 4213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19" name="Rectangle aux angles arrondis"/>
            <p:cNvSpPr/>
            <p:nvPr/>
          </p:nvSpPr>
          <p:spPr>
            <a:xfrm>
              <a:off x="2496770" y="867458"/>
              <a:ext cx="452173" cy="622301"/>
            </a:xfrm>
            <a:prstGeom prst="roundRect">
              <a:avLst>
                <a:gd name="adj" fmla="val 4213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220" name="Rectangle aux angles arrondis"/>
            <p:cNvSpPr/>
            <p:nvPr/>
          </p:nvSpPr>
          <p:spPr>
            <a:xfrm>
              <a:off x="3875999" y="867458"/>
              <a:ext cx="452173" cy="622301"/>
            </a:xfrm>
            <a:prstGeom prst="roundRect">
              <a:avLst>
                <a:gd name="adj" fmla="val 42130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sp>
        <p:nvSpPr>
          <p:cNvPr id="222" name="Si on ajoute une translation"/>
          <p:cNvSpPr txBox="1"/>
          <p:nvPr/>
        </p:nvSpPr>
        <p:spPr>
          <a:xfrm>
            <a:off x="242199" y="465172"/>
            <a:ext cx="527722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Si on ajoute une translation </a:t>
            </a:r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2405" y="568847"/>
            <a:ext cx="3581401" cy="469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er"/>
          <p:cNvGrpSpPr/>
          <p:nvPr/>
        </p:nvGrpSpPr>
        <p:grpSpPr>
          <a:xfrm>
            <a:off x="4066745" y="1360105"/>
            <a:ext cx="8466716" cy="622301"/>
            <a:chOff x="0" y="0"/>
            <a:chExt cx="8466715" cy="622300"/>
          </a:xfrm>
        </p:grpSpPr>
        <p:pic>
          <p:nvPicPr>
            <p:cNvPr id="22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28014" y="76200"/>
              <a:ext cx="4838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5" name="alors on aura que"/>
            <p:cNvSpPr txBox="1"/>
            <p:nvPr/>
          </p:nvSpPr>
          <p:spPr>
            <a:xfrm>
              <a:off x="-1" y="-1"/>
              <a:ext cx="3314925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alors on aura que</a:t>
              </a:r>
            </a:p>
          </p:txBody>
        </p:sp>
      </p:grpSp>
      <p:pic>
        <p:nvPicPr>
          <p:cNvPr id="227" name="Amp7.png" descr="Amp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8071" y="3082315"/>
            <a:ext cx="13004801" cy="8829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79882" y="2414775"/>
            <a:ext cx="1689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560" y="2414775"/>
            <a:ext cx="45085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  <p:bldP build="whole" bldLvl="1" animBg="1" rev="0" advAuto="0" spid="229" grpId="4"/>
      <p:bldP build="whole" bldLvl="1" animBg="1" rev="0" advAuto="0" spid="227" grpId="3"/>
      <p:bldP build="whole" bldLvl="1" animBg="1" rev="0" advAuto="0" spid="223" grpId="1"/>
      <p:bldP build="whole" bldLvl="1" animBg="1" rev="0" advAuto="0" spid="209" grpId="7"/>
      <p:bldP build="whole" bldLvl="1" animBg="1" rev="0" advAuto="0" spid="221" grpId="6"/>
      <p:bldP build="whole" bldLvl="1" animBg="1" rev="0" advAuto="0" spid="213" grpId="8"/>
      <p:bldP build="whole" bldLvl="1" animBg="1" rev="0" advAuto="0" spid="228" grpId="9"/>
      <p:bldP build="whole" bldLvl="1" animBg="1" rev="0" advAuto="0" spid="217" grpId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232" name="#57 et 58"/>
          <p:cNvSpPr txBox="1"/>
          <p:nvPr/>
        </p:nvSpPr>
        <p:spPr>
          <a:xfrm>
            <a:off x="5554736" y="4565649"/>
            <a:ext cx="189532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#57 et 58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omme nous l’avons vu sur d’autres fonctions, le facteur d’étirement horizontal est inversé."/>
          <p:cNvSpPr txBox="1"/>
          <p:nvPr/>
        </p:nvSpPr>
        <p:spPr>
          <a:xfrm>
            <a:off x="118008" y="294613"/>
            <a:ext cx="1276878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Comme nous l’avons vu sur d’autres fonctions, le facteur d’étirement horizontal est inversé.</a:t>
            </a:r>
          </a:p>
        </p:txBody>
      </p:sp>
      <p:grpSp>
        <p:nvGrpSpPr>
          <p:cNvPr id="237" name="Grouper"/>
          <p:cNvGrpSpPr/>
          <p:nvPr/>
        </p:nvGrpSpPr>
        <p:grpSpPr>
          <a:xfrm>
            <a:off x="3504586" y="1677357"/>
            <a:ext cx="5464596" cy="622301"/>
            <a:chOff x="0" y="0"/>
            <a:chExt cx="5464595" cy="622300"/>
          </a:xfrm>
        </p:grpSpPr>
        <p:pic>
          <p:nvPicPr>
            <p:cNvPr id="23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68995" y="76200"/>
              <a:ext cx="28956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6" name="La fonction"/>
            <p:cNvSpPr txBox="1"/>
            <p:nvPr/>
          </p:nvSpPr>
          <p:spPr>
            <a:xfrm>
              <a:off x="-1" y="-1"/>
              <a:ext cx="222438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La fonction</a:t>
              </a:r>
            </a:p>
          </p:txBody>
        </p:sp>
      </p:grpSp>
      <p:grpSp>
        <p:nvGrpSpPr>
          <p:cNvPr id="240" name="Grouper"/>
          <p:cNvGrpSpPr/>
          <p:nvPr/>
        </p:nvGrpSpPr>
        <p:grpSpPr>
          <a:xfrm>
            <a:off x="3100703" y="2814715"/>
            <a:ext cx="7066816" cy="622301"/>
            <a:chOff x="0" y="0"/>
            <a:chExt cx="7066815" cy="622300"/>
          </a:xfrm>
        </p:grpSpPr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717315" y="101600"/>
              <a:ext cx="23495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9" name="correspond à la fonction"/>
            <p:cNvSpPr txBox="1"/>
            <p:nvPr/>
          </p:nvSpPr>
          <p:spPr>
            <a:xfrm>
              <a:off x="-1" y="-1"/>
              <a:ext cx="455860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correspond à la fonction</a:t>
              </a:r>
            </a:p>
          </p:txBody>
        </p:sp>
      </p:grpSp>
      <p:grpSp>
        <p:nvGrpSpPr>
          <p:cNvPr id="243" name="Grouper"/>
          <p:cNvGrpSpPr/>
          <p:nvPr/>
        </p:nvGrpSpPr>
        <p:grpSpPr>
          <a:xfrm>
            <a:off x="2071926" y="3952075"/>
            <a:ext cx="9073793" cy="939801"/>
            <a:chOff x="0" y="0"/>
            <a:chExt cx="9073791" cy="939800"/>
          </a:xfrm>
        </p:grpSpPr>
        <p:pic>
          <p:nvPicPr>
            <p:cNvPr id="24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768991" y="0"/>
              <a:ext cx="3048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qui a subit un étirement horizontal de facteur"/>
            <p:cNvSpPr txBox="1"/>
            <p:nvPr/>
          </p:nvSpPr>
          <p:spPr>
            <a:xfrm>
              <a:off x="-1" y="158749"/>
              <a:ext cx="841199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qui a subit un étirement horizontal de facteur</a:t>
              </a:r>
            </a:p>
          </p:txBody>
        </p:sp>
      </p:grpSp>
      <p:pic>
        <p:nvPicPr>
          <p:cNvPr id="244" name="vitang.gif" descr="vitang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7138" y="4950990"/>
            <a:ext cx="9118601" cy="491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" grpId="1"/>
      <p:bldP build="whole" bldLvl="1" animBg="1" rev="0" advAuto="0" spid="244" grpId="4"/>
      <p:bldP build="whole" bldLvl="1" animBg="1" rev="0" advAuto="0" spid="240" grpId="2"/>
      <p:bldP build="whole" bldLvl="1" animBg="1" rev="0" advAuto="0" spid="243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erio.gif" descr="perio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5352903"/>
            <a:ext cx="12242800" cy="4584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9" name="Grouper"/>
          <p:cNvGrpSpPr/>
          <p:nvPr/>
        </p:nvGrpSpPr>
        <p:grpSpPr>
          <a:xfrm>
            <a:off x="4938886" y="3662188"/>
            <a:ext cx="6473154" cy="939801"/>
            <a:chOff x="0" y="0"/>
            <a:chExt cx="6473153" cy="939800"/>
          </a:xfrm>
        </p:grpSpPr>
        <p:pic>
          <p:nvPicPr>
            <p:cNvPr id="24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974552" y="0"/>
              <a:ext cx="14986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la période est donné par"/>
            <p:cNvSpPr txBox="1"/>
            <p:nvPr/>
          </p:nvSpPr>
          <p:spPr>
            <a:xfrm>
              <a:off x="-1" y="158749"/>
              <a:ext cx="4653485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la période est donné par </a:t>
              </a:r>
            </a:p>
          </p:txBody>
        </p:sp>
      </p:grpSp>
      <p:sp>
        <p:nvSpPr>
          <p:cNvPr id="250" name="La période"/>
          <p:cNvSpPr txBox="1"/>
          <p:nvPr/>
        </p:nvSpPr>
        <p:spPr>
          <a:xfrm>
            <a:off x="5734153" y="165867"/>
            <a:ext cx="210517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période</a:t>
            </a:r>
          </a:p>
        </p:txBody>
      </p:sp>
      <p:grpSp>
        <p:nvGrpSpPr>
          <p:cNvPr id="253" name="Grouper"/>
          <p:cNvGrpSpPr/>
          <p:nvPr/>
        </p:nvGrpSpPr>
        <p:grpSpPr>
          <a:xfrm>
            <a:off x="2702583" y="951407"/>
            <a:ext cx="3153309" cy="622301"/>
            <a:chOff x="0" y="0"/>
            <a:chExt cx="3153307" cy="622300"/>
          </a:xfrm>
        </p:grpSpPr>
        <p:pic>
          <p:nvPicPr>
            <p:cNvPr id="251" name="f(x)=_sin_x-2.pdf" descr="f(x)=_sin_x-2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3807" y="93920"/>
              <a:ext cx="2349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Si"/>
            <p:cNvSpPr txBox="1"/>
            <p:nvPr/>
          </p:nvSpPr>
          <p:spPr>
            <a:xfrm>
              <a:off x="-1" y="-1"/>
              <a:ext cx="47617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</a:t>
              </a:r>
            </a:p>
          </p:txBody>
        </p:sp>
      </p:grpSp>
      <p:grpSp>
        <p:nvGrpSpPr>
          <p:cNvPr id="256" name="Grouper"/>
          <p:cNvGrpSpPr/>
          <p:nvPr/>
        </p:nvGrpSpPr>
        <p:grpSpPr>
          <a:xfrm>
            <a:off x="6526905" y="951407"/>
            <a:ext cx="3083941" cy="622301"/>
            <a:chOff x="0" y="0"/>
            <a:chExt cx="3083940" cy="622300"/>
          </a:xfrm>
        </p:grpSpPr>
        <p:pic>
          <p:nvPicPr>
            <p:cNvPr id="25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61540" y="146050"/>
              <a:ext cx="14224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5" name="alors"/>
            <p:cNvSpPr txBox="1"/>
            <p:nvPr/>
          </p:nvSpPr>
          <p:spPr>
            <a:xfrm>
              <a:off x="0" y="-1"/>
              <a:ext cx="99052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alors</a:t>
              </a:r>
            </a:p>
          </p:txBody>
        </p:sp>
      </p:grpSp>
      <p:grpSp>
        <p:nvGrpSpPr>
          <p:cNvPr id="259" name="Grouper"/>
          <p:cNvGrpSpPr/>
          <p:nvPr/>
        </p:nvGrpSpPr>
        <p:grpSpPr>
          <a:xfrm>
            <a:off x="2679930" y="2365174"/>
            <a:ext cx="3277562" cy="622301"/>
            <a:chOff x="0" y="0"/>
            <a:chExt cx="3277560" cy="622300"/>
          </a:xfrm>
        </p:grpSpPr>
        <p:pic>
          <p:nvPicPr>
            <p:cNvPr id="25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24860" y="76200"/>
              <a:ext cx="2552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8" name="Si"/>
            <p:cNvSpPr txBox="1"/>
            <p:nvPr/>
          </p:nvSpPr>
          <p:spPr>
            <a:xfrm>
              <a:off x="-1" y="-1"/>
              <a:ext cx="47617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</a:t>
              </a:r>
            </a:p>
          </p:txBody>
        </p:sp>
      </p:grpSp>
      <p:grpSp>
        <p:nvGrpSpPr>
          <p:cNvPr id="262" name="Grouper"/>
          <p:cNvGrpSpPr/>
          <p:nvPr/>
        </p:nvGrpSpPr>
        <p:grpSpPr>
          <a:xfrm>
            <a:off x="6504253" y="2162638"/>
            <a:ext cx="3144693" cy="939801"/>
            <a:chOff x="0" y="0"/>
            <a:chExt cx="3144692" cy="939800"/>
          </a:xfrm>
        </p:grpSpPr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646092" y="0"/>
              <a:ext cx="14986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" name="alors"/>
            <p:cNvSpPr txBox="1"/>
            <p:nvPr/>
          </p:nvSpPr>
          <p:spPr>
            <a:xfrm>
              <a:off x="0" y="202535"/>
              <a:ext cx="990526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alors</a:t>
              </a:r>
            </a:p>
          </p:txBody>
        </p:sp>
      </p:grpSp>
      <p:grpSp>
        <p:nvGrpSpPr>
          <p:cNvPr id="265" name="Grouper"/>
          <p:cNvGrpSpPr/>
          <p:nvPr/>
        </p:nvGrpSpPr>
        <p:grpSpPr>
          <a:xfrm>
            <a:off x="1006570" y="3820938"/>
            <a:ext cx="3740110" cy="622301"/>
            <a:chOff x="0" y="0"/>
            <a:chExt cx="3740109" cy="622300"/>
          </a:xfrm>
        </p:grpSpPr>
        <p:pic>
          <p:nvPicPr>
            <p:cNvPr id="26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31809" y="76200"/>
              <a:ext cx="2908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Si"/>
            <p:cNvSpPr txBox="1"/>
            <p:nvPr/>
          </p:nvSpPr>
          <p:spPr>
            <a:xfrm>
              <a:off x="-1" y="-1"/>
              <a:ext cx="47617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9" grpId="6"/>
      <p:bldP build="whole" bldLvl="1" animBg="1" rev="0" advAuto="0" spid="259" grpId="3"/>
      <p:bldP build="whole" bldLvl="1" animBg="1" rev="0" advAuto="0" spid="253" grpId="1"/>
      <p:bldP build="whole" bldLvl="1" animBg="1" rev="0" advAuto="0" spid="246" grpId="7"/>
      <p:bldP build="whole" bldLvl="1" animBg="1" rev="0" advAuto="0" spid="262" grpId="4"/>
      <p:bldP build="whole" bldLvl="1" animBg="1" rev="0" advAuto="0" spid="256" grpId="2"/>
      <p:bldP build="whole" bldLvl="1" animBg="1" rev="0" advAuto="0" spid="265" grpId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268" name="# 59"/>
          <p:cNvSpPr txBox="1"/>
          <p:nvPr/>
        </p:nvSpPr>
        <p:spPr>
          <a:xfrm>
            <a:off x="6007137" y="4565649"/>
            <a:ext cx="9905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 59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ans certain contexte, en physique par exemple, on parle aussi de la fréquence."/>
          <p:cNvSpPr txBox="1"/>
          <p:nvPr/>
        </p:nvSpPr>
        <p:spPr>
          <a:xfrm>
            <a:off x="155624" y="563033"/>
            <a:ext cx="1269355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Dans certain contexte, en physique par exemple, on parle aussi de la fréquence.</a:t>
            </a:r>
          </a:p>
        </p:txBody>
      </p:sp>
      <p:sp>
        <p:nvSpPr>
          <p:cNvPr id="271" name="La fréquence est le nombre de fois qu'un phénomène périodique se reproduit par unité de temps."/>
          <p:cNvSpPr txBox="1"/>
          <p:nvPr/>
        </p:nvSpPr>
        <p:spPr>
          <a:xfrm>
            <a:off x="97932" y="2241550"/>
            <a:ext cx="12808936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600"/>
              </a:spcBef>
              <a:defRPr sz="3800">
                <a:solidFill>
                  <a:srgbClr val="202122"/>
                </a:solidFill>
              </a:defRPr>
            </a:pPr>
            <a:r>
              <a:t>La </a:t>
            </a:r>
            <a:r>
              <a:rPr b="1"/>
              <a:t>fréquence</a:t>
            </a:r>
            <a:r>
              <a:t> est le nombre de fois qu'un </a:t>
            </a:r>
            <a:r>
              <a:rPr>
                <a:solidFill>
                  <a:srgbClr val="000000"/>
                </a:solidFill>
              </a:rPr>
              <a:t>phénomène périodique</a:t>
            </a:r>
            <a:r>
              <a:t> se reproduit par </a:t>
            </a:r>
            <a:r>
              <a:rPr>
                <a:solidFill>
                  <a:srgbClr val="000000"/>
                </a:solidFill>
              </a:rPr>
              <a:t>unité de temps.</a:t>
            </a: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3750" y="3974041"/>
            <a:ext cx="1257300" cy="939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Grouper"/>
          <p:cNvGrpSpPr/>
          <p:nvPr/>
        </p:nvGrpSpPr>
        <p:grpSpPr>
          <a:xfrm>
            <a:off x="2488447" y="5439833"/>
            <a:ext cx="5148024" cy="939801"/>
            <a:chOff x="0" y="0"/>
            <a:chExt cx="5148022" cy="939800"/>
          </a:xfrm>
        </p:grpSpPr>
        <p:sp>
          <p:nvSpPr>
            <p:cNvPr id="273" name="Mais on a vu que"/>
            <p:cNvSpPr txBox="1"/>
            <p:nvPr/>
          </p:nvSpPr>
          <p:spPr>
            <a:xfrm>
              <a:off x="0" y="158749"/>
              <a:ext cx="3286572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Mais on a vu que</a:t>
              </a:r>
            </a:p>
          </p:txBody>
        </p:sp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49422" y="0"/>
              <a:ext cx="14986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52275" y="7066226"/>
            <a:ext cx="12573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0702" y="7037189"/>
            <a:ext cx="1041401" cy="111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23823" y="7138789"/>
            <a:ext cx="1028701" cy="838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2" grpId="2"/>
      <p:bldP build="whole" bldLvl="1" animBg="1" rev="0" advAuto="0" spid="271" grpId="1"/>
      <p:bldP build="whole" bldLvl="1" animBg="1" rev="0" advAuto="0" spid="276" grpId="4"/>
      <p:bldP build="whole" bldLvl="1" animBg="1" rev="0" advAuto="0" spid="277" grpId="5"/>
      <p:bldP build="whole" bldLvl="1" animBg="1" rev="0" advAuto="0" spid="278" grpId="6"/>
      <p:bldP build="whole" bldLvl="1" animBg="1" rev="0" advAuto="0" spid="275" grpId="3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grpSp>
        <p:nvGrpSpPr>
          <p:cNvPr id="284" name="Grouper"/>
          <p:cNvGrpSpPr/>
          <p:nvPr/>
        </p:nvGrpSpPr>
        <p:grpSpPr>
          <a:xfrm>
            <a:off x="393422" y="1692159"/>
            <a:ext cx="5845453" cy="622301"/>
            <a:chOff x="0" y="0"/>
            <a:chExt cx="5845452" cy="622300"/>
          </a:xfrm>
        </p:grpSpPr>
        <p:sp>
          <p:nvSpPr>
            <p:cNvPr id="281" name="L’amplitude de          est"/>
            <p:cNvSpPr txBox="1"/>
            <p:nvPr/>
          </p:nvSpPr>
          <p:spPr>
            <a:xfrm>
              <a:off x="-1" y="-1"/>
              <a:ext cx="451328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L’amplitude de          est</a:t>
              </a:r>
            </a:p>
          </p:txBody>
        </p:sp>
        <p:pic>
          <p:nvPicPr>
            <p:cNvPr id="28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91986" y="71966"/>
              <a:ext cx="8255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89752" y="133350"/>
              <a:ext cx="11557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7" name="Grouper"/>
          <p:cNvGrpSpPr/>
          <p:nvPr/>
        </p:nvGrpSpPr>
        <p:grpSpPr>
          <a:xfrm>
            <a:off x="266625" y="2774718"/>
            <a:ext cx="4563808" cy="939801"/>
            <a:chOff x="0" y="0"/>
            <a:chExt cx="4563806" cy="939800"/>
          </a:xfrm>
        </p:grpSpPr>
        <p:sp>
          <p:nvSpPr>
            <p:cNvPr id="285" name="La période est"/>
            <p:cNvSpPr txBox="1"/>
            <p:nvPr/>
          </p:nvSpPr>
          <p:spPr>
            <a:xfrm>
              <a:off x="-1" y="99604"/>
              <a:ext cx="2819550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La période est </a:t>
              </a:r>
            </a:p>
          </p:txBody>
        </p:sp>
        <p:pic>
          <p:nvPicPr>
            <p:cNvPr id="28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065206" y="0"/>
              <a:ext cx="14986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88400" y="2874323"/>
            <a:ext cx="800101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773972" y="2938164"/>
            <a:ext cx="800101" cy="9398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ouper"/>
          <p:cNvGrpSpPr/>
          <p:nvPr/>
        </p:nvGrpSpPr>
        <p:grpSpPr>
          <a:xfrm>
            <a:off x="7085589" y="1692159"/>
            <a:ext cx="5653584" cy="622301"/>
            <a:chOff x="0" y="0"/>
            <a:chExt cx="5653583" cy="622300"/>
          </a:xfrm>
        </p:grpSpPr>
        <p:pic>
          <p:nvPicPr>
            <p:cNvPr id="29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23283" y="146050"/>
              <a:ext cx="11303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La vitesse angulaire est"/>
            <p:cNvSpPr txBox="1"/>
            <p:nvPr/>
          </p:nvSpPr>
          <p:spPr>
            <a:xfrm>
              <a:off x="-1" y="-1"/>
              <a:ext cx="430589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La vitesse angulaire est</a:t>
              </a:r>
            </a:p>
          </p:txBody>
        </p:sp>
      </p:grpSp>
      <p:grpSp>
        <p:nvGrpSpPr>
          <p:cNvPr id="295" name="Grouper"/>
          <p:cNvGrpSpPr/>
          <p:nvPr/>
        </p:nvGrpSpPr>
        <p:grpSpPr>
          <a:xfrm>
            <a:off x="6571270" y="2938164"/>
            <a:ext cx="4947565" cy="939801"/>
            <a:chOff x="0" y="0"/>
            <a:chExt cx="4947563" cy="939800"/>
          </a:xfrm>
        </p:grpSpPr>
        <p:pic>
          <p:nvPicPr>
            <p:cNvPr id="29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690263" y="0"/>
              <a:ext cx="1257301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et la fréquence est"/>
            <p:cNvSpPr txBox="1"/>
            <p:nvPr/>
          </p:nvSpPr>
          <p:spPr>
            <a:xfrm>
              <a:off x="-1" y="158750"/>
              <a:ext cx="351986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 la fréquence est </a:t>
              </a:r>
            </a:p>
          </p:txBody>
        </p:sp>
      </p:grpSp>
      <p:pic>
        <p:nvPicPr>
          <p:cNvPr id="2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48248" y="603250"/>
            <a:ext cx="3213101" cy="46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exemple1.png" descr="exemple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2995" y="2938164"/>
            <a:ext cx="13004801" cy="8559877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Ligne"/>
          <p:cNvSpPr/>
          <p:nvPr/>
        </p:nvSpPr>
        <p:spPr>
          <a:xfrm flipV="1">
            <a:off x="4739407" y="4709310"/>
            <a:ext cx="1" cy="2275690"/>
          </a:xfrm>
          <a:prstGeom prst="line">
            <a:avLst/>
          </a:prstGeom>
          <a:ln w="50800">
            <a:solidFill>
              <a:srgbClr val="0096F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299" name="Ligne"/>
          <p:cNvSpPr/>
          <p:nvPr/>
        </p:nvSpPr>
        <p:spPr>
          <a:xfrm>
            <a:off x="6187207" y="7010400"/>
            <a:ext cx="1232578" cy="0"/>
          </a:xfrm>
          <a:prstGeom prst="line">
            <a:avLst/>
          </a:prstGeom>
          <a:ln w="50800">
            <a:solidFill>
              <a:srgbClr val="9437F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300" name="Ligne"/>
          <p:cNvSpPr/>
          <p:nvPr/>
        </p:nvSpPr>
        <p:spPr>
          <a:xfrm>
            <a:off x="7465674" y="7010400"/>
            <a:ext cx="1232578" cy="0"/>
          </a:xfrm>
          <a:prstGeom prst="line">
            <a:avLst/>
          </a:prstGeom>
          <a:ln w="50800">
            <a:solidFill>
              <a:srgbClr val="9437F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301" name="Ligne"/>
          <p:cNvSpPr/>
          <p:nvPr/>
        </p:nvSpPr>
        <p:spPr>
          <a:xfrm>
            <a:off x="8684704" y="7010400"/>
            <a:ext cx="1232577" cy="0"/>
          </a:xfrm>
          <a:prstGeom prst="line">
            <a:avLst/>
          </a:prstGeom>
          <a:ln w="50800">
            <a:solidFill>
              <a:srgbClr val="9437F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302" name="Ligne"/>
          <p:cNvSpPr/>
          <p:nvPr/>
        </p:nvSpPr>
        <p:spPr>
          <a:xfrm>
            <a:off x="9887140" y="7010400"/>
            <a:ext cx="1232578" cy="0"/>
          </a:xfrm>
          <a:prstGeom prst="line">
            <a:avLst/>
          </a:prstGeom>
          <a:ln w="50800">
            <a:solidFill>
              <a:srgbClr val="9437FF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303" name="Ligne"/>
          <p:cNvSpPr/>
          <p:nvPr/>
        </p:nvSpPr>
        <p:spPr>
          <a:xfrm>
            <a:off x="6187207" y="7374466"/>
            <a:ext cx="1232578" cy="1"/>
          </a:xfrm>
          <a:prstGeom prst="line">
            <a:avLst/>
          </a:prstGeom>
          <a:ln w="508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304" name="Ligne"/>
          <p:cNvSpPr/>
          <p:nvPr/>
        </p:nvSpPr>
        <p:spPr>
          <a:xfrm>
            <a:off x="7465674" y="6519333"/>
            <a:ext cx="1232578" cy="1"/>
          </a:xfrm>
          <a:prstGeom prst="line">
            <a:avLst/>
          </a:prstGeom>
          <a:ln w="50800">
            <a:solidFill>
              <a:srgbClr val="008F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  <p:sp>
        <p:nvSpPr>
          <p:cNvPr id="305" name="Ligne"/>
          <p:cNvSpPr/>
          <p:nvPr/>
        </p:nvSpPr>
        <p:spPr>
          <a:xfrm>
            <a:off x="6314207" y="6519333"/>
            <a:ext cx="1232578" cy="1"/>
          </a:xfrm>
          <a:prstGeom prst="line">
            <a:avLst/>
          </a:prstGeom>
          <a:ln w="50800">
            <a:solidFill>
              <a:srgbClr val="008F00"/>
            </a:solidFill>
            <a:miter lim="400000"/>
            <a:headEnd type="triangle"/>
            <a:tailEnd type="triangle"/>
          </a:ln>
        </p:spPr>
        <p:txBody>
          <a:bodyPr lIns="0" tIns="0" rIns="0" bIns="0"/>
          <a:lstStyle/>
          <a:p>
            <a:pPr>
              <a:defRPr sz="40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7" grpId="2"/>
      <p:bldP build="whole" bldLvl="1" animBg="1" rev="0" advAuto="0" spid="288" grpId="10"/>
      <p:bldP build="whole" bldLvl="1" animBg="1" rev="0" advAuto="0" spid="302" grpId="8"/>
      <p:bldP build="whole" bldLvl="1" animBg="1" rev="0" advAuto="0" spid="301" grpId="7"/>
      <p:bldP build="whole" bldLvl="1" animBg="1" rev="0" advAuto="0" spid="284" grpId="1"/>
      <p:bldP build="whole" bldLvl="1" animBg="1" rev="0" advAuto="0" spid="289" grpId="13"/>
      <p:bldP build="whole" bldLvl="1" animBg="1" rev="0" advAuto="0" spid="305" grpId="14"/>
      <p:bldP build="whole" bldLvl="1" animBg="1" rev="0" advAuto="0" spid="295" grpId="12"/>
      <p:bldP build="whole" bldLvl="1" animBg="1" rev="0" advAuto="0" spid="304" grpId="15"/>
      <p:bldP build="whole" bldLvl="1" animBg="1" rev="0" advAuto="0" spid="299" grpId="5"/>
      <p:bldP build="whole" bldLvl="1" animBg="1" rev="0" advAuto="0" spid="292" grpId="4"/>
      <p:bldP build="whole" bldLvl="1" animBg="1" rev="0" advAuto="0" spid="300" grpId="6"/>
      <p:bldP build="whole" bldLvl="1" animBg="1" rev="0" advAuto="0" spid="287" grpId="9"/>
      <p:bldP build="whole" bldLvl="1" animBg="1" rev="0" advAuto="0" spid="303" grpId="11"/>
      <p:bldP build="whole" bldLvl="1" animBg="1" rev="0" advAuto="0" spid="298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308" name="# 60"/>
          <p:cNvSpPr txBox="1"/>
          <p:nvPr/>
        </p:nvSpPr>
        <p:spPr>
          <a:xfrm>
            <a:off x="6007137" y="4565649"/>
            <a:ext cx="9905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 60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ans des contextes de traitement de signaux, on écrit souvent les fonctions sinusoïdales sous la forme:"/>
          <p:cNvSpPr txBox="1"/>
          <p:nvPr/>
        </p:nvSpPr>
        <p:spPr>
          <a:xfrm>
            <a:off x="476981" y="354474"/>
            <a:ext cx="120508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Dans des contextes de traitement de signaux, on écrit souvent les fonctions sinusoïdales sous la forme: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4241" y="1934777"/>
            <a:ext cx="4152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car les translations verticales n’ont pas vraiment d’importance, et la phase à l’origine a souvent un sens."/>
          <p:cNvSpPr txBox="1"/>
          <p:nvPr/>
        </p:nvSpPr>
        <p:spPr>
          <a:xfrm>
            <a:off x="253850" y="2841979"/>
            <a:ext cx="1249709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car les translations verticales n’ont pas vraiment d’importance, et la phase à l’origine a souvent un sens.  </a:t>
            </a:r>
          </a:p>
        </p:txBody>
      </p:sp>
      <p:sp>
        <p:nvSpPr>
          <p:cNvPr id="313" name="Par contre, si notre objectif est de comprendre les graphes des fonctions sinusoïdales, on est mieux de l’écrire sous la forme"/>
          <p:cNvSpPr txBox="1"/>
          <p:nvPr/>
        </p:nvSpPr>
        <p:spPr>
          <a:xfrm>
            <a:off x="723887" y="4634535"/>
            <a:ext cx="115570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 contre, si notre objectif est de comprendre les graphes des fonctions sinusoïdales, on est mieux de l’écrire sous la forme</a:t>
            </a:r>
          </a:p>
        </p:txBody>
      </p:sp>
      <p:pic>
        <p:nvPicPr>
          <p:cNvPr id="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39719" y="6427091"/>
            <a:ext cx="53340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avec nos paramètres standard de translations"/>
          <p:cNvSpPr txBox="1"/>
          <p:nvPr/>
        </p:nvSpPr>
        <p:spPr>
          <a:xfrm>
            <a:off x="2195220" y="7274359"/>
            <a:ext cx="840484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avec nos paramètres standard de translations </a:t>
            </a:r>
          </a:p>
        </p:txBody>
      </p:sp>
      <p:sp>
        <p:nvSpPr>
          <p:cNvPr id="316" name="Regardons maintenant comment dessiner le graphe d’une telle fonction."/>
          <p:cNvSpPr txBox="1"/>
          <p:nvPr/>
        </p:nvSpPr>
        <p:spPr>
          <a:xfrm>
            <a:off x="364248" y="8013678"/>
            <a:ext cx="1168494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Regardons maintenant comment dessiner le graphe d’une telle fonction.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5"/>
      <p:bldP build="whole" bldLvl="1" animBg="1" rev="0" advAuto="0" spid="313" grpId="3"/>
      <p:bldP build="whole" bldLvl="1" animBg="1" rev="0" advAuto="0" spid="314" grpId="4"/>
      <p:bldP build="whole" bldLvl="1" animBg="1" rev="0" advAuto="0" spid="316" grpId="6"/>
      <p:bldP build="whole" bldLvl="1" animBg="1" rev="0" advAuto="0" spid="311" grpId="1"/>
      <p:bldP build="whole" bldLvl="1" animBg="1" rev="0" advAuto="0" spid="31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ercle.gif" descr="cercle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9496" y="1658937"/>
            <a:ext cx="7366001" cy="61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On veut construire une fonction à l’aide de notre construction géométrique pour le sinus."/>
          <p:cNvSpPr txBox="1"/>
          <p:nvPr/>
        </p:nvSpPr>
        <p:spPr>
          <a:xfrm>
            <a:off x="726566" y="393700"/>
            <a:ext cx="1155166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veut construire une fonction à l’aide de notre construction géométrique pour le sinus.</a:t>
            </a:r>
          </a:p>
        </p:txBody>
      </p:sp>
      <p:grpSp>
        <p:nvGrpSpPr>
          <p:cNvPr id="129" name="Grouper"/>
          <p:cNvGrpSpPr/>
          <p:nvPr/>
        </p:nvGrpSpPr>
        <p:grpSpPr>
          <a:xfrm>
            <a:off x="1329960" y="8485716"/>
            <a:ext cx="8431412" cy="622301"/>
            <a:chOff x="0" y="0"/>
            <a:chExt cx="8431410" cy="622300"/>
          </a:xfrm>
        </p:grpSpPr>
        <p:sp>
          <p:nvSpPr>
            <p:cNvPr id="127" name="et notre fonction                        est la hauteur."/>
            <p:cNvSpPr txBox="1"/>
            <p:nvPr/>
          </p:nvSpPr>
          <p:spPr>
            <a:xfrm>
              <a:off x="-1" y="-1"/>
              <a:ext cx="8431412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et notre fonction                        est la hauteur.</a:t>
              </a:r>
            </a:p>
          </p:txBody>
        </p:sp>
        <p:pic>
          <p:nvPicPr>
            <p:cNvPr id="128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86952" y="114300"/>
              <a:ext cx="2349501" cy="469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2" name="Grouper"/>
          <p:cNvGrpSpPr/>
          <p:nvPr/>
        </p:nvGrpSpPr>
        <p:grpSpPr>
          <a:xfrm>
            <a:off x="252656" y="7520516"/>
            <a:ext cx="5607622" cy="622301"/>
            <a:chOff x="0" y="0"/>
            <a:chExt cx="5607620" cy="622300"/>
          </a:xfrm>
        </p:grpSpPr>
        <p:sp>
          <p:nvSpPr>
            <p:cNvPr id="130" name="Ici notre variable,    est l’angle"/>
            <p:cNvSpPr txBox="1"/>
            <p:nvPr/>
          </p:nvSpPr>
          <p:spPr>
            <a:xfrm>
              <a:off x="0" y="-1"/>
              <a:ext cx="5607621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Ici notre variable,    est l’angle</a:t>
              </a:r>
            </a:p>
          </p:txBody>
        </p:sp>
        <p:pic>
          <p:nvPicPr>
            <p:cNvPr id="13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13740" y="228600"/>
              <a:ext cx="241301" cy="215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2"/>
      <p:bldP build="whole" bldLvl="1" animBg="1" rev="0" advAuto="0" spid="129" grpId="3"/>
      <p:bldP build="whole" bldLvl="1" animBg="1" rev="0" advAuto="0" spid="1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rouper"/>
          <p:cNvGrpSpPr/>
          <p:nvPr/>
        </p:nvGrpSpPr>
        <p:grpSpPr>
          <a:xfrm>
            <a:off x="6009216" y="465666"/>
            <a:ext cx="3730102" cy="7797167"/>
            <a:chOff x="0" y="0"/>
            <a:chExt cx="3730100" cy="7797166"/>
          </a:xfrm>
        </p:grpSpPr>
        <p:sp>
          <p:nvSpPr>
            <p:cNvPr id="318" name="Rectangle aux angles arrondis"/>
            <p:cNvSpPr/>
            <p:nvPr/>
          </p:nvSpPr>
          <p:spPr>
            <a:xfrm>
              <a:off x="0" y="0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EECDFE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19" name="Rectangle aux angles arrondis"/>
            <p:cNvSpPr/>
            <p:nvPr/>
          </p:nvSpPr>
          <p:spPr>
            <a:xfrm>
              <a:off x="3189226" y="7196666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EECDFE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23" name="Grouper"/>
          <p:cNvGrpSpPr/>
          <p:nvPr/>
        </p:nvGrpSpPr>
        <p:grpSpPr>
          <a:xfrm>
            <a:off x="7272866" y="465666"/>
            <a:ext cx="3296185" cy="7483901"/>
            <a:chOff x="0" y="0"/>
            <a:chExt cx="3296183" cy="7483900"/>
          </a:xfrm>
        </p:grpSpPr>
        <p:sp>
          <p:nvSpPr>
            <p:cNvPr id="321" name="Rectangle aux angles arrondis"/>
            <p:cNvSpPr/>
            <p:nvPr/>
          </p:nvSpPr>
          <p:spPr>
            <a:xfrm>
              <a:off x="0" y="0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22" name="Rectangle aux angles arrondis"/>
            <p:cNvSpPr/>
            <p:nvPr/>
          </p:nvSpPr>
          <p:spPr>
            <a:xfrm>
              <a:off x="2755309" y="6883400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27" name="Grouper"/>
          <p:cNvGrpSpPr/>
          <p:nvPr/>
        </p:nvGrpSpPr>
        <p:grpSpPr>
          <a:xfrm>
            <a:off x="4546600" y="465666"/>
            <a:ext cx="4481518" cy="6365668"/>
            <a:chOff x="0" y="0"/>
            <a:chExt cx="4481517" cy="6365667"/>
          </a:xfrm>
        </p:grpSpPr>
        <p:sp>
          <p:nvSpPr>
            <p:cNvPr id="324" name="Rectangle aux angles arrondis"/>
            <p:cNvSpPr/>
            <p:nvPr/>
          </p:nvSpPr>
          <p:spPr>
            <a:xfrm>
              <a:off x="3940642" y="0"/>
              <a:ext cx="540876" cy="600501"/>
            </a:xfrm>
            <a:prstGeom prst="roundRect">
              <a:avLst>
                <a:gd name="adj" fmla="val 3522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25" name="Rectangle aux angles arrondis"/>
            <p:cNvSpPr/>
            <p:nvPr/>
          </p:nvSpPr>
          <p:spPr>
            <a:xfrm>
              <a:off x="0" y="5765167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26" name="Rectangle aux angles arrondis"/>
            <p:cNvSpPr/>
            <p:nvPr/>
          </p:nvSpPr>
          <p:spPr>
            <a:xfrm>
              <a:off x="118533" y="2849933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31" name="Grouper"/>
          <p:cNvGrpSpPr/>
          <p:nvPr/>
        </p:nvGrpSpPr>
        <p:grpSpPr>
          <a:xfrm>
            <a:off x="3860800" y="452966"/>
            <a:ext cx="1527242" cy="6325768"/>
            <a:chOff x="0" y="0"/>
            <a:chExt cx="1527241" cy="6325767"/>
          </a:xfrm>
        </p:grpSpPr>
        <p:sp>
          <p:nvSpPr>
            <p:cNvPr id="328" name="Rectangle aux angles arrondis"/>
            <p:cNvSpPr/>
            <p:nvPr/>
          </p:nvSpPr>
          <p:spPr>
            <a:xfrm>
              <a:off x="0" y="5725267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29" name="Rectangle aux angles arrondis"/>
            <p:cNvSpPr/>
            <p:nvPr/>
          </p:nvSpPr>
          <p:spPr>
            <a:xfrm>
              <a:off x="25400" y="2849033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30" name="Rectangle aux angles arrondis"/>
            <p:cNvSpPr/>
            <p:nvPr/>
          </p:nvSpPr>
          <p:spPr>
            <a:xfrm>
              <a:off x="986366" y="0"/>
              <a:ext cx="540876" cy="600501"/>
            </a:xfrm>
            <a:prstGeom prst="roundRect">
              <a:avLst>
                <a:gd name="adj" fmla="val 35221"/>
              </a:avLst>
            </a:prstGeom>
            <a:solidFill>
              <a:srgbClr val="CCFCC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34" name="Grouper"/>
          <p:cNvGrpSpPr/>
          <p:nvPr/>
        </p:nvGrpSpPr>
        <p:grpSpPr>
          <a:xfrm>
            <a:off x="5871043" y="465666"/>
            <a:ext cx="1951166" cy="7483901"/>
            <a:chOff x="0" y="0"/>
            <a:chExt cx="1951165" cy="7483900"/>
          </a:xfrm>
        </p:grpSpPr>
        <p:sp>
          <p:nvSpPr>
            <p:cNvPr id="332" name="Rectangle aux angles arrondis"/>
            <p:cNvSpPr/>
            <p:nvPr/>
          </p:nvSpPr>
          <p:spPr>
            <a:xfrm>
              <a:off x="1410290" y="0"/>
              <a:ext cx="540876" cy="600501"/>
            </a:xfrm>
            <a:prstGeom prst="roundRect">
              <a:avLst>
                <a:gd name="adj" fmla="val 3522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33" name="Rectangle aux angles arrondis"/>
            <p:cNvSpPr/>
            <p:nvPr/>
          </p:nvSpPr>
          <p:spPr>
            <a:xfrm>
              <a:off x="0" y="6883400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0DFCFF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grpSp>
        <p:nvGrpSpPr>
          <p:cNvPr id="337" name="Grouper"/>
          <p:cNvGrpSpPr/>
          <p:nvPr/>
        </p:nvGrpSpPr>
        <p:grpSpPr>
          <a:xfrm>
            <a:off x="2827866" y="465666"/>
            <a:ext cx="6205076" cy="5180968"/>
            <a:chOff x="0" y="0"/>
            <a:chExt cx="6205074" cy="5180966"/>
          </a:xfrm>
        </p:grpSpPr>
        <p:sp>
          <p:nvSpPr>
            <p:cNvPr id="335" name="Rectangle aux angles arrondis"/>
            <p:cNvSpPr/>
            <p:nvPr/>
          </p:nvSpPr>
          <p:spPr>
            <a:xfrm>
              <a:off x="5664200" y="0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  <p:sp>
          <p:nvSpPr>
            <p:cNvPr id="336" name="Rectangle aux angles arrondis"/>
            <p:cNvSpPr/>
            <p:nvPr/>
          </p:nvSpPr>
          <p:spPr>
            <a:xfrm>
              <a:off x="0" y="4580466"/>
              <a:ext cx="540875" cy="600501"/>
            </a:xfrm>
            <a:prstGeom prst="roundRect">
              <a:avLst>
                <a:gd name="adj" fmla="val 35221"/>
              </a:avLst>
            </a:prstGeom>
            <a:solidFill>
              <a:srgbClr val="FFB0B2"/>
            </a:solidFill>
            <a:ln w="25400" cap="flat">
              <a:noFill/>
              <a:miter lim="400000"/>
            </a:ln>
            <a:effectLst>
              <a:reflection blurRad="0" stA="71804" stPos="0" endA="0" endPos="40000" dist="0" dir="5400000" fadeDir="5400000" sx="100000" sy="-100000" kx="0" ky="0" algn="bl" rotWithShape="0"/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/>
              </a:pPr>
            </a:p>
          </p:txBody>
        </p:sp>
      </p:grpSp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4480" y="530966"/>
            <a:ext cx="53340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sincan1.png" descr="sincan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" y="1720594"/>
            <a:ext cx="12877801" cy="753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sincan2.png" descr="sincan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00" y="1720594"/>
            <a:ext cx="12877801" cy="753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incan3.png" descr="sincan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500" y="1720594"/>
            <a:ext cx="12877801" cy="753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sincan4.png" descr="sincan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00" y="1720594"/>
            <a:ext cx="12877801" cy="7531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incan5.png" descr="sincan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500" y="1720594"/>
            <a:ext cx="12877801" cy="7531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" name="Grouper"/>
          <p:cNvGrpSpPr/>
          <p:nvPr/>
        </p:nvGrpSpPr>
        <p:grpSpPr>
          <a:xfrm>
            <a:off x="760978" y="1889521"/>
            <a:ext cx="1911380" cy="622301"/>
            <a:chOff x="0" y="0"/>
            <a:chExt cx="1911378" cy="622300"/>
          </a:xfrm>
        </p:grpSpPr>
        <p:pic>
          <p:nvPicPr>
            <p:cNvPr id="34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55678" y="127000"/>
              <a:ext cx="11557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" name="Si"/>
            <p:cNvSpPr txBox="1"/>
            <p:nvPr/>
          </p:nvSpPr>
          <p:spPr>
            <a:xfrm>
              <a:off x="-1" y="-1"/>
              <a:ext cx="47617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</a:t>
              </a:r>
            </a:p>
          </p:txBody>
        </p:sp>
      </p:grpSp>
      <p:grpSp>
        <p:nvGrpSpPr>
          <p:cNvPr id="349" name="Grouper"/>
          <p:cNvGrpSpPr/>
          <p:nvPr/>
        </p:nvGrpSpPr>
        <p:grpSpPr>
          <a:xfrm>
            <a:off x="10133551" y="1889521"/>
            <a:ext cx="1924510" cy="622301"/>
            <a:chOff x="0" y="0"/>
            <a:chExt cx="1924508" cy="622300"/>
          </a:xfrm>
        </p:grpSpPr>
        <p:pic>
          <p:nvPicPr>
            <p:cNvPr id="347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68808" y="127000"/>
              <a:ext cx="1155701" cy="36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" name="Si"/>
            <p:cNvSpPr txBox="1"/>
            <p:nvPr/>
          </p:nvSpPr>
          <p:spPr>
            <a:xfrm>
              <a:off x="-1" y="-1"/>
              <a:ext cx="476177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Si</a:t>
              </a:r>
            </a:p>
          </p:txBody>
        </p:sp>
      </p:grpSp>
      <p:pic>
        <p:nvPicPr>
          <p:cNvPr id="350" name="sincan6.png" descr="sincan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500" y="1714500"/>
            <a:ext cx="12877800" cy="7531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xit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xit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6"/>
      <p:bldP build="whole" bldLvl="1" animBg="1" rev="0" advAuto="0" spid="341" grpId="9"/>
      <p:bldP build="whole" bldLvl="1" animBg="1" rev="0" advAuto="0" spid="340" grpId="4"/>
      <p:bldP build="whole" bldLvl="1" animBg="1" rev="0" advAuto="0" spid="346" grpId="20"/>
      <p:bldP build="whole" bldLvl="1" animBg="1" rev="0" advAuto="0" spid="323" grpId="12"/>
      <p:bldP build="whole" bldLvl="1" animBg="1" rev="0" advAuto="0" spid="342" grpId="14"/>
      <p:bldP build="whole" bldLvl="1" animBg="1" rev="0" advAuto="0" spid="343" grpId="15"/>
      <p:bldP build="whole" bldLvl="1" animBg="1" rev="0" advAuto="0" spid="320" grpId="13"/>
      <p:bldP build="whole" bldLvl="1" animBg="1" rev="0" advAuto="0" spid="343" grpId="18"/>
      <p:bldP build="whole" bldLvl="1" animBg="1" rev="0" advAuto="0" spid="350" grpId="17"/>
      <p:bldP build="whole" bldLvl="1" animBg="1" rev="0" advAuto="0" spid="337" grpId="2"/>
      <p:bldP build="whole" bldLvl="1" animBg="1" rev="0" advAuto="0" spid="337" grpId="6"/>
      <p:bldP build="whole" bldLvl="1" animBg="1" rev="0" advAuto="0" spid="349" grpId="19"/>
      <p:bldP build="whole" bldLvl="1" animBg="1" rev="0" advAuto="0" spid="327" grpId="8"/>
      <p:bldP build="whole" bldLvl="1" animBg="1" rev="0" advAuto="0" spid="334" grpId="3"/>
      <p:bldP build="whole" bldLvl="1" animBg="1" rev="0" advAuto="0" spid="327" grpId="11"/>
      <p:bldP build="whole" bldLvl="1" animBg="1" rev="0" advAuto="0" spid="334" grpId="5"/>
      <p:bldP build="whole" bldLvl="1" animBg="1" rev="0" advAuto="0" spid="339" grpId="1"/>
      <p:bldP build="whole" bldLvl="1" animBg="1" rev="0" advAuto="0" spid="331" grpId="7"/>
      <p:bldP build="whole" bldLvl="1" animBg="1" rev="0" advAuto="0" spid="331" grpId="1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aites les exercices suivants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Faites les exercices suivants</a:t>
            </a:r>
          </a:p>
        </p:txBody>
      </p:sp>
      <p:sp>
        <p:nvSpPr>
          <p:cNvPr id="353" name="#61 à 64"/>
          <p:cNvSpPr txBox="1"/>
          <p:nvPr/>
        </p:nvSpPr>
        <p:spPr>
          <a:xfrm>
            <a:off x="5614230" y="4565649"/>
            <a:ext cx="177634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#61 à 64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Devoir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Devoir:</a:t>
            </a:r>
          </a:p>
        </p:txBody>
      </p:sp>
      <p:sp>
        <p:nvSpPr>
          <p:cNvPr id="356" name="#57 à 64"/>
          <p:cNvSpPr txBox="1"/>
          <p:nvPr/>
        </p:nvSpPr>
        <p:spPr>
          <a:xfrm>
            <a:off x="6674408" y="4178300"/>
            <a:ext cx="2162101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#57 à 64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foncsin.gif" descr="foncsi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900" y="2870200"/>
            <a:ext cx="12827000" cy="541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foncsin.png" descr="foncsi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" y="2870200"/>
            <a:ext cx="12827000" cy="541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54508" y="2911805"/>
            <a:ext cx="23495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" grpId="1"/>
      <p:bldP build="whole" bldLvl="1" animBg="1" rev="0" advAuto="0" spid="135" grpId="2"/>
      <p:bldP build="whole" bldLvl="1" animBg="1" rev="0" advAuto="0" spid="136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fonc3.png" descr="fonc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fonc4.png" descr="fonc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fonc5.png" descr="fonc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fonc6.png" descr="fonc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fonc7.png" descr="fonc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fonc8.png" descr="fonc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fonc9.png" descr="fonc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fonc10.png" descr="fonc1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2865547"/>
            <a:ext cx="13004801" cy="4022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3"/>
      <p:bldP build="whole" bldLvl="1" animBg="1" rev="0" advAuto="0" spid="143" grpId="5"/>
      <p:bldP build="whole" bldLvl="1" animBg="1" rev="0" advAuto="0" spid="140" grpId="2"/>
      <p:bldP build="whole" bldLvl="1" animBg="1" rev="0" advAuto="0" spid="139" grpId="1"/>
      <p:bldP build="whole" bldLvl="1" animBg="1" rev="0" advAuto="0" spid="142" grpId="4"/>
      <p:bldP build="whole" bldLvl="1" animBg="1" rev="0" advAuto="0" spid="145" grpId="7"/>
      <p:bldP build="whole" bldLvl="1" animBg="1" rev="0" advAuto="0" spid="144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fonc1.png" descr="fonc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870200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fonc2.png" descr="fonc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870200"/>
            <a:ext cx="13004801" cy="402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315" y="1448264"/>
            <a:ext cx="3594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9026" y="397331"/>
            <a:ext cx="31242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8" grpId="2"/>
      <p:bldP build="whole" bldLvl="1" animBg="1" rev="0" advAuto="0" spid="150" grpId="1"/>
      <p:bldP build="whole" bldLvl="1" animBg="1" rev="0" advAuto="0" spid="149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a fontion sinus est une fonction périodique"/>
          <p:cNvSpPr txBox="1"/>
          <p:nvPr/>
        </p:nvSpPr>
        <p:spPr>
          <a:xfrm>
            <a:off x="2429681" y="498191"/>
            <a:ext cx="814543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fontion sinus est une fonction périodique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1875" y="1519109"/>
            <a:ext cx="2616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81948" y="1519109"/>
            <a:ext cx="36322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eriode.gif" descr="periode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864975"/>
            <a:ext cx="13004801" cy="4023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eriode.png" descr="period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2864975"/>
            <a:ext cx="13004801" cy="4022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" name="Grouper"/>
          <p:cNvGrpSpPr/>
          <p:nvPr/>
        </p:nvGrpSpPr>
        <p:grpSpPr>
          <a:xfrm>
            <a:off x="3991064" y="7764591"/>
            <a:ext cx="3930470" cy="622301"/>
            <a:chOff x="0" y="0"/>
            <a:chExt cx="3930468" cy="622300"/>
          </a:xfrm>
        </p:grpSpPr>
        <p:sp>
          <p:nvSpPr>
            <p:cNvPr id="157" name="La période      est"/>
            <p:cNvSpPr txBox="1"/>
            <p:nvPr/>
          </p:nvSpPr>
          <p:spPr>
            <a:xfrm>
              <a:off x="0" y="-1"/>
              <a:ext cx="339104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La période      est </a:t>
              </a:r>
            </a:p>
          </p:txBody>
        </p:sp>
        <p:pic>
          <p:nvPicPr>
            <p:cNvPr id="15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46235" y="152400"/>
              <a:ext cx="330201" cy="317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460568" y="146050"/>
              <a:ext cx="469901" cy="33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4"/>
      <p:bldP build="whole" bldLvl="1" animBg="1" rev="0" advAuto="0" spid="154" grpId="1"/>
      <p:bldP build="whole" bldLvl="1" animBg="1" rev="0" advAuto="0" spid="155" grpId="3"/>
      <p:bldP build="whole" bldLvl="1" animBg="1" rev="0" advAuto="0" spid="160" grpId="5"/>
      <p:bldP build="whole" bldLvl="1" animBg="1" rev="0" advAuto="0" spid="15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omme avec les autres fonctions de base, on peut ajouter des paramètres de translation et d’étirement."/>
          <p:cNvSpPr txBox="1"/>
          <p:nvPr/>
        </p:nvSpPr>
        <p:spPr>
          <a:xfrm>
            <a:off x="679375" y="298450"/>
            <a:ext cx="1139205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Comme avec les autres fonctions de base, on peut ajouter des paramètres de translation et d’étirement.</a:t>
            </a:r>
          </a:p>
        </p:txBody>
      </p:sp>
      <p:sp>
        <p:nvSpPr>
          <p:cNvPr id="163" name="Par contre, il est commun de ne pas utiliser les mêmes lettres que pour les autres fonctions."/>
          <p:cNvSpPr txBox="1"/>
          <p:nvPr/>
        </p:nvSpPr>
        <p:spPr>
          <a:xfrm>
            <a:off x="-20402" y="1593850"/>
            <a:ext cx="1304560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 contre, il est commun de ne pas utiliser les mêmes lettres que pour les autres fonctions.</a:t>
            </a:r>
          </a:p>
        </p:txBody>
      </p:sp>
      <p:grpSp>
        <p:nvGrpSpPr>
          <p:cNvPr id="166" name="Grouper"/>
          <p:cNvGrpSpPr/>
          <p:nvPr/>
        </p:nvGrpSpPr>
        <p:grpSpPr>
          <a:xfrm>
            <a:off x="1210275" y="3105481"/>
            <a:ext cx="8089611" cy="622301"/>
            <a:chOff x="0" y="0"/>
            <a:chExt cx="8089610" cy="622300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647910" y="76199"/>
              <a:ext cx="3441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Translation vertical:"/>
            <p:cNvSpPr txBox="1"/>
            <p:nvPr/>
          </p:nvSpPr>
          <p:spPr>
            <a:xfrm>
              <a:off x="-1" y="-1"/>
              <a:ext cx="3777483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Translation vertical:</a:t>
              </a:r>
            </a:p>
          </p:txBody>
        </p:sp>
      </p:grpSp>
      <p:grpSp>
        <p:nvGrpSpPr>
          <p:cNvPr id="169" name="Grouper"/>
          <p:cNvGrpSpPr/>
          <p:nvPr/>
        </p:nvGrpSpPr>
        <p:grpSpPr>
          <a:xfrm>
            <a:off x="584270" y="5391812"/>
            <a:ext cx="8507063" cy="622301"/>
            <a:chOff x="0" y="0"/>
            <a:chExt cx="8507061" cy="622300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65361" y="76200"/>
              <a:ext cx="34417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Translation horizontal:"/>
            <p:cNvSpPr txBox="1"/>
            <p:nvPr/>
          </p:nvSpPr>
          <p:spPr>
            <a:xfrm>
              <a:off x="0" y="-1"/>
              <a:ext cx="4315049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Translation horizontal:</a:t>
              </a:r>
            </a:p>
          </p:txBody>
        </p:sp>
      </p:grpSp>
      <p:grpSp>
        <p:nvGrpSpPr>
          <p:cNvPr id="172" name="Grouper"/>
          <p:cNvGrpSpPr/>
          <p:nvPr/>
        </p:nvGrpSpPr>
        <p:grpSpPr>
          <a:xfrm>
            <a:off x="1340984" y="4248646"/>
            <a:ext cx="7408825" cy="622301"/>
            <a:chOff x="0" y="0"/>
            <a:chExt cx="7408824" cy="622300"/>
          </a:xfrm>
        </p:grpSpPr>
        <p:pic>
          <p:nvPicPr>
            <p:cNvPr id="17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386224" y="76200"/>
              <a:ext cx="30226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" name="Étirement vertical:"/>
            <p:cNvSpPr txBox="1"/>
            <p:nvPr/>
          </p:nvSpPr>
          <p:spPr>
            <a:xfrm>
              <a:off x="0" y="-1"/>
              <a:ext cx="3516065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Étirement vertical:</a:t>
              </a:r>
            </a:p>
          </p:txBody>
        </p:sp>
      </p:grpSp>
      <p:grpSp>
        <p:nvGrpSpPr>
          <p:cNvPr id="175" name="Grouper"/>
          <p:cNvGrpSpPr/>
          <p:nvPr/>
        </p:nvGrpSpPr>
        <p:grpSpPr>
          <a:xfrm>
            <a:off x="894832" y="6534977"/>
            <a:ext cx="7631808" cy="622301"/>
            <a:chOff x="0" y="0"/>
            <a:chExt cx="7631807" cy="622300"/>
          </a:xfrm>
        </p:grpSpPr>
        <p:pic>
          <p:nvPicPr>
            <p:cNvPr id="17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723507" y="76200"/>
              <a:ext cx="29083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Étirement horizontal:"/>
            <p:cNvSpPr txBox="1"/>
            <p:nvPr/>
          </p:nvSpPr>
          <p:spPr>
            <a:xfrm>
              <a:off x="0" y="-1"/>
              <a:ext cx="4053632" cy="622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Étirement horizontal:</a:t>
              </a:r>
            </a:p>
          </p:txBody>
        </p:sp>
      </p:grpSp>
      <p:pic>
        <p:nvPicPr>
          <p:cNvPr id="17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73320" y="8020104"/>
            <a:ext cx="49911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369490" y="5468012"/>
            <a:ext cx="2413001" cy="469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6"/>
      <p:bldP build="whole" bldLvl="1" animBg="1" rev="0" advAuto="0" spid="176" grpId="7"/>
      <p:bldP build="whole" bldLvl="1" animBg="1" rev="0" advAuto="0" spid="163" grpId="1"/>
      <p:bldP build="whole" bldLvl="1" animBg="1" rev="0" advAuto="0" spid="169" grpId="4"/>
      <p:bldP build="whole" bldLvl="1" animBg="1" rev="0" advAuto="0" spid="177" grpId="5"/>
      <p:bldP build="whole" bldLvl="1" animBg="1" rev="0" advAuto="0" spid="166" grpId="2"/>
      <p:bldP build="whole" bldLvl="1" animBg="1" rev="0" advAuto="0" spid="172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éfinition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Définition:</a:t>
            </a:r>
          </a:p>
        </p:txBody>
      </p:sp>
      <p:grpSp>
        <p:nvGrpSpPr>
          <p:cNvPr id="182" name="Grouper"/>
          <p:cNvGrpSpPr/>
          <p:nvPr/>
        </p:nvGrpSpPr>
        <p:grpSpPr>
          <a:xfrm>
            <a:off x="2254641" y="2373313"/>
            <a:ext cx="5069138" cy="1454151"/>
            <a:chOff x="2059742" y="129009"/>
            <a:chExt cx="5069137" cy="1454150"/>
          </a:xfrm>
        </p:grpSpPr>
        <p:sp>
          <p:nvSpPr>
            <p:cNvPr id="180" name="Le facteur     se nomme l’amplitute de la fonction sinusoïdale"/>
            <p:cNvSpPr/>
            <p:nvPr/>
          </p:nvSpPr>
          <p:spPr>
            <a:xfrm>
              <a:off x="5858879" y="3131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Le facteur     se nomme l’</a:t>
              </a:r>
              <a:r>
                <a:rPr b="1"/>
                <a:t>amplitute</a:t>
              </a:r>
              <a:r>
                <a:t> de la fonction sinusoïdale </a:t>
              </a:r>
            </a:p>
          </p:txBody>
        </p:sp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59742" y="129009"/>
              <a:ext cx="330201" cy="342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7302" y="615950"/>
            <a:ext cx="4991101" cy="4699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er"/>
          <p:cNvGrpSpPr/>
          <p:nvPr/>
        </p:nvGrpSpPr>
        <p:grpSpPr>
          <a:xfrm>
            <a:off x="234621" y="4303290"/>
            <a:ext cx="11336462" cy="1147020"/>
            <a:chOff x="0" y="0"/>
            <a:chExt cx="11336461" cy="1147018"/>
          </a:xfrm>
        </p:grpSpPr>
        <p:sp>
          <p:nvSpPr>
            <p:cNvPr id="184" name="Le facteur     se nomme la vitesse angulaire de la fonction sinusoïdale"/>
            <p:cNvSpPr txBox="1"/>
            <p:nvPr/>
          </p:nvSpPr>
          <p:spPr>
            <a:xfrm>
              <a:off x="-1" y="-1"/>
              <a:ext cx="11336463" cy="1147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Le facteur     se nomme la </a:t>
              </a:r>
              <a:r>
                <a:rPr b="1"/>
                <a:t>vitesse angulaire</a:t>
              </a:r>
              <a:r>
                <a:t> de la fonction sinusoïdale </a:t>
              </a:r>
            </a:p>
          </p:txBody>
        </p:sp>
        <p:pic>
          <p:nvPicPr>
            <p:cNvPr id="185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94451" y="260350"/>
              <a:ext cx="279401" cy="21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9" name="Grouper"/>
          <p:cNvGrpSpPr/>
          <p:nvPr/>
        </p:nvGrpSpPr>
        <p:grpSpPr>
          <a:xfrm>
            <a:off x="256387" y="6424603"/>
            <a:ext cx="11292930" cy="1147020"/>
            <a:chOff x="0" y="0"/>
            <a:chExt cx="11292929" cy="1147018"/>
          </a:xfrm>
        </p:grpSpPr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45155" y="125986"/>
              <a:ext cx="254001" cy="419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" name="Le facteur     se nomme la phase à l’origine de la fonction sinusoïdale"/>
            <p:cNvSpPr txBox="1"/>
            <p:nvPr/>
          </p:nvSpPr>
          <p:spPr>
            <a:xfrm>
              <a:off x="0" y="-1"/>
              <a:ext cx="11292930" cy="11470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Le facteur     se nomme la </a:t>
              </a:r>
              <a:r>
                <a:rPr b="1"/>
                <a:t>phase à l’origine</a:t>
              </a:r>
              <a:r>
                <a:t> de la fonction sinusoïdale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9" grpId="3"/>
      <p:bldP build="whole" bldLvl="1" animBg="1" rev="0" advAuto="0" spid="18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xemple:"/>
          <p:cNvSpPr/>
          <p:nvPr>
            <p:ph type="body" idx="21"/>
          </p:nvPr>
        </p:nvSpPr>
        <p:spPr>
          <a:prstGeom prst="roundRect">
            <a:avLst>
              <a:gd name="adj" fmla="val 50000"/>
            </a:avLst>
          </a:prstGeom>
        </p:spPr>
        <p:txBody>
          <a:bodyPr/>
          <a:lstStyle/>
          <a:p>
            <a:pPr/>
            <a:r>
              <a:t>Exemple:</a:t>
            </a:r>
          </a:p>
        </p:txBody>
      </p:sp>
      <p:pic>
        <p:nvPicPr>
          <p:cNvPr id="192" name="Amp1.png" descr="Amp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43505"/>
            <a:ext cx="13004801" cy="882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Amp2.png" descr="Amp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43505"/>
            <a:ext cx="13004801" cy="882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Amp3.png" descr="Amp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43505"/>
            <a:ext cx="13004801" cy="882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mp4.png" descr="Amp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643505"/>
            <a:ext cx="13004801" cy="8829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2"/>
      <p:bldP build="whole" bldLvl="1" animBg="1" rev="0" advAuto="0" spid="195" grpId="3"/>
      <p:bldP build="whole" bldLvl="1" animBg="1" rev="0" advAuto="0" spid="193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reflection blurRad="0" stA="71804" stPos="0" endA="0" endPos="40000" dist="0" dir="5400000" fadeDir="5400000" sx="100000" sy="-100000" kx="0" ky="0" algn="bl" rotWithShape="0"/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995D7"/>
        </a:solidFill>
        <a:ln w="25400" cap="flat">
          <a:noFill/>
          <a:miter lim="400000"/>
        </a:ln>
        <a:effectLst>
          <a:reflection blurRad="0" stA="71804" stPos="0" endA="0" endPos="40000" dist="0" dir="5400000" fadeDir="5400000" sx="100000" sy="-100000" kx="0" ky="0" algn="bl" rotWithShape="0"/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35353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