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aux angles arrondis"/>
          <p:cNvSpPr/>
          <p:nvPr>
            <p:ph type="body" sz="quarter" idx="21"/>
          </p:nvPr>
        </p:nvSpPr>
        <p:spPr>
          <a:xfrm>
            <a:off x="5067300" y="6807200"/>
            <a:ext cx="3225800" cy="1270000"/>
          </a:xfrm>
          <a:prstGeom prst="roundRect">
            <a:avLst>
              <a:gd name="adj" fmla="val 41000"/>
            </a:avLst>
          </a:prstGeom>
          <a:solidFill>
            <a:srgbClr val="00D3C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</a:p>
        </p:txBody>
      </p:sp>
      <p:sp>
        <p:nvSpPr>
          <p:cNvPr id="12" name="Rectangle aux angles arrondis"/>
          <p:cNvSpPr/>
          <p:nvPr>
            <p:ph type="body" sz="half" idx="22"/>
          </p:nvPr>
        </p:nvSpPr>
        <p:spPr>
          <a:xfrm>
            <a:off x="1320800" y="1993900"/>
            <a:ext cx="10375900" cy="2908300"/>
          </a:xfrm>
          <a:prstGeom prst="roundRect">
            <a:avLst>
              <a:gd name="adj" fmla="val 36099"/>
            </a:avLst>
          </a:prstGeom>
          <a:solidFill>
            <a:srgbClr val="00D3C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cap="all" sz="7200">
                <a:solidFill>
                  <a:srgbClr val="535353"/>
                </a:solidFill>
                <a:latin typeface="+mn-lt"/>
                <a:ea typeface="+mn-ea"/>
                <a:cs typeface="+mn-cs"/>
                <a:sym typeface="Baskerville"/>
              </a:defRPr>
            </a:pP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emar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marque:"/>
          <p:cNvSpPr/>
          <p:nvPr>
            <p:ph type="body" sz="quarter" idx="21"/>
          </p:nvPr>
        </p:nvSpPr>
        <p:spPr>
          <a:xfrm>
            <a:off x="139700" y="444500"/>
            <a:ext cx="2819400" cy="787400"/>
          </a:xfrm>
          <a:prstGeom prst="roundRect">
            <a:avLst>
              <a:gd name="adj" fmla="val 50000"/>
            </a:avLst>
          </a:prstGeom>
          <a:solidFill>
            <a:srgbClr val="A460D7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Remarque:</a:t>
            </a:r>
          </a:p>
        </p:txBody>
      </p:sp>
      <p:sp>
        <p:nvSpPr>
          <p:cNvPr id="8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jourd'hu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Aujourd’hui, nous avons vu"/>
          <p:cNvSpPr/>
          <p:nvPr>
            <p:ph type="body" sz="quarter" idx="21"/>
          </p:nvPr>
        </p:nvSpPr>
        <p:spPr>
          <a:xfrm>
            <a:off x="3124200" y="241300"/>
            <a:ext cx="6756400" cy="723900"/>
          </a:xfrm>
          <a:prstGeom prst="roundRect">
            <a:avLst>
              <a:gd name="adj" fmla="val 50000"/>
            </a:avLst>
          </a:prstGeom>
          <a:solidFill>
            <a:srgbClr val="00D3C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Aujourd’hui, nous avons vu</a:t>
            </a:r>
          </a:p>
        </p:txBody>
      </p:sp>
      <p:sp>
        <p:nvSpPr>
          <p:cNvPr id="95" name="item…"/>
          <p:cNvSpPr txBox="1"/>
          <p:nvPr>
            <p:ph type="body" sz="half" idx="22"/>
          </p:nvPr>
        </p:nvSpPr>
        <p:spPr>
          <a:xfrm>
            <a:off x="1308100" y="1460500"/>
            <a:ext cx="9525000" cy="270510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</p:txBody>
      </p:sp>
      <p:sp>
        <p:nvSpPr>
          <p:cNvPr id="9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v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Devoir:"/>
          <p:cNvSpPr/>
          <p:nvPr>
            <p:ph type="body" sz="quarter" idx="21"/>
          </p:nvPr>
        </p:nvSpPr>
        <p:spPr>
          <a:xfrm>
            <a:off x="4000500" y="4102100"/>
            <a:ext cx="2387600" cy="787400"/>
          </a:xfrm>
          <a:prstGeom prst="roundRect">
            <a:avLst>
              <a:gd name="adj" fmla="val 50000"/>
            </a:avLst>
          </a:prstGeom>
          <a:solidFill>
            <a:srgbClr val="D92A1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Devoir:</a:t>
            </a:r>
          </a:p>
        </p:txBody>
      </p:sp>
      <p:sp>
        <p:nvSpPr>
          <p:cNvPr id="104" name="p.  , #"/>
          <p:cNvSpPr txBox="1"/>
          <p:nvPr>
            <p:ph type="body" sz="quarter" idx="22"/>
          </p:nvPr>
        </p:nvSpPr>
        <p:spPr>
          <a:xfrm>
            <a:off x="6666979" y="4178300"/>
            <a:ext cx="1211759" cy="6223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p.  , #</a:t>
            </a:r>
          </a:p>
        </p:txBody>
      </p:sp>
      <p:sp>
        <p:nvSpPr>
          <p:cNvPr id="10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QUIZ"/>
          <p:cNvSpPr/>
          <p:nvPr>
            <p:ph type="body" sz="quarter" idx="21"/>
          </p:nvPr>
        </p:nvSpPr>
        <p:spPr>
          <a:xfrm>
            <a:off x="5308600" y="444500"/>
            <a:ext cx="2387600" cy="787400"/>
          </a:xfrm>
          <a:prstGeom prst="roundRect">
            <a:avLst>
              <a:gd name="adj" fmla="val 50000"/>
            </a:avLst>
          </a:prstGeom>
          <a:solidFill>
            <a:srgbClr val="FFF76B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QUIZ</a:t>
            </a:r>
          </a:p>
        </p:txBody>
      </p:sp>
      <p:sp>
        <p:nvSpPr>
          <p:cNvPr id="1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rnier c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 dernier cours, nous avons vu"/>
          <p:cNvSpPr/>
          <p:nvPr>
            <p:ph type="body" sz="quarter" idx="21"/>
          </p:nvPr>
        </p:nvSpPr>
        <p:spPr>
          <a:xfrm>
            <a:off x="2755900" y="165100"/>
            <a:ext cx="7810500" cy="800100"/>
          </a:xfrm>
          <a:prstGeom prst="roundRect">
            <a:avLst>
              <a:gd name="adj" fmla="val 50000"/>
            </a:avLst>
          </a:prstGeom>
          <a:solidFill>
            <a:srgbClr val="00D3C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Au dernier cours, nous avons vu</a:t>
            </a:r>
          </a:p>
        </p:txBody>
      </p:sp>
      <p:sp>
        <p:nvSpPr>
          <p:cNvPr id="21" name="item…"/>
          <p:cNvSpPr txBox="1"/>
          <p:nvPr>
            <p:ph type="body" sz="half" idx="22"/>
          </p:nvPr>
        </p:nvSpPr>
        <p:spPr>
          <a:xfrm>
            <a:off x="1346200" y="1714500"/>
            <a:ext cx="9525000" cy="270510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</p:txBody>
      </p:sp>
      <p:sp>
        <p:nvSpPr>
          <p:cNvPr id="2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jourd’hui, nous allons voir"/>
          <p:cNvSpPr/>
          <p:nvPr/>
        </p:nvSpPr>
        <p:spPr>
          <a:xfrm>
            <a:off x="2857500" y="203200"/>
            <a:ext cx="7607300" cy="774700"/>
          </a:xfrm>
          <a:prstGeom prst="roundRect">
            <a:avLst>
              <a:gd name="adj" fmla="val 50000"/>
            </a:avLst>
          </a:prstGeom>
          <a:solidFill>
            <a:srgbClr val="00D3C4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/>
            </a:lvl1pPr>
          </a:lstStyle>
          <a:p>
            <a:pPr/>
            <a:r>
              <a:t>Aujourd’hui, nous allons voir</a:t>
            </a:r>
          </a:p>
        </p:txBody>
      </p:sp>
      <p:sp>
        <p:nvSpPr>
          <p:cNvPr id="30" name="item…"/>
          <p:cNvSpPr txBox="1"/>
          <p:nvPr>
            <p:ph type="body" sz="half" idx="21"/>
          </p:nvPr>
        </p:nvSpPr>
        <p:spPr>
          <a:xfrm>
            <a:off x="1346200" y="1714500"/>
            <a:ext cx="9525000" cy="270510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 bou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aites les exercices suivants"/>
          <p:cNvSpPr/>
          <p:nvPr>
            <p:ph type="body" sz="quarter" idx="21"/>
          </p:nvPr>
        </p:nvSpPr>
        <p:spPr>
          <a:xfrm>
            <a:off x="3251200" y="266700"/>
            <a:ext cx="6502400" cy="711200"/>
          </a:xfrm>
          <a:prstGeom prst="roundRect">
            <a:avLst>
              <a:gd name="adj" fmla="val 50000"/>
            </a:avLst>
          </a:prstGeom>
          <a:solidFill>
            <a:srgbClr val="EEF148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Faites les exercices suivants</a:t>
            </a:r>
          </a:p>
        </p:txBody>
      </p:sp>
      <p:sp>
        <p:nvSpPr>
          <p:cNvPr id="3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aux angles arrondis"/>
          <p:cNvSpPr/>
          <p:nvPr>
            <p:ph type="body" sz="quarter" idx="21"/>
          </p:nvPr>
        </p:nvSpPr>
        <p:spPr>
          <a:xfrm>
            <a:off x="3962400" y="165100"/>
            <a:ext cx="5080000" cy="800100"/>
          </a:xfrm>
          <a:prstGeom prst="roundRect">
            <a:avLst>
              <a:gd name="adj" fmla="val 50000"/>
            </a:avLst>
          </a:prstGeom>
          <a:solidFill>
            <a:srgbClr val="00D3C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</a:p>
        </p:txBody>
      </p:sp>
      <p:sp>
        <p:nvSpPr>
          <p:cNvPr id="4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héorè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héorème:"/>
          <p:cNvSpPr/>
          <p:nvPr>
            <p:ph type="body" sz="quarter" idx="21"/>
          </p:nvPr>
        </p:nvSpPr>
        <p:spPr>
          <a:xfrm>
            <a:off x="139700" y="469900"/>
            <a:ext cx="2743200" cy="762000"/>
          </a:xfrm>
          <a:prstGeom prst="roundRect">
            <a:avLst>
              <a:gd name="adj" fmla="val 50000"/>
            </a:avLst>
          </a:prstGeom>
          <a:solidFill>
            <a:srgbClr val="6FD355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Théorème:</a:t>
            </a:r>
          </a:p>
        </p:txBody>
      </p:sp>
      <p:sp>
        <p:nvSpPr>
          <p:cNvPr id="55" name="Preuve:"/>
          <p:cNvSpPr/>
          <p:nvPr>
            <p:ph type="body" sz="quarter" idx="22"/>
          </p:nvPr>
        </p:nvSpPr>
        <p:spPr>
          <a:xfrm>
            <a:off x="139700" y="2565400"/>
            <a:ext cx="2743200" cy="698500"/>
          </a:xfrm>
          <a:prstGeom prst="roundRect">
            <a:avLst>
              <a:gd name="adj" fmla="val 50000"/>
            </a:avLst>
          </a:prstGeom>
          <a:solidFill>
            <a:srgbClr val="84F866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Preuve:</a:t>
            </a:r>
          </a:p>
        </p:txBody>
      </p:sp>
      <p:sp>
        <p:nvSpPr>
          <p:cNvPr id="5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é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Définition:"/>
          <p:cNvSpPr/>
          <p:nvPr>
            <p:ph type="body" sz="quarter" idx="21"/>
          </p:nvPr>
        </p:nvSpPr>
        <p:spPr>
          <a:xfrm>
            <a:off x="139700" y="469900"/>
            <a:ext cx="2667000" cy="762000"/>
          </a:xfrm>
          <a:prstGeom prst="roundRect">
            <a:avLst>
              <a:gd name="adj" fmla="val 50000"/>
            </a:avLst>
          </a:prstGeom>
          <a:solidFill>
            <a:srgbClr val="EF983D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Définition:</a:t>
            </a:r>
          </a:p>
        </p:txBody>
      </p:sp>
      <p:sp>
        <p:nvSpPr>
          <p:cNvPr id="7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x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Exemple:"/>
          <p:cNvSpPr/>
          <p:nvPr>
            <p:ph type="body" sz="quarter" idx="21"/>
          </p:nvPr>
        </p:nvSpPr>
        <p:spPr>
          <a:xfrm>
            <a:off x="139700" y="444500"/>
            <a:ext cx="2387600" cy="787400"/>
          </a:xfrm>
          <a:prstGeom prst="roundRect">
            <a:avLst>
              <a:gd name="adj" fmla="val 50000"/>
            </a:avLst>
          </a:prstGeom>
          <a:solidFill>
            <a:srgbClr val="3A88FE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Exemple:</a:t>
            </a:r>
          </a:p>
        </p:txBody>
      </p:sp>
      <p:sp>
        <p:nvSpPr>
          <p:cNvPr id="7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355600" y="254000"/>
            <a:ext cx="12293600" cy="923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04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685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1066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1447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1828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2209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2590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2971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3352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1" Type="http://schemas.openxmlformats.org/officeDocument/2006/relationships/image" Target="../media/image93.png"/><Relationship Id="rId12" Type="http://schemas.openxmlformats.org/officeDocument/2006/relationships/image" Target="../media/image94.png"/><Relationship Id="rId13" Type="http://schemas.openxmlformats.org/officeDocument/2006/relationships/image" Target="../media/image95.png"/><Relationship Id="rId14" Type="http://schemas.openxmlformats.org/officeDocument/2006/relationships/image" Target="../media/image8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6" Type="http://schemas.openxmlformats.org/officeDocument/2006/relationships/image" Target="../media/image61.png"/><Relationship Id="rId17" Type="http://schemas.openxmlformats.org/officeDocument/2006/relationships/image" Target="../media/image6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Relationship Id="rId3" Type="http://schemas.openxmlformats.org/officeDocument/2006/relationships/image" Target="../media/image57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ours 27"/>
          <p:cNvSpPr/>
          <p:nvPr>
            <p:ph type="body" idx="21"/>
          </p:nvPr>
        </p:nvSpPr>
        <p:spPr>
          <a:prstGeom prst="roundRect">
            <a:avLst>
              <a:gd name="adj" fmla="val 41000"/>
            </a:avLst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cours 27</a:t>
            </a:r>
          </a:p>
        </p:txBody>
      </p:sp>
      <p:sp>
        <p:nvSpPr>
          <p:cNvPr id="123" name="3.3 Fonction linéaire"/>
          <p:cNvSpPr/>
          <p:nvPr>
            <p:ph type="body" idx="22"/>
          </p:nvPr>
        </p:nvSpPr>
        <p:spPr>
          <a:prstGeom prst="roundRect">
            <a:avLst>
              <a:gd name="adj" fmla="val 36099"/>
            </a:avLst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cap="all" sz="72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3.3 Fonction linéaire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On peut donc aisément voir que la fonction"/>
          <p:cNvSpPr txBox="1"/>
          <p:nvPr/>
        </p:nvSpPr>
        <p:spPr>
          <a:xfrm>
            <a:off x="2458144" y="1379548"/>
            <a:ext cx="808851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On peut donc aisément voir que la fonction</a:t>
            </a:r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0088" y="2459994"/>
            <a:ext cx="2730501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Groupe"/>
          <p:cNvGrpSpPr/>
          <p:nvPr/>
        </p:nvGrpSpPr>
        <p:grpSpPr>
          <a:xfrm>
            <a:off x="3608463" y="5082845"/>
            <a:ext cx="5282553" cy="622301"/>
            <a:chOff x="0" y="0"/>
            <a:chExt cx="5282552" cy="622300"/>
          </a:xfrm>
        </p:grpSpPr>
        <p:sp>
          <p:nvSpPr>
            <p:cNvPr id="290" name="sera décroissante si"/>
            <p:cNvSpPr txBox="1"/>
            <p:nvPr/>
          </p:nvSpPr>
          <p:spPr>
            <a:xfrm>
              <a:off x="-1" y="-1"/>
              <a:ext cx="3573216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sera décroissante si</a:t>
              </a:r>
            </a:p>
          </p:txBody>
        </p:sp>
        <p:pic>
          <p:nvPicPr>
            <p:cNvPr id="29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28452" y="146436"/>
              <a:ext cx="1054101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5" name="Groupe"/>
          <p:cNvGrpSpPr/>
          <p:nvPr/>
        </p:nvGrpSpPr>
        <p:grpSpPr>
          <a:xfrm>
            <a:off x="4046687" y="3695220"/>
            <a:ext cx="4945929" cy="622301"/>
            <a:chOff x="0" y="0"/>
            <a:chExt cx="4945927" cy="622300"/>
          </a:xfrm>
        </p:grpSpPr>
        <p:sp>
          <p:nvSpPr>
            <p:cNvPr id="293" name="sera croissante si"/>
            <p:cNvSpPr txBox="1"/>
            <p:nvPr/>
          </p:nvSpPr>
          <p:spPr>
            <a:xfrm>
              <a:off x="0" y="-1"/>
              <a:ext cx="3134991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sera croissante si</a:t>
              </a:r>
            </a:p>
          </p:txBody>
        </p:sp>
        <p:pic>
          <p:nvPicPr>
            <p:cNvPr id="29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90227" y="107950"/>
              <a:ext cx="1155701" cy="406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8" name="Groupe"/>
          <p:cNvGrpSpPr/>
          <p:nvPr/>
        </p:nvGrpSpPr>
        <p:grpSpPr>
          <a:xfrm>
            <a:off x="5362379" y="6587723"/>
            <a:ext cx="3530946" cy="1435101"/>
            <a:chOff x="1766961" y="146050"/>
            <a:chExt cx="3530944" cy="1435100"/>
          </a:xfrm>
        </p:grpSpPr>
        <p:sp>
          <p:nvSpPr>
            <p:cNvPr id="296" name="et sera constante si"/>
            <p:cNvSpPr/>
            <p:nvPr/>
          </p:nvSpPr>
          <p:spPr>
            <a:xfrm>
              <a:off x="1766961" y="3111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et sera constante si</a:t>
              </a:r>
            </a:p>
          </p:txBody>
        </p:sp>
        <p:pic>
          <p:nvPicPr>
            <p:cNvPr id="29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243806" y="146050"/>
              <a:ext cx="10541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" grpId="3"/>
      <p:bldP build="whole" bldLvl="1" animBg="1" rev="0" advAuto="0" spid="289" grpId="1"/>
      <p:bldP build="whole" bldLvl="1" animBg="1" rev="0" advAuto="0" spid="295" grpId="2"/>
      <p:bldP build="whole" bldLvl="1" animBg="1" rev="0" advAuto="0" spid="298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Inversement est-ce que toutes les droites dans le plan peuvent être vues comme une fonction de cette forme?"/>
          <p:cNvSpPr txBox="1"/>
          <p:nvPr/>
        </p:nvSpPr>
        <p:spPr>
          <a:xfrm>
            <a:off x="394270" y="4814419"/>
            <a:ext cx="1221626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Inversement est-ce que toutes les droites dans le plan peuvent être vues comme une fonction de cette forme? </a:t>
            </a:r>
          </a:p>
        </p:txBody>
      </p:sp>
      <p:grpSp>
        <p:nvGrpSpPr>
          <p:cNvPr id="304" name="Groupe"/>
          <p:cNvGrpSpPr/>
          <p:nvPr/>
        </p:nvGrpSpPr>
        <p:grpSpPr>
          <a:xfrm>
            <a:off x="5514981" y="1547275"/>
            <a:ext cx="2730501" cy="2912321"/>
            <a:chOff x="3846444" y="311150"/>
            <a:chExt cx="2730500" cy="2912320"/>
          </a:xfrm>
        </p:grpSpPr>
        <p:sp>
          <p:nvSpPr>
            <p:cNvPr id="301" name="On vient de voir que toutes les fonctions de la forme"/>
            <p:cNvSpPr/>
            <p:nvPr/>
          </p:nvSpPr>
          <p:spPr>
            <a:xfrm>
              <a:off x="4833863" y="3111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On vient de voir que toutes les fonctions de la forme</a:t>
              </a:r>
            </a:p>
          </p:txBody>
        </p:sp>
        <p:sp>
          <p:nvSpPr>
            <p:cNvPr id="302" name="sont des droites."/>
            <p:cNvSpPr/>
            <p:nvPr/>
          </p:nvSpPr>
          <p:spPr>
            <a:xfrm>
              <a:off x="5211694" y="195347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sont des droites.</a:t>
              </a:r>
            </a:p>
          </p:txBody>
        </p:sp>
        <p:pic>
          <p:nvPicPr>
            <p:cNvPr id="30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46444" y="825630"/>
              <a:ext cx="27305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5" name="Non, les droites verticales ne sont pas des fonctions."/>
          <p:cNvSpPr txBox="1"/>
          <p:nvPr/>
        </p:nvSpPr>
        <p:spPr>
          <a:xfrm>
            <a:off x="1757052" y="7271092"/>
            <a:ext cx="949069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Non, les droites verticales ne sont pas des fonctions.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0" grpId="2"/>
      <p:bldP build="whole" bldLvl="1" animBg="1" rev="0" advAuto="0" spid="305" grpId="3"/>
      <p:bldP build="whole" bldLvl="1" animBg="1" rev="0" advAuto="0" spid="30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horvert1.png" descr="horvert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0"/>
            <a:ext cx="11263086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horvert2.png" descr="horvert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0" y="0"/>
            <a:ext cx="11263086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horvert3.png" descr="horvert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0000" y="0"/>
            <a:ext cx="11263086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horvert4.png" descr="horvert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70000" y="0"/>
            <a:ext cx="1126308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9" grpId="2"/>
      <p:bldP build="whole" bldLvl="1" animBg="1" rev="0" advAuto="0" spid="310" grpId="3"/>
      <p:bldP build="whole" bldLvl="1" animBg="1" rev="0" advAuto="0" spid="30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Faites les exercices suivants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Faites les exercices suivants</a:t>
            </a:r>
          </a:p>
        </p:txBody>
      </p:sp>
      <p:sp>
        <p:nvSpPr>
          <p:cNvPr id="313" name="p.196 # 1 à 4"/>
          <p:cNvSpPr txBox="1"/>
          <p:nvPr/>
        </p:nvSpPr>
        <p:spPr>
          <a:xfrm>
            <a:off x="5217864" y="4565649"/>
            <a:ext cx="256907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p.196 # 1 à 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roupe"/>
          <p:cNvGrpSpPr/>
          <p:nvPr/>
        </p:nvGrpSpPr>
        <p:grpSpPr>
          <a:xfrm>
            <a:off x="3387660" y="1013430"/>
            <a:ext cx="6072069" cy="685801"/>
            <a:chOff x="0" y="0"/>
            <a:chExt cx="6072068" cy="685800"/>
          </a:xfrm>
        </p:grpSpPr>
        <p:sp>
          <p:nvSpPr>
            <p:cNvPr id="315" name="Rectangle aux angles arrondis"/>
            <p:cNvSpPr/>
            <p:nvPr/>
          </p:nvSpPr>
          <p:spPr>
            <a:xfrm>
              <a:off x="5628360" y="0"/>
              <a:ext cx="443709" cy="622300"/>
            </a:xfrm>
            <a:prstGeom prst="roundRect">
              <a:avLst>
                <a:gd name="adj" fmla="val 42934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16" name="Rectangle aux angles arrondis"/>
            <p:cNvSpPr/>
            <p:nvPr/>
          </p:nvSpPr>
          <p:spPr>
            <a:xfrm>
              <a:off x="0" y="63500"/>
              <a:ext cx="443708" cy="622300"/>
            </a:xfrm>
            <a:prstGeom prst="roundRect">
              <a:avLst>
                <a:gd name="adj" fmla="val 42934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pic>
        <p:nvPicPr>
          <p:cNvPr id="318" name="ordaor.gif" descr="ordaor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514" y="3308147"/>
            <a:ext cx="10401301" cy="744220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L’ordonnée à l’origine est la valeur de la fonction lorsque"/>
          <p:cNvSpPr txBox="1"/>
          <p:nvPr/>
        </p:nvSpPr>
        <p:spPr>
          <a:xfrm>
            <a:off x="150444" y="180654"/>
            <a:ext cx="1063458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L’ordonnée à l’origine est la valeur de la fonction lorsque </a:t>
            </a:r>
          </a:p>
        </p:txBody>
      </p:sp>
      <p:pic>
        <p:nvPicPr>
          <p:cNvPr id="3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51872" y="326704"/>
            <a:ext cx="10795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Géométriquement, ça correspond à l’endroit où la droite…"/>
          <p:cNvSpPr txBox="1"/>
          <p:nvPr/>
        </p:nvSpPr>
        <p:spPr>
          <a:xfrm>
            <a:off x="1073899" y="1973205"/>
            <a:ext cx="106089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Géométriquement, ça correspond à l’endroit où la droite </a:t>
            </a:r>
          </a:p>
          <a:p>
            <a:pPr/>
            <a:r>
              <a:t>croise l’axe des y.</a:t>
            </a:r>
          </a:p>
        </p:txBody>
      </p:sp>
      <p:pic>
        <p:nvPicPr>
          <p:cNvPr id="32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514" y="1153130"/>
            <a:ext cx="27305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67738" y="1153130"/>
            <a:ext cx="30226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85820" y="1153130"/>
            <a:ext cx="660401" cy="33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8" grpId="5"/>
      <p:bldP build="whole" bldLvl="1" animBg="1" rev="0" advAuto="0" spid="317" grpId="4"/>
      <p:bldP build="whole" bldLvl="1" animBg="1" rev="0" advAuto="0" spid="324" grpId="3"/>
      <p:bldP build="whole" bldLvl="1" animBg="1" rev="0" advAuto="0" spid="322" grpId="1"/>
      <p:bldP build="whole" bldLvl="1" animBg="1" rev="0" advAuto="0" spid="323" grpId="2"/>
      <p:bldP build="whole" bldLvl="1" animBg="1" rev="0" advAuto="0" spid="321" grpId="6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roupe"/>
          <p:cNvGrpSpPr/>
          <p:nvPr/>
        </p:nvGrpSpPr>
        <p:grpSpPr>
          <a:xfrm>
            <a:off x="2561995" y="2035664"/>
            <a:ext cx="2825237" cy="6721517"/>
            <a:chOff x="0" y="0"/>
            <a:chExt cx="2825236" cy="6721516"/>
          </a:xfrm>
        </p:grpSpPr>
        <p:sp>
          <p:nvSpPr>
            <p:cNvPr id="326" name="Rectangle aux angles arrondis"/>
            <p:cNvSpPr/>
            <p:nvPr/>
          </p:nvSpPr>
          <p:spPr>
            <a:xfrm>
              <a:off x="0" y="6251616"/>
              <a:ext cx="584200" cy="469901"/>
            </a:xfrm>
            <a:prstGeom prst="roundRect">
              <a:avLst>
                <a:gd name="adj" fmla="val 40541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27" name="Rectangle aux angles arrondis"/>
            <p:cNvSpPr/>
            <p:nvPr/>
          </p:nvSpPr>
          <p:spPr>
            <a:xfrm>
              <a:off x="2241036" y="0"/>
              <a:ext cx="584201" cy="469900"/>
            </a:xfrm>
            <a:prstGeom prst="roundRect">
              <a:avLst>
                <a:gd name="adj" fmla="val 40541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331" name="Groupe"/>
          <p:cNvGrpSpPr/>
          <p:nvPr/>
        </p:nvGrpSpPr>
        <p:grpSpPr>
          <a:xfrm>
            <a:off x="3916807" y="2035664"/>
            <a:ext cx="805057" cy="6721517"/>
            <a:chOff x="0" y="0"/>
            <a:chExt cx="805056" cy="6721516"/>
          </a:xfrm>
        </p:grpSpPr>
        <p:sp>
          <p:nvSpPr>
            <p:cNvPr id="329" name="Rectangle aux angles arrondis"/>
            <p:cNvSpPr/>
            <p:nvPr/>
          </p:nvSpPr>
          <p:spPr>
            <a:xfrm>
              <a:off x="220856" y="0"/>
              <a:ext cx="584201" cy="469900"/>
            </a:xfrm>
            <a:prstGeom prst="roundRect">
              <a:avLst>
                <a:gd name="adj" fmla="val 40541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30" name="Rectangle aux angles arrondis"/>
            <p:cNvSpPr/>
            <p:nvPr/>
          </p:nvSpPr>
          <p:spPr>
            <a:xfrm>
              <a:off x="0" y="6251616"/>
              <a:ext cx="584200" cy="469901"/>
            </a:xfrm>
            <a:prstGeom prst="roundRect">
              <a:avLst>
                <a:gd name="adj" fmla="val 40541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sp>
        <p:nvSpPr>
          <p:cNvPr id="332" name="Si l’on veut trouver l’équation d’une droite lorsqu’on connait deux points"/>
          <p:cNvSpPr txBox="1"/>
          <p:nvPr/>
        </p:nvSpPr>
        <p:spPr>
          <a:xfrm>
            <a:off x="446286" y="396577"/>
            <a:ext cx="1211222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Si l’on veut trouver l’équation d’une droite lorsqu’on connait deux points</a:t>
            </a:r>
          </a:p>
        </p:txBody>
      </p:sp>
      <p:grpSp>
        <p:nvGrpSpPr>
          <p:cNvPr id="335" name="Groupe"/>
          <p:cNvGrpSpPr/>
          <p:nvPr/>
        </p:nvGrpSpPr>
        <p:grpSpPr>
          <a:xfrm>
            <a:off x="4036063" y="2035664"/>
            <a:ext cx="5075161" cy="469901"/>
            <a:chOff x="0" y="0"/>
            <a:chExt cx="5075160" cy="469900"/>
          </a:xfrm>
        </p:grpSpPr>
        <p:pic>
          <p:nvPicPr>
            <p:cNvPr id="33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71600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03560" y="0"/>
              <a:ext cx="1371601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6" name="On commence par trouver la pente"/>
          <p:cNvSpPr txBox="1"/>
          <p:nvPr/>
        </p:nvSpPr>
        <p:spPr>
          <a:xfrm>
            <a:off x="3210358" y="2870266"/>
            <a:ext cx="658408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On commence par trouver la pente</a:t>
            </a:r>
          </a:p>
        </p:txBody>
      </p:sp>
      <p:sp>
        <p:nvSpPr>
          <p:cNvPr id="337" name="et l’on trouve l’ordonnée à l’origine en remplaçant un des…"/>
          <p:cNvSpPr txBox="1"/>
          <p:nvPr/>
        </p:nvSpPr>
        <p:spPr>
          <a:xfrm>
            <a:off x="1211812" y="5914773"/>
            <a:ext cx="1072366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et l’on trouve l’ordonnée à l’origine en remplaçant un des </a:t>
            </a:r>
          </a:p>
          <a:p>
            <a:pPr/>
            <a:r>
              <a:t>deux points dans la fonction</a:t>
            </a:r>
          </a:p>
        </p:txBody>
      </p:sp>
      <p:pic>
        <p:nvPicPr>
          <p:cNvPr id="3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77175" y="8312680"/>
            <a:ext cx="2489201" cy="419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1" name="Groupe"/>
          <p:cNvGrpSpPr/>
          <p:nvPr/>
        </p:nvGrpSpPr>
        <p:grpSpPr>
          <a:xfrm>
            <a:off x="6208256" y="8355920"/>
            <a:ext cx="4261857" cy="419101"/>
            <a:chOff x="0" y="0"/>
            <a:chExt cx="4261855" cy="419100"/>
          </a:xfrm>
        </p:grpSpPr>
        <p:pic>
          <p:nvPicPr>
            <p:cNvPr id="33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23455" y="0"/>
              <a:ext cx="2438401" cy="41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56246"/>
              <a:ext cx="698500" cy="25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41850" y="4176620"/>
            <a:ext cx="3721100" cy="105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5" grpId="1"/>
      <p:bldP build="whole" bldLvl="1" animBg="1" rev="0" advAuto="0" spid="331" grpId="6"/>
      <p:bldP build="whole" bldLvl="1" animBg="1" rev="0" advAuto="0" spid="337" grpId="4"/>
      <p:bldP build="whole" bldLvl="1" animBg="1" rev="0" advAuto="0" spid="338" grpId="5"/>
      <p:bldP build="whole" bldLvl="1" animBg="1" rev="0" advAuto="0" spid="328" grpId="7"/>
      <p:bldP build="whole" bldLvl="1" animBg="1" rev="0" advAuto="0" spid="342" grpId="3"/>
      <p:bldP build="whole" bldLvl="1" animBg="1" rev="0" advAuto="0" spid="341" grpId="8"/>
      <p:bldP build="whole" bldLvl="1" animBg="1" rev="0" advAuto="0" spid="336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roupe"/>
          <p:cNvGrpSpPr/>
          <p:nvPr/>
        </p:nvGrpSpPr>
        <p:grpSpPr>
          <a:xfrm>
            <a:off x="7541901" y="6558491"/>
            <a:ext cx="4442498" cy="2951006"/>
            <a:chOff x="0" y="0"/>
            <a:chExt cx="4442497" cy="2951005"/>
          </a:xfrm>
        </p:grpSpPr>
        <p:sp>
          <p:nvSpPr>
            <p:cNvPr id="344" name="Rectangle aux angles arrondis"/>
            <p:cNvSpPr/>
            <p:nvPr/>
          </p:nvSpPr>
          <p:spPr>
            <a:xfrm>
              <a:off x="0" y="1681005"/>
              <a:ext cx="769081" cy="1270001"/>
            </a:xfrm>
            <a:prstGeom prst="roundRect">
              <a:avLst>
                <a:gd name="adj" fmla="val 24770"/>
              </a:avLst>
            </a:prstGeom>
            <a:solidFill>
              <a:srgbClr val="EECDFE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45" name="Rectangle aux angles arrondis"/>
            <p:cNvSpPr/>
            <p:nvPr/>
          </p:nvSpPr>
          <p:spPr>
            <a:xfrm>
              <a:off x="3673417" y="0"/>
              <a:ext cx="769081" cy="1270000"/>
            </a:xfrm>
            <a:prstGeom prst="roundRect">
              <a:avLst>
                <a:gd name="adj" fmla="val 24770"/>
              </a:avLst>
            </a:prstGeom>
            <a:solidFill>
              <a:srgbClr val="EECDFE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sp>
        <p:nvSpPr>
          <p:cNvPr id="347" name="Rectangle aux angles arrondis"/>
          <p:cNvSpPr/>
          <p:nvPr/>
        </p:nvSpPr>
        <p:spPr>
          <a:xfrm>
            <a:off x="1955181" y="5076262"/>
            <a:ext cx="769081" cy="1270001"/>
          </a:xfrm>
          <a:prstGeom prst="roundRect">
            <a:avLst>
              <a:gd name="adj" fmla="val 24770"/>
            </a:avLst>
          </a:prstGeom>
          <a:solidFill>
            <a:srgbClr val="CCFCC2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>
              <a:defRPr sz="4000"/>
            </a:pPr>
          </a:p>
        </p:txBody>
      </p:sp>
      <p:sp>
        <p:nvSpPr>
          <p:cNvPr id="348" name="Rectangle aux angles arrondis"/>
          <p:cNvSpPr/>
          <p:nvPr/>
        </p:nvSpPr>
        <p:spPr>
          <a:xfrm>
            <a:off x="2890625" y="5430117"/>
            <a:ext cx="603981" cy="578061"/>
          </a:xfrm>
          <a:prstGeom prst="roundRect">
            <a:avLst>
              <a:gd name="adj" fmla="val 32955"/>
            </a:avLst>
          </a:prstGeom>
          <a:solidFill>
            <a:srgbClr val="FFB0B2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>
              <a:defRPr sz="4000"/>
            </a:pPr>
          </a:p>
        </p:txBody>
      </p:sp>
      <p:sp>
        <p:nvSpPr>
          <p:cNvPr id="349" name="Rectangle aux angles arrondis"/>
          <p:cNvSpPr/>
          <p:nvPr/>
        </p:nvSpPr>
        <p:spPr>
          <a:xfrm>
            <a:off x="1113251" y="5414347"/>
            <a:ext cx="380419" cy="593831"/>
          </a:xfrm>
          <a:prstGeom prst="roundRect">
            <a:avLst>
              <a:gd name="adj" fmla="val 50000"/>
            </a:avLst>
          </a:prstGeom>
          <a:solidFill>
            <a:srgbClr val="0DFCFF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>
              <a:defRPr sz="4000"/>
            </a:pPr>
          </a:p>
        </p:txBody>
      </p:sp>
      <p:grpSp>
        <p:nvGrpSpPr>
          <p:cNvPr id="352" name="Groupe"/>
          <p:cNvGrpSpPr/>
          <p:nvPr/>
        </p:nvGrpSpPr>
        <p:grpSpPr>
          <a:xfrm>
            <a:off x="6442620" y="1828589"/>
            <a:ext cx="2851660" cy="3066842"/>
            <a:chOff x="0" y="0"/>
            <a:chExt cx="2851658" cy="3066840"/>
          </a:xfrm>
        </p:grpSpPr>
        <p:sp>
          <p:nvSpPr>
            <p:cNvPr id="350" name="Rectangle aux angles arrondis"/>
            <p:cNvSpPr/>
            <p:nvPr/>
          </p:nvSpPr>
          <p:spPr>
            <a:xfrm>
              <a:off x="1873758" y="0"/>
              <a:ext cx="977901" cy="1270000"/>
            </a:xfrm>
            <a:prstGeom prst="roundRect">
              <a:avLst>
                <a:gd name="adj" fmla="val 19481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51" name="Rectangle aux angles arrondis"/>
            <p:cNvSpPr/>
            <p:nvPr/>
          </p:nvSpPr>
          <p:spPr>
            <a:xfrm>
              <a:off x="0" y="1796840"/>
              <a:ext cx="769081" cy="1270001"/>
            </a:xfrm>
            <a:prstGeom prst="roundRect">
              <a:avLst>
                <a:gd name="adj" fmla="val 24770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355" name="Groupe"/>
          <p:cNvGrpSpPr/>
          <p:nvPr/>
        </p:nvGrpSpPr>
        <p:grpSpPr>
          <a:xfrm>
            <a:off x="5977909" y="859671"/>
            <a:ext cx="2198805" cy="2238920"/>
            <a:chOff x="0" y="0"/>
            <a:chExt cx="2198804" cy="2238918"/>
          </a:xfrm>
        </p:grpSpPr>
        <p:sp>
          <p:nvSpPr>
            <p:cNvPr id="353" name="Rectangle aux angles arrondis"/>
            <p:cNvSpPr/>
            <p:nvPr/>
          </p:nvSpPr>
          <p:spPr>
            <a:xfrm>
              <a:off x="1818385" y="0"/>
              <a:ext cx="380420" cy="578060"/>
            </a:xfrm>
            <a:prstGeom prst="roundRect">
              <a:avLst>
                <a:gd name="adj" fmla="val 50000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54" name="Rectangle aux angles arrondis"/>
            <p:cNvSpPr/>
            <p:nvPr/>
          </p:nvSpPr>
          <p:spPr>
            <a:xfrm>
              <a:off x="0" y="1660858"/>
              <a:ext cx="380419" cy="578061"/>
            </a:xfrm>
            <a:prstGeom prst="roundRect">
              <a:avLst>
                <a:gd name="adj" fmla="val 50000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358" name="Groupe"/>
          <p:cNvGrpSpPr/>
          <p:nvPr/>
        </p:nvGrpSpPr>
        <p:grpSpPr>
          <a:xfrm>
            <a:off x="4955612" y="838200"/>
            <a:ext cx="756527" cy="2285772"/>
            <a:chOff x="0" y="0"/>
            <a:chExt cx="756526" cy="2285771"/>
          </a:xfrm>
        </p:grpSpPr>
        <p:sp>
          <p:nvSpPr>
            <p:cNvPr id="356" name="Rectangle aux angles arrondis"/>
            <p:cNvSpPr/>
            <p:nvPr/>
          </p:nvSpPr>
          <p:spPr>
            <a:xfrm>
              <a:off x="152546" y="0"/>
              <a:ext cx="603981" cy="578060"/>
            </a:xfrm>
            <a:prstGeom prst="roundRect">
              <a:avLst>
                <a:gd name="adj" fmla="val 32955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57" name="Rectangle aux angles arrondis"/>
            <p:cNvSpPr/>
            <p:nvPr/>
          </p:nvSpPr>
          <p:spPr>
            <a:xfrm>
              <a:off x="0" y="1707711"/>
              <a:ext cx="603981" cy="578061"/>
            </a:xfrm>
            <a:prstGeom prst="roundRect">
              <a:avLst>
                <a:gd name="adj" fmla="val 32955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361" name="Groupe"/>
          <p:cNvGrpSpPr/>
          <p:nvPr/>
        </p:nvGrpSpPr>
        <p:grpSpPr>
          <a:xfrm>
            <a:off x="5813100" y="793978"/>
            <a:ext cx="2793091" cy="1628442"/>
            <a:chOff x="0" y="0"/>
            <a:chExt cx="2793090" cy="1628441"/>
          </a:xfrm>
        </p:grpSpPr>
        <p:sp>
          <p:nvSpPr>
            <p:cNvPr id="359" name="Rectangle aux angles arrondis"/>
            <p:cNvSpPr/>
            <p:nvPr/>
          </p:nvSpPr>
          <p:spPr>
            <a:xfrm>
              <a:off x="2412672" y="0"/>
              <a:ext cx="380419" cy="593830"/>
            </a:xfrm>
            <a:prstGeom prst="roundRect">
              <a:avLst>
                <a:gd name="adj" fmla="val 50000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60" name="Rectangle aux angles arrondis"/>
            <p:cNvSpPr/>
            <p:nvPr/>
          </p:nvSpPr>
          <p:spPr>
            <a:xfrm>
              <a:off x="0" y="1034611"/>
              <a:ext cx="380419" cy="593831"/>
            </a:xfrm>
            <a:prstGeom prst="roundRect">
              <a:avLst>
                <a:gd name="adj" fmla="val 50000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364" name="Groupe"/>
          <p:cNvGrpSpPr/>
          <p:nvPr/>
        </p:nvGrpSpPr>
        <p:grpSpPr>
          <a:xfrm>
            <a:off x="5004881" y="843901"/>
            <a:ext cx="1205061" cy="1599105"/>
            <a:chOff x="0" y="0"/>
            <a:chExt cx="1205060" cy="1599103"/>
          </a:xfrm>
        </p:grpSpPr>
        <p:sp>
          <p:nvSpPr>
            <p:cNvPr id="362" name="Rectangle aux angles arrondis"/>
            <p:cNvSpPr/>
            <p:nvPr/>
          </p:nvSpPr>
          <p:spPr>
            <a:xfrm>
              <a:off x="824642" y="0"/>
              <a:ext cx="380419" cy="593830"/>
            </a:xfrm>
            <a:prstGeom prst="roundRect">
              <a:avLst>
                <a:gd name="adj" fmla="val 50000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63" name="Rectangle aux angles arrondis"/>
            <p:cNvSpPr/>
            <p:nvPr/>
          </p:nvSpPr>
          <p:spPr>
            <a:xfrm>
              <a:off x="0" y="1005273"/>
              <a:ext cx="380419" cy="593831"/>
            </a:xfrm>
            <a:prstGeom prst="roundRect">
              <a:avLst>
                <a:gd name="adj" fmla="val 50000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sp>
        <p:nvSpPr>
          <p:cNvPr id="365" name="Exemple: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Exemple:</a:t>
            </a:r>
          </a:p>
        </p:txBody>
      </p:sp>
      <p:pic>
        <p:nvPicPr>
          <p:cNvPr id="3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4881" y="920750"/>
            <a:ext cx="1282701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0602" y="920750"/>
            <a:ext cx="939801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53420" y="1993689"/>
            <a:ext cx="22606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30650" y="1993689"/>
            <a:ext cx="11049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46479" y="1993689"/>
            <a:ext cx="11049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943150" y="3778949"/>
            <a:ext cx="31750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94951" y="5228724"/>
            <a:ext cx="32004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4020" y="6734428"/>
            <a:ext cx="20955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645497" y="6745822"/>
            <a:ext cx="19939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875373" y="6750377"/>
            <a:ext cx="9779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605820" y="8399091"/>
            <a:ext cx="3505201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Trouver la fonction linéaire qui passe par les points"/>
          <p:cNvSpPr txBox="1"/>
          <p:nvPr/>
        </p:nvSpPr>
        <p:spPr>
          <a:xfrm>
            <a:off x="2754301" y="133349"/>
            <a:ext cx="943265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Trouver la fonction linéaire qui passe par les points</a:t>
            </a:r>
          </a:p>
        </p:txBody>
      </p:sp>
      <p:sp>
        <p:nvSpPr>
          <p:cNvPr id="378" name="et"/>
          <p:cNvSpPr txBox="1"/>
          <p:nvPr/>
        </p:nvSpPr>
        <p:spPr>
          <a:xfrm>
            <a:off x="6738260" y="838199"/>
            <a:ext cx="44760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et</a:t>
            </a:r>
          </a:p>
        </p:txBody>
      </p:sp>
      <p:pic>
        <p:nvPicPr>
          <p:cNvPr id="379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664620" y="5241362"/>
            <a:ext cx="17780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114600" y="7107048"/>
            <a:ext cx="698501" cy="25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ntr" nodeType="click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" grpId="5"/>
      <p:bldP build="whole" bldLvl="1" animBg="1" rev="0" advAuto="0" spid="373" grpId="16"/>
      <p:bldP build="whole" bldLvl="1" animBg="1" rev="0" advAuto="0" spid="376" grpId="19"/>
      <p:bldP build="whole" bldLvl="1" animBg="1" rev="0" advAuto="0" spid="379" grpId="14"/>
      <p:bldP build="whole" bldLvl="1" animBg="1" rev="0" advAuto="0" spid="352" grpId="9"/>
      <p:bldP build="whole" bldLvl="1" animBg="1" rev="0" advAuto="0" spid="349" grpId="11"/>
      <p:bldP build="whole" bldLvl="1" animBg="1" rev="0" advAuto="0" spid="371" grpId="8"/>
      <p:bldP build="whole" bldLvl="1" animBg="1" rev="0" advAuto="0" spid="372" grpId="10"/>
      <p:bldP build="whole" bldLvl="1" animBg="1" rev="0" advAuto="0" spid="347" grpId="13"/>
      <p:bldP build="whole" bldLvl="1" animBg="1" rev="0" advAuto="0" spid="369" grpId="6"/>
      <p:bldP build="whole" bldLvl="1" animBg="1" rev="0" advAuto="0" spid="374" grpId="17"/>
      <p:bldP build="whole" bldLvl="1" animBg="1" rev="0" advAuto="0" spid="368" grpId="1"/>
      <p:bldP build="whole" bldLvl="1" animBg="1" rev="0" advAuto="0" spid="364" grpId="2"/>
      <p:bldP build="whole" bldLvl="1" animBg="1" rev="0" advAuto="0" spid="346" grpId="20"/>
      <p:bldP build="whole" bldLvl="1" animBg="1" rev="0" advAuto="0" spid="375" grpId="18"/>
      <p:bldP build="whole" bldLvl="1" animBg="1" rev="0" advAuto="0" spid="348" grpId="12"/>
      <p:bldP build="whole" bldLvl="1" animBg="1" rev="0" advAuto="0" spid="361" grpId="3"/>
      <p:bldP build="whole" bldLvl="1" animBg="1" rev="0" advAuto="0" spid="358" grpId="4"/>
      <p:bldP build="whole" bldLvl="1" animBg="1" rev="0" advAuto="0" spid="380" grpId="15"/>
      <p:bldP build="whole" bldLvl="1" animBg="1" rev="0" advAuto="0" spid="370" grpId="7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Faites les exercices suivants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Faites les exercices suivants</a:t>
            </a:r>
          </a:p>
        </p:txBody>
      </p:sp>
      <p:sp>
        <p:nvSpPr>
          <p:cNvPr id="383" name="p.199 # 1 à 3"/>
          <p:cNvSpPr txBox="1"/>
          <p:nvPr/>
        </p:nvSpPr>
        <p:spPr>
          <a:xfrm>
            <a:off x="5217864" y="4565649"/>
            <a:ext cx="256907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p.199 # 1 à 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roupe"/>
          <p:cNvGrpSpPr/>
          <p:nvPr/>
        </p:nvGrpSpPr>
        <p:grpSpPr>
          <a:xfrm>
            <a:off x="5037923" y="4168835"/>
            <a:ext cx="2062685" cy="1404483"/>
            <a:chOff x="0" y="0"/>
            <a:chExt cx="2062683" cy="1404482"/>
          </a:xfrm>
        </p:grpSpPr>
        <p:sp>
          <p:nvSpPr>
            <p:cNvPr id="385" name="Rectangle aux angles arrondis"/>
            <p:cNvSpPr/>
            <p:nvPr/>
          </p:nvSpPr>
          <p:spPr>
            <a:xfrm>
              <a:off x="0" y="0"/>
              <a:ext cx="408118" cy="546100"/>
            </a:xfrm>
            <a:prstGeom prst="roundRect">
              <a:avLst>
                <a:gd name="adj" fmla="val 46678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86" name="Rectangle aux angles arrondis"/>
            <p:cNvSpPr/>
            <p:nvPr/>
          </p:nvSpPr>
          <p:spPr>
            <a:xfrm>
              <a:off x="1654566" y="858382"/>
              <a:ext cx="408118" cy="546101"/>
            </a:xfrm>
            <a:prstGeom prst="roundRect">
              <a:avLst>
                <a:gd name="adj" fmla="val 46678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390" name="Groupe"/>
          <p:cNvGrpSpPr/>
          <p:nvPr/>
        </p:nvGrpSpPr>
        <p:grpSpPr>
          <a:xfrm>
            <a:off x="4629806" y="4130735"/>
            <a:ext cx="3691865" cy="1429883"/>
            <a:chOff x="0" y="0"/>
            <a:chExt cx="3691863" cy="1429882"/>
          </a:xfrm>
        </p:grpSpPr>
        <p:sp>
          <p:nvSpPr>
            <p:cNvPr id="388" name="Rectangle aux angles arrondis"/>
            <p:cNvSpPr/>
            <p:nvPr/>
          </p:nvSpPr>
          <p:spPr>
            <a:xfrm>
              <a:off x="0" y="0"/>
              <a:ext cx="408118" cy="546100"/>
            </a:xfrm>
            <a:prstGeom prst="roundRect">
              <a:avLst>
                <a:gd name="adj" fmla="val 46678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89" name="Rectangle aux angles arrondis"/>
            <p:cNvSpPr/>
            <p:nvPr/>
          </p:nvSpPr>
          <p:spPr>
            <a:xfrm>
              <a:off x="3283746" y="883782"/>
              <a:ext cx="408118" cy="546101"/>
            </a:xfrm>
            <a:prstGeom prst="roundRect">
              <a:avLst>
                <a:gd name="adj" fmla="val 46678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393" name="Groupe"/>
          <p:cNvGrpSpPr/>
          <p:nvPr/>
        </p:nvGrpSpPr>
        <p:grpSpPr>
          <a:xfrm>
            <a:off x="3617241" y="2922933"/>
            <a:ext cx="6766201" cy="546101"/>
            <a:chOff x="0" y="0"/>
            <a:chExt cx="6766199" cy="546100"/>
          </a:xfrm>
        </p:grpSpPr>
        <p:sp>
          <p:nvSpPr>
            <p:cNvPr id="391" name="Rectangle aux angles arrondis"/>
            <p:cNvSpPr/>
            <p:nvPr/>
          </p:nvSpPr>
          <p:spPr>
            <a:xfrm>
              <a:off x="0" y="0"/>
              <a:ext cx="408118" cy="546100"/>
            </a:xfrm>
            <a:prstGeom prst="roundRect">
              <a:avLst>
                <a:gd name="adj" fmla="val 46678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92" name="Rectangle aux angles arrondis"/>
            <p:cNvSpPr/>
            <p:nvPr/>
          </p:nvSpPr>
          <p:spPr>
            <a:xfrm>
              <a:off x="6358082" y="0"/>
              <a:ext cx="408118" cy="546100"/>
            </a:xfrm>
            <a:prstGeom prst="roundRect">
              <a:avLst>
                <a:gd name="adj" fmla="val 46678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396" name="Groupe"/>
          <p:cNvGrpSpPr/>
          <p:nvPr/>
        </p:nvGrpSpPr>
        <p:grpSpPr>
          <a:xfrm>
            <a:off x="3183724" y="2922933"/>
            <a:ext cx="8470577" cy="558801"/>
            <a:chOff x="0" y="0"/>
            <a:chExt cx="8470575" cy="558800"/>
          </a:xfrm>
        </p:grpSpPr>
        <p:sp>
          <p:nvSpPr>
            <p:cNvPr id="394" name="Rectangle aux angles arrondis"/>
            <p:cNvSpPr/>
            <p:nvPr/>
          </p:nvSpPr>
          <p:spPr>
            <a:xfrm>
              <a:off x="0" y="0"/>
              <a:ext cx="408118" cy="546100"/>
            </a:xfrm>
            <a:prstGeom prst="roundRect">
              <a:avLst>
                <a:gd name="adj" fmla="val 46678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95" name="Rectangle aux angles arrondis"/>
            <p:cNvSpPr/>
            <p:nvPr/>
          </p:nvSpPr>
          <p:spPr>
            <a:xfrm>
              <a:off x="8062458" y="12700"/>
              <a:ext cx="408118" cy="546100"/>
            </a:xfrm>
            <a:prstGeom prst="roundRect">
              <a:avLst>
                <a:gd name="adj" fmla="val 46678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sp>
        <p:nvSpPr>
          <p:cNvPr id="397" name="Pour vérifier si un point appartient à une droite, il suffit de vérifier s’il satisfait à l’équation"/>
          <p:cNvSpPr txBox="1"/>
          <p:nvPr/>
        </p:nvSpPr>
        <p:spPr>
          <a:xfrm>
            <a:off x="67667" y="413000"/>
            <a:ext cx="1286946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Pour vérifier si un point appartient à une droite, il suffit de vérifier s’il satisfait à l’équation</a:t>
            </a:r>
          </a:p>
        </p:txBody>
      </p:sp>
      <p:sp>
        <p:nvSpPr>
          <p:cNvPr id="398" name="Exemple:"/>
          <p:cNvSpPr/>
          <p:nvPr/>
        </p:nvSpPr>
        <p:spPr>
          <a:xfrm>
            <a:off x="205392" y="1657981"/>
            <a:ext cx="2387601" cy="787401"/>
          </a:xfrm>
          <a:prstGeom prst="roundRect">
            <a:avLst>
              <a:gd name="adj" fmla="val 50000"/>
            </a:avLst>
          </a:prstGeom>
          <a:solidFill>
            <a:srgbClr val="3A88FE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/>
            </a:lvl1pPr>
          </a:lstStyle>
          <a:p>
            <a:pPr/>
            <a:r>
              <a:t>Exemple:</a:t>
            </a:r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9124" y="1816731"/>
            <a:ext cx="27178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Le point"/>
          <p:cNvSpPr txBox="1"/>
          <p:nvPr/>
        </p:nvSpPr>
        <p:spPr>
          <a:xfrm>
            <a:off x="1098844" y="2897533"/>
            <a:ext cx="177633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 point </a:t>
            </a:r>
          </a:p>
        </p:txBody>
      </p:sp>
      <p:pic>
        <p:nvPicPr>
          <p:cNvPr id="4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7341" y="2973733"/>
            <a:ext cx="9398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appartient à cette droite car"/>
          <p:cNvSpPr txBox="1"/>
          <p:nvPr/>
        </p:nvSpPr>
        <p:spPr>
          <a:xfrm>
            <a:off x="4568024" y="2897533"/>
            <a:ext cx="519216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appartient à cette droite car</a:t>
            </a:r>
          </a:p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03182" y="2973733"/>
            <a:ext cx="23876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par contre, le point"/>
          <p:cNvSpPr txBox="1"/>
          <p:nvPr/>
        </p:nvSpPr>
        <p:spPr>
          <a:xfrm>
            <a:off x="600878" y="4130735"/>
            <a:ext cx="372122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par contre, le point </a:t>
            </a:r>
          </a:p>
        </p:txBody>
      </p:sp>
      <p:pic>
        <p:nvPicPr>
          <p:cNvPr id="40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68024" y="4206935"/>
            <a:ext cx="9398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n’appartient pas à cette droite, car"/>
          <p:cNvSpPr txBox="1"/>
          <p:nvPr/>
        </p:nvSpPr>
        <p:spPr>
          <a:xfrm>
            <a:off x="5974207" y="4130735"/>
            <a:ext cx="635704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n’appartient pas à cette droite, car</a:t>
            </a: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57852" y="5065317"/>
            <a:ext cx="23876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Donc si l’on cherche à trouver le point d’intersection de deux droites,"/>
          <p:cNvSpPr txBox="1"/>
          <p:nvPr/>
        </p:nvSpPr>
        <p:spPr>
          <a:xfrm>
            <a:off x="82847" y="312040"/>
            <a:ext cx="1283910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Donc si l’on cherche à trouver le point d’intersection de deux droites, </a:t>
            </a:r>
          </a:p>
        </p:txBody>
      </p:sp>
      <p:pic>
        <p:nvPicPr>
          <p:cNvPr id="4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0925" y="1407562"/>
            <a:ext cx="27305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25222" y="1407562"/>
            <a:ext cx="2705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il faut trouver les couples (x, y) qui satisfont aux deux équations."/>
          <p:cNvSpPr txBox="1"/>
          <p:nvPr/>
        </p:nvSpPr>
        <p:spPr>
          <a:xfrm>
            <a:off x="409800" y="2594865"/>
            <a:ext cx="1172535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il faut trouver les couples (x, y) qui satisfont aux deux équations.</a:t>
            </a:r>
          </a:p>
        </p:txBody>
      </p:sp>
      <p:sp>
        <p:nvSpPr>
          <p:cNvPr id="413" name="C’est-à-dire qu’il faut résoudre un système d’équations"/>
          <p:cNvSpPr txBox="1"/>
          <p:nvPr/>
        </p:nvSpPr>
        <p:spPr>
          <a:xfrm>
            <a:off x="1414933" y="4565650"/>
            <a:ext cx="10174934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C’est-à-dire qu’il faut résoudre un système d’équations </a:t>
            </a:r>
          </a:p>
        </p:txBody>
      </p:sp>
      <p:pic>
        <p:nvPicPr>
          <p:cNvPr id="41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43529" y="6332592"/>
            <a:ext cx="2616201" cy="110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Définition: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Définition:</a:t>
            </a:r>
          </a:p>
        </p:txBody>
      </p:sp>
      <p:sp>
        <p:nvSpPr>
          <p:cNvPr id="126" name="Une fonction linéaire est une fonction de la forme"/>
          <p:cNvSpPr txBox="1"/>
          <p:nvPr/>
        </p:nvSpPr>
        <p:spPr>
          <a:xfrm>
            <a:off x="3044501" y="539749"/>
            <a:ext cx="921968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Une fonction linéaire est une fonction de la forme</a:t>
            </a:r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4500" y="2235416"/>
            <a:ext cx="2730501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" name="Groupe"/>
          <p:cNvGrpSpPr/>
          <p:nvPr/>
        </p:nvGrpSpPr>
        <p:grpSpPr>
          <a:xfrm>
            <a:off x="7839202" y="2083016"/>
            <a:ext cx="2377170" cy="622301"/>
            <a:chOff x="0" y="0"/>
            <a:chExt cx="2377169" cy="622300"/>
          </a:xfrm>
        </p:grpSpPr>
        <p:pic>
          <p:nvPicPr>
            <p:cNvPr id="12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65869" y="112788"/>
              <a:ext cx="1511301" cy="419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" name="où"/>
            <p:cNvSpPr txBox="1"/>
            <p:nvPr/>
          </p:nvSpPr>
          <p:spPr>
            <a:xfrm>
              <a:off x="-1" y="-1"/>
              <a:ext cx="581101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où</a:t>
              </a:r>
            </a:p>
          </p:txBody>
        </p:sp>
      </p:grpSp>
      <p:sp>
        <p:nvSpPr>
          <p:cNvPr id="131" name="Exemple:"/>
          <p:cNvSpPr/>
          <p:nvPr/>
        </p:nvSpPr>
        <p:spPr>
          <a:xfrm>
            <a:off x="139700" y="3776795"/>
            <a:ext cx="2387600" cy="787401"/>
          </a:xfrm>
          <a:prstGeom prst="roundRect">
            <a:avLst>
              <a:gd name="adj" fmla="val 50000"/>
            </a:avLst>
          </a:prstGeom>
          <a:solidFill>
            <a:srgbClr val="3A88FE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/>
            </a:lvl1pPr>
          </a:lstStyle>
          <a:p>
            <a:pPr/>
            <a:r>
              <a:t>Exemple:</a:t>
            </a:r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65244" y="3929670"/>
            <a:ext cx="2717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65244" y="5108683"/>
            <a:ext cx="2603501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65244" y="6655995"/>
            <a:ext cx="1930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38900" y="5007083"/>
            <a:ext cx="1841500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24200" y="6713145"/>
            <a:ext cx="1727201" cy="355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" grpId="5"/>
      <p:bldP build="whole" bldLvl="1" animBg="1" rev="0" advAuto="0" spid="136" grpId="8"/>
      <p:bldP build="whole" bldLvl="1" animBg="1" rev="0" advAuto="0" spid="135" grpId="6"/>
      <p:bldP build="whole" bldLvl="1" animBg="1" rev="0" advAuto="0" spid="131" grpId="3"/>
      <p:bldP build="whole" bldLvl="1" animBg="1" rev="0" advAuto="0" spid="134" grpId="7"/>
      <p:bldP build="whole" bldLvl="1" animBg="1" rev="0" advAuto="0" spid="130" grpId="2"/>
      <p:bldP build="whole" bldLvl="1" animBg="1" rev="0" advAuto="0" spid="127" grpId="1"/>
      <p:bldP build="whole" bldLvl="1" animBg="1" rev="0" advAuto="0" spid="132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Deux droites seront parallèles si elles ont la même pente"/>
          <p:cNvSpPr txBox="1"/>
          <p:nvPr/>
        </p:nvSpPr>
        <p:spPr>
          <a:xfrm>
            <a:off x="1343273" y="689774"/>
            <a:ext cx="1031825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Deux droites seront parallèles si elles ont la même pente</a:t>
            </a:r>
          </a:p>
        </p:txBody>
      </p:sp>
      <p:sp>
        <p:nvSpPr>
          <p:cNvPr id="417" name="Exemple:"/>
          <p:cNvSpPr/>
          <p:nvPr/>
        </p:nvSpPr>
        <p:spPr>
          <a:xfrm>
            <a:off x="205392" y="1657981"/>
            <a:ext cx="2387601" cy="787401"/>
          </a:xfrm>
          <a:prstGeom prst="roundRect">
            <a:avLst>
              <a:gd name="adj" fmla="val 50000"/>
            </a:avLst>
          </a:prstGeom>
          <a:solidFill>
            <a:srgbClr val="3A88FE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/>
            </a:lvl1pPr>
          </a:lstStyle>
          <a:p>
            <a:pPr/>
            <a:r>
              <a:t>Exemple:</a:t>
            </a:r>
          </a:p>
        </p:txBody>
      </p:sp>
      <p:pic>
        <p:nvPicPr>
          <p:cNvPr id="4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0651" y="1932912"/>
            <a:ext cx="2717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80667" y="1895703"/>
            <a:ext cx="27305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et"/>
          <p:cNvSpPr txBox="1"/>
          <p:nvPr/>
        </p:nvSpPr>
        <p:spPr>
          <a:xfrm>
            <a:off x="7185759" y="1856712"/>
            <a:ext cx="44760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et</a:t>
            </a:r>
          </a:p>
        </p:txBody>
      </p:sp>
      <p:sp>
        <p:nvSpPr>
          <p:cNvPr id="421" name="sont parallèles"/>
          <p:cNvSpPr txBox="1"/>
          <p:nvPr/>
        </p:nvSpPr>
        <p:spPr>
          <a:xfrm>
            <a:off x="5152008" y="3023651"/>
            <a:ext cx="270078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sont parallèles</a:t>
            </a:r>
          </a:p>
        </p:txBody>
      </p:sp>
      <p:sp>
        <p:nvSpPr>
          <p:cNvPr id="422" name="Deux droites seront perpendiculaires…"/>
          <p:cNvSpPr txBox="1"/>
          <p:nvPr/>
        </p:nvSpPr>
        <p:spPr>
          <a:xfrm>
            <a:off x="2959655" y="4305300"/>
            <a:ext cx="695399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Deux droites seront perpendiculaires </a:t>
            </a:r>
          </a:p>
          <a:p>
            <a:pPr/>
            <a:r>
              <a:t>si le produit de leurs pentes donne -1</a:t>
            </a:r>
          </a:p>
        </p:txBody>
      </p:sp>
      <p:sp>
        <p:nvSpPr>
          <p:cNvPr id="423" name="Exemple:"/>
          <p:cNvSpPr/>
          <p:nvPr/>
        </p:nvSpPr>
        <p:spPr>
          <a:xfrm>
            <a:off x="271140" y="5710126"/>
            <a:ext cx="2387601" cy="787401"/>
          </a:xfrm>
          <a:prstGeom prst="roundRect">
            <a:avLst>
              <a:gd name="adj" fmla="val 50000"/>
            </a:avLst>
          </a:prstGeom>
          <a:solidFill>
            <a:srgbClr val="3A88FE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/>
            </a:lvl1pPr>
          </a:lstStyle>
          <a:p>
            <a:pPr/>
            <a:r>
              <a:t>Exemple:</a:t>
            </a:r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12876" y="5836310"/>
            <a:ext cx="2743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79701" y="5639778"/>
            <a:ext cx="2959101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46384" y="7188973"/>
            <a:ext cx="2806701" cy="110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Faites les exercices suivants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Faites les exercices suivants</a:t>
            </a:r>
          </a:p>
        </p:txBody>
      </p:sp>
      <p:sp>
        <p:nvSpPr>
          <p:cNvPr id="429" name="p.204 #1, 2 et 6"/>
          <p:cNvSpPr txBox="1"/>
          <p:nvPr/>
        </p:nvSpPr>
        <p:spPr>
          <a:xfrm>
            <a:off x="4986920" y="4565650"/>
            <a:ext cx="303096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p.204 #1, 2 et 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Devoir: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Devoir:</a:t>
            </a:r>
          </a:p>
        </p:txBody>
      </p:sp>
      <p:sp>
        <p:nvSpPr>
          <p:cNvPr id="432" name="p. 206 # 1 à 16"/>
          <p:cNvSpPr txBox="1"/>
          <p:nvPr/>
        </p:nvSpPr>
        <p:spPr>
          <a:xfrm>
            <a:off x="6783588" y="4184650"/>
            <a:ext cx="35835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p. 206 # 1 à 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aux angles arrondis"/>
          <p:cNvSpPr/>
          <p:nvPr/>
        </p:nvSpPr>
        <p:spPr>
          <a:xfrm>
            <a:off x="8255000" y="7396664"/>
            <a:ext cx="365120" cy="469901"/>
          </a:xfrm>
          <a:prstGeom prst="roundRect">
            <a:avLst>
              <a:gd name="adj" fmla="val 50000"/>
            </a:avLst>
          </a:prstGeom>
          <a:solidFill>
            <a:srgbClr val="FFB0B2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>
              <a:defRPr sz="4000"/>
            </a:pPr>
          </a:p>
        </p:txBody>
      </p:sp>
      <p:sp>
        <p:nvSpPr>
          <p:cNvPr id="139" name="Rectangle aux angles arrondis"/>
          <p:cNvSpPr/>
          <p:nvPr/>
        </p:nvSpPr>
        <p:spPr>
          <a:xfrm>
            <a:off x="7864480" y="7396664"/>
            <a:ext cx="365121" cy="469901"/>
          </a:xfrm>
          <a:prstGeom prst="roundRect">
            <a:avLst>
              <a:gd name="adj" fmla="val 50000"/>
            </a:avLst>
          </a:prstGeom>
          <a:solidFill>
            <a:srgbClr val="0DFCFF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>
              <a:defRPr sz="4000"/>
            </a:pPr>
          </a:p>
        </p:txBody>
      </p:sp>
      <p:sp>
        <p:nvSpPr>
          <p:cNvPr id="140" name="Rectangle aux angles arrondis"/>
          <p:cNvSpPr/>
          <p:nvPr/>
        </p:nvSpPr>
        <p:spPr>
          <a:xfrm>
            <a:off x="4327280" y="2139109"/>
            <a:ext cx="606970" cy="469901"/>
          </a:xfrm>
          <a:prstGeom prst="roundRect">
            <a:avLst>
              <a:gd name="adj" fmla="val 40541"/>
            </a:avLst>
          </a:prstGeom>
          <a:solidFill>
            <a:srgbClr val="FFB0B2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>
              <a:defRPr sz="4000"/>
            </a:pPr>
          </a:p>
        </p:txBody>
      </p:sp>
      <p:grpSp>
        <p:nvGrpSpPr>
          <p:cNvPr id="143" name="Groupe"/>
          <p:cNvGrpSpPr/>
          <p:nvPr/>
        </p:nvGrpSpPr>
        <p:grpSpPr>
          <a:xfrm>
            <a:off x="3539098" y="603250"/>
            <a:ext cx="1810934" cy="469900"/>
            <a:chOff x="0" y="0"/>
            <a:chExt cx="1810933" cy="469900"/>
          </a:xfrm>
        </p:grpSpPr>
        <p:sp>
          <p:nvSpPr>
            <p:cNvPr id="141" name="Rectangle aux angles arrondis"/>
            <p:cNvSpPr/>
            <p:nvPr/>
          </p:nvSpPr>
          <p:spPr>
            <a:xfrm>
              <a:off x="0" y="0"/>
              <a:ext cx="451252" cy="469900"/>
            </a:xfrm>
            <a:prstGeom prst="roundRect">
              <a:avLst>
                <a:gd name="adj" fmla="val 42216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142" name="Rectangle aux angles arrondis"/>
            <p:cNvSpPr/>
            <p:nvPr/>
          </p:nvSpPr>
          <p:spPr>
            <a:xfrm>
              <a:off x="1359681" y="0"/>
              <a:ext cx="451253" cy="469900"/>
            </a:xfrm>
            <a:prstGeom prst="roundRect">
              <a:avLst>
                <a:gd name="adj" fmla="val 42216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146" name="Groupe"/>
          <p:cNvGrpSpPr/>
          <p:nvPr/>
        </p:nvGrpSpPr>
        <p:grpSpPr>
          <a:xfrm>
            <a:off x="897527" y="2113307"/>
            <a:ext cx="1810935" cy="469901"/>
            <a:chOff x="0" y="0"/>
            <a:chExt cx="1810933" cy="469900"/>
          </a:xfrm>
        </p:grpSpPr>
        <p:sp>
          <p:nvSpPr>
            <p:cNvPr id="144" name="Rectangle aux angles arrondis"/>
            <p:cNvSpPr/>
            <p:nvPr/>
          </p:nvSpPr>
          <p:spPr>
            <a:xfrm>
              <a:off x="0" y="0"/>
              <a:ext cx="451252" cy="469900"/>
            </a:xfrm>
            <a:prstGeom prst="roundRect">
              <a:avLst>
                <a:gd name="adj" fmla="val 42216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145" name="Rectangle aux angles arrondis"/>
            <p:cNvSpPr/>
            <p:nvPr/>
          </p:nvSpPr>
          <p:spPr>
            <a:xfrm>
              <a:off x="1359681" y="0"/>
              <a:ext cx="451253" cy="469900"/>
            </a:xfrm>
            <a:prstGeom prst="roundRect">
              <a:avLst>
                <a:gd name="adj" fmla="val 42216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sp>
        <p:nvSpPr>
          <p:cNvPr id="147" name="Exemple: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Exemple: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364" y="603250"/>
            <a:ext cx="2717801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470" y="2113307"/>
            <a:ext cx="30099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470" y="3212259"/>
            <a:ext cx="30099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4470" y="4280565"/>
            <a:ext cx="30099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82780" y="2189507"/>
            <a:ext cx="1016001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01048" y="3290330"/>
            <a:ext cx="660401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82780" y="4293265"/>
            <a:ext cx="6731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oints1.png" descr="points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10000" y="762000"/>
            <a:ext cx="8890000" cy="8417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oints2.png" descr="points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810000" y="762000"/>
            <a:ext cx="8890000" cy="8417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oints3.png" descr="points3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10000" y="762000"/>
            <a:ext cx="8890000" cy="8417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oints4.png" descr="points4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810000" y="762000"/>
            <a:ext cx="8890000" cy="8417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path" nodeType="click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02007 0.110463" origin="layout" pathEditMode="relative">
                                      <p:cBhvr>
                                        <p:cTn id="4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path" nodeType="with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09503 0.110819" origin="layout" pathEditMode="relative">
                                      <p:cBhvr>
                                        <p:cTn id="4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path" nodeType="click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91003 -0.248423" origin="layout" pathEditMode="relative">
                                      <p:cBhvr>
                                        <p:cTn id="5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path" nodeType="with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86624 -0.253871" origin="layout" pathEditMode="relative">
                                      <p:cBhvr>
                                        <p:cTn id="5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path" nodeType="click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2007 0.110463 L -0.002252 0.217016" origin="layout" pathEditMode="relative">
                                      <p:cBhvr>
                                        <p:cTn id="7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path" nodeType="withEffect" presetSubtype="0" presetID="-1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9503 0.110819 L -0.013558 0.214859" origin="layout" pathEditMode="relative">
                                      <p:cBhvr>
                                        <p:cTn id="7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path" nodeType="clickEffect" presetSubtype="0" presetID="-1" grpId="2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91003 -0.248423 L 0.189899 -0.507085" origin="layout" pathEditMode="relative">
                                      <p:cBhvr>
                                        <p:cTn id="8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path" nodeType="withEffect" presetSubtype="0" presetID="-1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86624 -0.253871 L 0.182994 -0.507634" origin="layout" pathEditMode="relative">
                                      <p:cBhvr>
                                        <p:cTn id="8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entr" nodeType="clickEffect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4"/>
      <p:bldP build="whole" bldLvl="1" animBg="1" rev="0" advAuto="0" spid="143" grpId="2"/>
      <p:bldP build="whole" bldLvl="1" animBg="1" rev="0" advAuto="0" spid="139" grpId="6"/>
      <p:bldP build="whole" bldLvl="1" animBg="1" rev="0" advAuto="0" spid="155" grpId="5"/>
      <p:bldP build="whole" bldLvl="1" animBg="1" rev="0" advAuto="0" spid="158" grpId="23"/>
      <p:bldP build="whole" bldLvl="1" animBg="1" rev="0" advAuto="0" spid="151" grpId="16"/>
      <p:bldP build="whole" bldLvl="1" animBg="1" rev="0" advAuto="0" spid="140" grpId="7"/>
      <p:bldP build="whole" bldLvl="1" animBg="1" rev="0" advAuto="0" spid="146" grpId="3"/>
      <p:bldP build="whole" bldLvl="1" animBg="1" rev="0" advAuto="0" spid="149" grpId="1"/>
      <p:bldP build="whole" bldLvl="1" animBg="1" rev="0" advAuto="0" spid="150" grpId="9"/>
      <p:bldP build="whole" bldLvl="1" animBg="1" rev="0" advAuto="0" spid="153" grpId="10"/>
      <p:bldP build="whole" bldLvl="1" animBg="1" rev="0" advAuto="0" spid="154" grpId="17"/>
      <p:bldP build="whole" bldLvl="1" animBg="1" rev="0" advAuto="0" spid="138" grpId="8"/>
      <p:bldP build="whole" bldLvl="1" animBg="1" rev="0" advAuto="0" spid="157" grpId="20"/>
      <p:bldP build="whole" bldLvl="1" animBg="1" rev="0" advAuto="0" spid="156" grpId="1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En évaluant une fonction linéaire en quelques valeurs de x, les points qu’on obtient dans le plan cartésien semblent tous être sur une même droite."/>
          <p:cNvSpPr txBox="1"/>
          <p:nvPr/>
        </p:nvSpPr>
        <p:spPr>
          <a:xfrm>
            <a:off x="669517" y="1263179"/>
            <a:ext cx="11321963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En évaluant une fonction linéaire en quelques valeurs de x, les points qu’on obtient dans le plan cartésien semblent tous être sur une même droite.</a:t>
            </a:r>
          </a:p>
        </p:txBody>
      </p:sp>
      <p:sp>
        <p:nvSpPr>
          <p:cNvPr id="161" name="Le sont-ils vraiment?"/>
          <p:cNvSpPr txBox="1"/>
          <p:nvPr/>
        </p:nvSpPr>
        <p:spPr>
          <a:xfrm>
            <a:off x="4638129" y="4036882"/>
            <a:ext cx="392459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 sont-ils vraiment?</a:t>
            </a:r>
          </a:p>
        </p:txBody>
      </p:sp>
      <p:sp>
        <p:nvSpPr>
          <p:cNvPr id="162" name="Si oui, comment s’assurer que ce sera toujours le cas, peu importe les points, choisi."/>
          <p:cNvSpPr txBox="1"/>
          <p:nvPr/>
        </p:nvSpPr>
        <p:spPr>
          <a:xfrm>
            <a:off x="604688" y="6484316"/>
            <a:ext cx="1199148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Si oui, comment s’assurer que ce sera toujours le cas, peu importe les points, choisi.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i l’on prend une droite dans le plan cartésien"/>
          <p:cNvSpPr txBox="1"/>
          <p:nvPr/>
        </p:nvSpPr>
        <p:spPr>
          <a:xfrm>
            <a:off x="595422" y="285210"/>
            <a:ext cx="850307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 l’on prend une droite dans le plan cartésien</a:t>
            </a:r>
          </a:p>
        </p:txBody>
      </p:sp>
      <p:pic>
        <p:nvPicPr>
          <p:cNvPr id="165" name="droite1.png" descr="droit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33638"/>
            <a:ext cx="12700001" cy="8374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droite2.png" descr="droit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033638"/>
            <a:ext cx="12700001" cy="8374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droite3.png" descr="droit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033638"/>
            <a:ext cx="12700001" cy="8374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droite4.png" descr="droit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033638"/>
            <a:ext cx="12700001" cy="8374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droite5.png" descr="droit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1033638"/>
            <a:ext cx="12700001" cy="837428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et qu’on choisit deux points au hasard sur cette droite,"/>
          <p:cNvSpPr txBox="1"/>
          <p:nvPr/>
        </p:nvSpPr>
        <p:spPr>
          <a:xfrm>
            <a:off x="253129" y="1033638"/>
            <a:ext cx="680765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et qu’on choisit deux points au hasard sur cette droite,</a:t>
            </a:r>
          </a:p>
        </p:txBody>
      </p:sp>
      <p:grpSp>
        <p:nvGrpSpPr>
          <p:cNvPr id="173" name="Groupe"/>
          <p:cNvGrpSpPr/>
          <p:nvPr/>
        </p:nvGrpSpPr>
        <p:grpSpPr>
          <a:xfrm>
            <a:off x="5575300" y="5257142"/>
            <a:ext cx="4272495" cy="3155098"/>
            <a:chOff x="0" y="0"/>
            <a:chExt cx="4272494" cy="3155096"/>
          </a:xfrm>
        </p:grpSpPr>
        <p:pic>
          <p:nvPicPr>
            <p:cNvPr id="17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2735996"/>
              <a:ext cx="774700" cy="419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523194" y="0"/>
              <a:ext cx="749301" cy="431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6" name="Groupe"/>
          <p:cNvGrpSpPr/>
          <p:nvPr/>
        </p:nvGrpSpPr>
        <p:grpSpPr>
          <a:xfrm>
            <a:off x="6667081" y="4120950"/>
            <a:ext cx="2079073" cy="1555293"/>
            <a:chOff x="0" y="0"/>
            <a:chExt cx="2079072" cy="1555291"/>
          </a:xfrm>
        </p:grpSpPr>
        <p:pic>
          <p:nvPicPr>
            <p:cNvPr id="174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317072" y="0"/>
              <a:ext cx="762001" cy="431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1136191"/>
              <a:ext cx="787400" cy="419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7" name="on peut former le triangle rectangle suivant."/>
          <p:cNvSpPr txBox="1"/>
          <p:nvPr/>
        </p:nvSpPr>
        <p:spPr>
          <a:xfrm>
            <a:off x="253129" y="2302767"/>
            <a:ext cx="621163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on peut former le triangle rectangle suivant.</a:t>
            </a:r>
          </a:p>
        </p:txBody>
      </p:sp>
      <p:sp>
        <p:nvSpPr>
          <p:cNvPr id="178" name="Tous ces triangles ainsi formés…"/>
          <p:cNvSpPr txBox="1"/>
          <p:nvPr/>
        </p:nvSpPr>
        <p:spPr>
          <a:xfrm>
            <a:off x="317524" y="3878824"/>
            <a:ext cx="576657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Tous ces triangles ainsi formés </a:t>
            </a:r>
          </a:p>
          <a:p>
            <a:pPr/>
            <a:r>
              <a:t>sont semblables.</a:t>
            </a:r>
          </a:p>
        </p:txBody>
      </p:sp>
      <p:grpSp>
        <p:nvGrpSpPr>
          <p:cNvPr id="181" name="Groupe"/>
          <p:cNvGrpSpPr/>
          <p:nvPr/>
        </p:nvGrpSpPr>
        <p:grpSpPr>
          <a:xfrm>
            <a:off x="9847794" y="6523541"/>
            <a:ext cx="2413001" cy="1977599"/>
            <a:chOff x="0" y="0"/>
            <a:chExt cx="2413000" cy="1977597"/>
          </a:xfrm>
        </p:grpSpPr>
        <p:pic>
          <p:nvPicPr>
            <p:cNvPr id="179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961597"/>
              <a:ext cx="2413000" cy="10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" name="On a donc"/>
            <p:cNvSpPr txBox="1"/>
            <p:nvPr/>
          </p:nvSpPr>
          <p:spPr>
            <a:xfrm>
              <a:off x="108706" y="-1"/>
              <a:ext cx="2195588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On a donc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1"/>
      <p:bldP build="whole" bldLvl="1" animBg="1" rev="0" advAuto="0" spid="166" grpId="3"/>
      <p:bldP build="whole" bldLvl="1" animBg="1" rev="0" advAuto="0" spid="170" grpId="2"/>
      <p:bldP build="whole" bldLvl="1" animBg="1" rev="0" advAuto="0" spid="177" grpId="4"/>
      <p:bldP build="whole" bldLvl="1" animBg="1" rev="0" advAuto="0" spid="169" grpId="8"/>
      <p:bldP build="whole" bldLvl="1" animBg="1" rev="0" advAuto="0" spid="178" grpId="6"/>
      <p:bldP build="whole" bldLvl="1" animBg="1" rev="0" advAuto="0" spid="173" grpId="9"/>
      <p:bldP build="whole" bldLvl="1" animBg="1" rev="0" advAuto="0" spid="168" grpId="7"/>
      <p:bldP build="whole" bldLvl="1" animBg="1" rev="0" advAuto="0" spid="176" grpId="10"/>
      <p:bldP build="whole" bldLvl="1" animBg="1" rev="0" advAuto="0" spid="181" grpId="11"/>
      <p:bldP build="whole" bldLvl="1" animBg="1" rev="0" advAuto="0" spid="167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e"/>
          <p:cNvGrpSpPr/>
          <p:nvPr/>
        </p:nvGrpSpPr>
        <p:grpSpPr>
          <a:xfrm>
            <a:off x="6573382" y="1553333"/>
            <a:ext cx="4929799" cy="6423106"/>
            <a:chOff x="0" y="0"/>
            <a:chExt cx="4929798" cy="6423104"/>
          </a:xfrm>
        </p:grpSpPr>
        <p:grpSp>
          <p:nvGrpSpPr>
            <p:cNvPr id="185" name="Groupe"/>
            <p:cNvGrpSpPr/>
            <p:nvPr/>
          </p:nvGrpSpPr>
          <p:grpSpPr>
            <a:xfrm>
              <a:off x="0" y="0"/>
              <a:ext cx="1431889" cy="469900"/>
              <a:chOff x="0" y="0"/>
              <a:chExt cx="1431888" cy="469900"/>
            </a:xfrm>
          </p:grpSpPr>
          <p:sp>
            <p:nvSpPr>
              <p:cNvPr id="183" name="Rectangle aux angles arrondis"/>
              <p:cNvSpPr/>
              <p:nvPr/>
            </p:nvSpPr>
            <p:spPr>
              <a:xfrm>
                <a:off x="784188" y="0"/>
                <a:ext cx="647701" cy="469900"/>
              </a:xfrm>
              <a:prstGeom prst="roundRect">
                <a:avLst>
                  <a:gd name="adj" fmla="val 40541"/>
                </a:avLst>
              </a:prstGeom>
              <a:solidFill>
                <a:srgbClr val="FFB0B2"/>
              </a:solidFill>
              <a:ln w="25400" cap="flat">
                <a:noFill/>
                <a:miter lim="400000"/>
              </a:ln>
              <a:effectLst>
                <a:reflection blurRad="0" stA="71804" stPos="0" endA="0" endPos="40000" dist="0" dir="5400000" fadeDir="5400000" sx="100000" sy="-100000" kx="0" ky="0" algn="bl" rotWithShape="0"/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/>
                </a:pPr>
              </a:p>
            </p:txBody>
          </p:sp>
          <p:sp>
            <p:nvSpPr>
              <p:cNvPr id="184" name="Rectangle aux angles arrondis"/>
              <p:cNvSpPr/>
              <p:nvPr/>
            </p:nvSpPr>
            <p:spPr>
              <a:xfrm>
                <a:off x="0" y="0"/>
                <a:ext cx="399115" cy="469900"/>
              </a:xfrm>
              <a:prstGeom prst="roundRect">
                <a:avLst>
                  <a:gd name="adj" fmla="val 47731"/>
                </a:avLst>
              </a:prstGeom>
              <a:solidFill>
                <a:srgbClr val="FFB0B2"/>
              </a:solidFill>
              <a:ln w="25400" cap="flat">
                <a:noFill/>
                <a:miter lim="400000"/>
              </a:ln>
              <a:effectLst>
                <a:reflection blurRad="0" stA="71804" stPos="0" endA="0" endPos="40000" dist="0" dir="5400000" fadeDir="5400000" sx="100000" sy="-100000" kx="0" ky="0" algn="bl" rotWithShape="0"/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/>
                </a:pPr>
              </a:p>
            </p:txBody>
          </p:sp>
        </p:grpSp>
        <p:grpSp>
          <p:nvGrpSpPr>
            <p:cNvPr id="188" name="Groupe"/>
            <p:cNvGrpSpPr/>
            <p:nvPr/>
          </p:nvGrpSpPr>
          <p:grpSpPr>
            <a:xfrm>
              <a:off x="900675" y="5953204"/>
              <a:ext cx="1678238" cy="469901"/>
              <a:chOff x="0" y="0"/>
              <a:chExt cx="1678236" cy="469900"/>
            </a:xfrm>
          </p:grpSpPr>
          <p:sp>
            <p:nvSpPr>
              <p:cNvPr id="186" name="Rectangle aux angles arrondis"/>
              <p:cNvSpPr/>
              <p:nvPr/>
            </p:nvSpPr>
            <p:spPr>
              <a:xfrm>
                <a:off x="1030536" y="-1"/>
                <a:ext cx="647701" cy="469901"/>
              </a:xfrm>
              <a:prstGeom prst="roundRect">
                <a:avLst>
                  <a:gd name="adj" fmla="val 40541"/>
                </a:avLst>
              </a:prstGeom>
              <a:solidFill>
                <a:srgbClr val="FFB0B2"/>
              </a:solidFill>
              <a:ln w="25400" cap="flat">
                <a:noFill/>
                <a:miter lim="400000"/>
              </a:ln>
              <a:effectLst>
                <a:reflection blurRad="0" stA="71804" stPos="0" endA="0" endPos="40000" dist="0" dir="5400000" fadeDir="5400000" sx="100000" sy="-100000" kx="0" ky="0" algn="bl" rotWithShape="0"/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/>
                </a:pPr>
              </a:p>
            </p:txBody>
          </p:sp>
          <p:sp>
            <p:nvSpPr>
              <p:cNvPr id="187" name="Rectangle aux angles arrondis"/>
              <p:cNvSpPr/>
              <p:nvPr/>
            </p:nvSpPr>
            <p:spPr>
              <a:xfrm>
                <a:off x="0" y="0"/>
                <a:ext cx="399115" cy="469900"/>
              </a:xfrm>
              <a:prstGeom prst="roundRect">
                <a:avLst>
                  <a:gd name="adj" fmla="val 47731"/>
                </a:avLst>
              </a:prstGeom>
              <a:solidFill>
                <a:srgbClr val="FFB0B2"/>
              </a:solidFill>
              <a:ln w="25400" cap="flat">
                <a:noFill/>
                <a:miter lim="400000"/>
              </a:ln>
              <a:effectLst>
                <a:reflection blurRad="0" stA="71804" stPos="0" endA="0" endPos="40000" dist="0" dir="5400000" fadeDir="5400000" sx="100000" sy="-100000" kx="0" ky="0" algn="bl" rotWithShape="0"/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/>
                </a:pPr>
              </a:p>
            </p:txBody>
          </p:sp>
        </p:grpSp>
        <p:grpSp>
          <p:nvGrpSpPr>
            <p:cNvPr id="191" name="Groupe"/>
            <p:cNvGrpSpPr/>
            <p:nvPr/>
          </p:nvGrpSpPr>
          <p:grpSpPr>
            <a:xfrm>
              <a:off x="3300831" y="5953204"/>
              <a:ext cx="1628968" cy="469901"/>
              <a:chOff x="0" y="0"/>
              <a:chExt cx="1628967" cy="469900"/>
            </a:xfrm>
          </p:grpSpPr>
          <p:sp>
            <p:nvSpPr>
              <p:cNvPr id="189" name="Rectangle aux angles arrondis"/>
              <p:cNvSpPr/>
              <p:nvPr/>
            </p:nvSpPr>
            <p:spPr>
              <a:xfrm>
                <a:off x="981267" y="0"/>
                <a:ext cx="647701" cy="469900"/>
              </a:xfrm>
              <a:prstGeom prst="roundRect">
                <a:avLst>
                  <a:gd name="adj" fmla="val 40541"/>
                </a:avLst>
              </a:prstGeom>
              <a:solidFill>
                <a:srgbClr val="FFB0B2"/>
              </a:solidFill>
              <a:ln w="25400" cap="flat">
                <a:noFill/>
                <a:miter lim="400000"/>
              </a:ln>
              <a:effectLst>
                <a:reflection blurRad="0" stA="71804" stPos="0" endA="0" endPos="40000" dist="0" dir="5400000" fadeDir="5400000" sx="100000" sy="-100000" kx="0" ky="0" algn="bl" rotWithShape="0"/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/>
                </a:pPr>
              </a:p>
            </p:txBody>
          </p:sp>
          <p:sp>
            <p:nvSpPr>
              <p:cNvPr id="190" name="Rectangle aux angles arrondis"/>
              <p:cNvSpPr/>
              <p:nvPr/>
            </p:nvSpPr>
            <p:spPr>
              <a:xfrm>
                <a:off x="0" y="0"/>
                <a:ext cx="399115" cy="469900"/>
              </a:xfrm>
              <a:prstGeom prst="roundRect">
                <a:avLst>
                  <a:gd name="adj" fmla="val 47731"/>
                </a:avLst>
              </a:prstGeom>
              <a:solidFill>
                <a:srgbClr val="FFB0B2"/>
              </a:solidFill>
              <a:ln w="25400" cap="flat">
                <a:noFill/>
                <a:miter lim="400000"/>
              </a:ln>
              <a:effectLst>
                <a:reflection blurRad="0" stA="71804" stPos="0" endA="0" endPos="40000" dist="0" dir="5400000" fadeDir="5400000" sx="100000" sy="-100000" kx="0" ky="0" algn="bl" rotWithShape="0"/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/>
                </a:pPr>
              </a:p>
            </p:txBody>
          </p:sp>
        </p:grpSp>
      </p:grpSp>
      <p:grpSp>
        <p:nvGrpSpPr>
          <p:cNvPr id="199" name="Groupe"/>
          <p:cNvGrpSpPr/>
          <p:nvPr/>
        </p:nvGrpSpPr>
        <p:grpSpPr>
          <a:xfrm>
            <a:off x="7827070" y="6615938"/>
            <a:ext cx="2999673" cy="1360500"/>
            <a:chOff x="0" y="0"/>
            <a:chExt cx="2999671" cy="1360499"/>
          </a:xfrm>
        </p:grpSpPr>
        <p:grpSp>
          <p:nvGrpSpPr>
            <p:cNvPr id="195" name="Groupe"/>
            <p:cNvGrpSpPr/>
            <p:nvPr/>
          </p:nvGrpSpPr>
          <p:grpSpPr>
            <a:xfrm>
              <a:off x="0" y="0"/>
              <a:ext cx="655033" cy="1360500"/>
              <a:chOff x="0" y="0"/>
              <a:chExt cx="655032" cy="1360499"/>
            </a:xfrm>
          </p:grpSpPr>
          <p:sp>
            <p:nvSpPr>
              <p:cNvPr id="193" name="Rectangle aux angles arrondis"/>
              <p:cNvSpPr/>
              <p:nvPr/>
            </p:nvSpPr>
            <p:spPr>
              <a:xfrm>
                <a:off x="0" y="0"/>
                <a:ext cx="584200" cy="469900"/>
              </a:xfrm>
              <a:prstGeom prst="roundRect">
                <a:avLst>
                  <a:gd name="adj" fmla="val 40541"/>
                </a:avLst>
              </a:prstGeom>
              <a:solidFill>
                <a:srgbClr val="0DFCFF"/>
              </a:solidFill>
              <a:ln w="25400" cap="flat">
                <a:noFill/>
                <a:miter lim="400000"/>
              </a:ln>
              <a:effectLst>
                <a:reflection blurRad="0" stA="71804" stPos="0" endA="0" endPos="40000" dist="0" dir="5400000" fadeDir="5400000" sx="100000" sy="-100000" kx="0" ky="0" algn="bl" rotWithShape="0"/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/>
                </a:pPr>
              </a:p>
            </p:txBody>
          </p:sp>
          <p:sp>
            <p:nvSpPr>
              <p:cNvPr id="194" name="Rectangle aux angles arrondis"/>
              <p:cNvSpPr/>
              <p:nvPr/>
            </p:nvSpPr>
            <p:spPr>
              <a:xfrm>
                <a:off x="70832" y="890599"/>
                <a:ext cx="584201" cy="469901"/>
              </a:xfrm>
              <a:prstGeom prst="roundRect">
                <a:avLst>
                  <a:gd name="adj" fmla="val 40541"/>
                </a:avLst>
              </a:prstGeom>
              <a:solidFill>
                <a:srgbClr val="0DFCFF"/>
              </a:solidFill>
              <a:ln w="25400" cap="flat">
                <a:noFill/>
                <a:miter lim="400000"/>
              </a:ln>
              <a:effectLst>
                <a:reflection blurRad="0" stA="71804" stPos="0" endA="0" endPos="40000" dist="0" dir="5400000" fadeDir="5400000" sx="100000" sy="-100000" kx="0" ky="0" algn="bl" rotWithShape="0"/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/>
                </a:pPr>
              </a:p>
            </p:txBody>
          </p:sp>
        </p:grpSp>
        <p:grpSp>
          <p:nvGrpSpPr>
            <p:cNvPr id="198" name="Groupe"/>
            <p:cNvGrpSpPr/>
            <p:nvPr/>
          </p:nvGrpSpPr>
          <p:grpSpPr>
            <a:xfrm>
              <a:off x="1671288" y="0"/>
              <a:ext cx="1328384" cy="1360500"/>
              <a:chOff x="0" y="0"/>
              <a:chExt cx="1328383" cy="1360499"/>
            </a:xfrm>
          </p:grpSpPr>
          <p:sp>
            <p:nvSpPr>
              <p:cNvPr id="196" name="Rectangle aux angles arrondis"/>
              <p:cNvSpPr/>
              <p:nvPr/>
            </p:nvSpPr>
            <p:spPr>
              <a:xfrm>
                <a:off x="0" y="0"/>
                <a:ext cx="584200" cy="469900"/>
              </a:xfrm>
              <a:prstGeom prst="roundRect">
                <a:avLst>
                  <a:gd name="adj" fmla="val 40541"/>
                </a:avLst>
              </a:prstGeom>
              <a:solidFill>
                <a:srgbClr val="0DFCFF"/>
              </a:solidFill>
              <a:ln w="25400" cap="flat">
                <a:noFill/>
                <a:miter lim="400000"/>
              </a:ln>
              <a:effectLst>
                <a:reflection blurRad="0" stA="71804" stPos="0" endA="0" endPos="40000" dist="0" dir="5400000" fadeDir="5400000" sx="100000" sy="-100000" kx="0" ky="0" algn="bl" rotWithShape="0"/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/>
                </a:pPr>
              </a:p>
            </p:txBody>
          </p:sp>
          <p:sp>
            <p:nvSpPr>
              <p:cNvPr id="197" name="Rectangle aux angles arrondis"/>
              <p:cNvSpPr/>
              <p:nvPr/>
            </p:nvSpPr>
            <p:spPr>
              <a:xfrm>
                <a:off x="744183" y="890599"/>
                <a:ext cx="584201" cy="469901"/>
              </a:xfrm>
              <a:prstGeom prst="roundRect">
                <a:avLst>
                  <a:gd name="adj" fmla="val 40541"/>
                </a:avLst>
              </a:prstGeom>
              <a:solidFill>
                <a:srgbClr val="0DFCFF"/>
              </a:solidFill>
              <a:ln w="25400" cap="flat">
                <a:noFill/>
                <a:miter lim="400000"/>
              </a:ln>
              <a:effectLst>
                <a:reflection blurRad="0" stA="71804" stPos="0" endA="0" endPos="40000" dist="0" dir="5400000" fadeDir="5400000" sx="100000" sy="-100000" kx="0" ky="0" algn="bl" rotWithShape="0"/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/>
                </a:pPr>
              </a:p>
            </p:txBody>
          </p:sp>
        </p:grpSp>
      </p:grpSp>
      <p:grpSp>
        <p:nvGrpSpPr>
          <p:cNvPr id="204" name="Groupe"/>
          <p:cNvGrpSpPr/>
          <p:nvPr/>
        </p:nvGrpSpPr>
        <p:grpSpPr>
          <a:xfrm>
            <a:off x="4889621" y="1553333"/>
            <a:ext cx="4071256" cy="2411165"/>
            <a:chOff x="0" y="0"/>
            <a:chExt cx="4071254" cy="2411164"/>
          </a:xfrm>
        </p:grpSpPr>
        <p:sp>
          <p:nvSpPr>
            <p:cNvPr id="200" name="Rectangle aux angles arrondis"/>
            <p:cNvSpPr/>
            <p:nvPr/>
          </p:nvSpPr>
          <p:spPr>
            <a:xfrm>
              <a:off x="3423554" y="1941264"/>
              <a:ext cx="647701" cy="469901"/>
            </a:xfrm>
            <a:prstGeom prst="roundRect">
              <a:avLst>
                <a:gd name="adj" fmla="val 40541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01" name="Rectangle aux angles arrondis"/>
            <p:cNvSpPr/>
            <p:nvPr/>
          </p:nvSpPr>
          <p:spPr>
            <a:xfrm>
              <a:off x="647700" y="0"/>
              <a:ext cx="486107" cy="469900"/>
            </a:xfrm>
            <a:prstGeom prst="roundRect">
              <a:avLst>
                <a:gd name="adj" fmla="val 40541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02" name="Rectangle aux angles arrondis"/>
            <p:cNvSpPr/>
            <p:nvPr/>
          </p:nvSpPr>
          <p:spPr>
            <a:xfrm>
              <a:off x="2011038" y="0"/>
              <a:ext cx="486107" cy="469900"/>
            </a:xfrm>
            <a:prstGeom prst="roundRect">
              <a:avLst>
                <a:gd name="adj" fmla="val 40541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03" name="Rectangle aux angles arrondis"/>
            <p:cNvSpPr/>
            <p:nvPr/>
          </p:nvSpPr>
          <p:spPr>
            <a:xfrm>
              <a:off x="0" y="1941264"/>
              <a:ext cx="647700" cy="469901"/>
            </a:xfrm>
            <a:prstGeom prst="roundRect">
              <a:avLst>
                <a:gd name="adj" fmla="val 40541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sp>
        <p:nvSpPr>
          <p:cNvPr id="205" name="Pour vérifier que tous les points du graphe de la fonction"/>
          <p:cNvSpPr txBox="1"/>
          <p:nvPr/>
        </p:nvSpPr>
        <p:spPr>
          <a:xfrm>
            <a:off x="1058030" y="561057"/>
            <a:ext cx="1044728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Pour vérifier que tous les points du graphe de la fonction</a:t>
            </a:r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67048" y="1553333"/>
            <a:ext cx="27305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forment une droite, il suffit de vérifier que pour toute paire de points,"/>
          <p:cNvSpPr txBox="1"/>
          <p:nvPr/>
        </p:nvSpPr>
        <p:spPr>
          <a:xfrm>
            <a:off x="88652" y="2393209"/>
            <a:ext cx="1282749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forment une droite, il suffit de vérifier que pour toute paire de points, 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7574" y="3494597"/>
            <a:ext cx="20320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74002" y="3494597"/>
            <a:ext cx="2032001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" name="Groupe"/>
          <p:cNvGrpSpPr/>
          <p:nvPr/>
        </p:nvGrpSpPr>
        <p:grpSpPr>
          <a:xfrm>
            <a:off x="4473791" y="4597223"/>
            <a:ext cx="5400422" cy="965201"/>
            <a:chOff x="0" y="0"/>
            <a:chExt cx="5400421" cy="965200"/>
          </a:xfrm>
        </p:grpSpPr>
        <p:sp>
          <p:nvSpPr>
            <p:cNvPr id="210" name="on a que"/>
            <p:cNvSpPr txBox="1"/>
            <p:nvPr/>
          </p:nvSpPr>
          <p:spPr>
            <a:xfrm>
              <a:off x="0" y="171449"/>
              <a:ext cx="1819424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on a que </a:t>
              </a:r>
            </a:p>
          </p:txBody>
        </p:sp>
        <p:pic>
          <p:nvPicPr>
            <p:cNvPr id="21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22221" y="0"/>
              <a:ext cx="647701" cy="965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" name="est constant"/>
            <p:cNvSpPr txBox="1"/>
            <p:nvPr/>
          </p:nvSpPr>
          <p:spPr>
            <a:xfrm>
              <a:off x="3142996" y="171449"/>
              <a:ext cx="2257426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est constant</a:t>
              </a:r>
            </a:p>
          </p:txBody>
        </p:sp>
      </p:grpSp>
      <p:pic>
        <p:nvPicPr>
          <p:cNvPr id="21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39604" y="6570547"/>
            <a:ext cx="6096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10300" y="6615938"/>
            <a:ext cx="584200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73450" y="6692138"/>
            <a:ext cx="18923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009410" y="6615938"/>
            <a:ext cx="31623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009410" y="7506537"/>
            <a:ext cx="46101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13"/>
      <p:bldP build="whole" bldLvl="1" animBg="1" rev="0" advAuto="0" spid="216" grpId="7"/>
      <p:bldP build="whole" bldLvl="1" animBg="1" rev="0" advAuto="0" spid="218" grpId="11"/>
      <p:bldP build="whole" bldLvl="1" animBg="1" rev="0" advAuto="0" spid="206" grpId="1"/>
      <p:bldP build="whole" bldLvl="1" animBg="1" rev="0" advAuto="0" spid="213" grpId="5"/>
      <p:bldP build="whole" bldLvl="1" animBg="1" rev="0" advAuto="0" spid="214" grpId="6"/>
      <p:bldP build="whole" bldLvl="1" animBg="1" rev="0" advAuto="0" spid="204" grpId="10"/>
      <p:bldP build="whole" bldLvl="1" animBg="1" rev="0" advAuto="0" spid="207" grpId="2"/>
      <p:bldP build="whole" bldLvl="1" animBg="1" rev="0" advAuto="0" spid="209" grpId="4"/>
      <p:bldP build="whole" bldLvl="1" animBg="1" rev="0" advAuto="0" spid="199" grpId="12"/>
      <p:bldP build="whole" bldLvl="1" animBg="1" rev="0" advAuto="0" spid="217" grpId="9"/>
      <p:bldP build="whole" bldLvl="1" animBg="1" rev="0" advAuto="0" spid="215" grpId="8"/>
      <p:bldP build="whole" bldLvl="1" animBg="1" rev="0" advAuto="0" spid="208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aux angles arrondis"/>
          <p:cNvSpPr/>
          <p:nvPr/>
        </p:nvSpPr>
        <p:spPr>
          <a:xfrm>
            <a:off x="6663159" y="8282470"/>
            <a:ext cx="423693" cy="480782"/>
          </a:xfrm>
          <a:prstGeom prst="roundRect">
            <a:avLst>
              <a:gd name="adj" fmla="val 44962"/>
            </a:avLst>
          </a:prstGeom>
          <a:solidFill>
            <a:srgbClr val="0DFCFF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>
              <a:defRPr sz="4000"/>
            </a:pPr>
          </a:p>
        </p:txBody>
      </p:sp>
      <p:grpSp>
        <p:nvGrpSpPr>
          <p:cNvPr id="223" name="Groupe"/>
          <p:cNvGrpSpPr/>
          <p:nvPr/>
        </p:nvGrpSpPr>
        <p:grpSpPr>
          <a:xfrm>
            <a:off x="6637759" y="6449231"/>
            <a:ext cx="1671273" cy="480782"/>
            <a:chOff x="0" y="0"/>
            <a:chExt cx="1671271" cy="480780"/>
          </a:xfrm>
        </p:grpSpPr>
        <p:sp>
          <p:nvSpPr>
            <p:cNvPr id="221" name="Rectangle aux angles arrondis"/>
            <p:cNvSpPr/>
            <p:nvPr/>
          </p:nvSpPr>
          <p:spPr>
            <a:xfrm>
              <a:off x="0" y="0"/>
              <a:ext cx="423692" cy="480781"/>
            </a:xfrm>
            <a:prstGeom prst="roundRect">
              <a:avLst>
                <a:gd name="adj" fmla="val 44962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22" name="Rectangle aux angles arrondis"/>
            <p:cNvSpPr/>
            <p:nvPr/>
          </p:nvSpPr>
          <p:spPr>
            <a:xfrm>
              <a:off x="1247579" y="0"/>
              <a:ext cx="423693" cy="480781"/>
            </a:xfrm>
            <a:prstGeom prst="roundRect">
              <a:avLst>
                <a:gd name="adj" fmla="val 44962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8781" y="3250110"/>
            <a:ext cx="4699001" cy="104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51356" y="3277208"/>
            <a:ext cx="3263901" cy="104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08781" y="4787443"/>
            <a:ext cx="40005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08781" y="6600721"/>
            <a:ext cx="2489201" cy="90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08781" y="8299700"/>
            <a:ext cx="2603501" cy="104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204563" y="8712450"/>
            <a:ext cx="6985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51356" y="1704635"/>
            <a:ext cx="2006601" cy="90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10659" y="1623246"/>
            <a:ext cx="647701" cy="965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" name="Groupe"/>
          <p:cNvGrpSpPr/>
          <p:nvPr/>
        </p:nvGrpSpPr>
        <p:grpSpPr>
          <a:xfrm>
            <a:off x="8797981" y="2769329"/>
            <a:ext cx="1580443" cy="480782"/>
            <a:chOff x="0" y="0"/>
            <a:chExt cx="1580441" cy="480780"/>
          </a:xfrm>
        </p:grpSpPr>
        <p:sp>
          <p:nvSpPr>
            <p:cNvPr id="232" name="Ligne"/>
            <p:cNvSpPr/>
            <p:nvPr/>
          </p:nvSpPr>
          <p:spPr>
            <a:xfrm>
              <a:off x="0" y="-1"/>
              <a:ext cx="1580442" cy="449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17" fill="norm" stroke="1" extrusionOk="0">
                  <a:moveTo>
                    <a:pt x="0" y="19817"/>
                  </a:moveTo>
                  <a:cubicBezTo>
                    <a:pt x="2601" y="5863"/>
                    <a:pt x="7524" y="-1783"/>
                    <a:pt x="12532" y="355"/>
                  </a:cubicBezTo>
                  <a:cubicBezTo>
                    <a:pt x="16321" y="1973"/>
                    <a:pt x="19667" y="9133"/>
                    <a:pt x="21600" y="19760"/>
                  </a:cubicBezTo>
                </a:path>
              </a:pathLst>
            </a:custGeom>
            <a:noFill/>
            <a:ln w="25400" cap="flat">
              <a:solidFill>
                <a:srgbClr val="FF26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33" name="Ligne"/>
            <p:cNvSpPr/>
            <p:nvPr/>
          </p:nvSpPr>
          <p:spPr>
            <a:xfrm>
              <a:off x="10402" y="187845"/>
              <a:ext cx="850018" cy="29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82" fill="norm" stroke="1" extrusionOk="0">
                  <a:moveTo>
                    <a:pt x="0" y="20382"/>
                  </a:moveTo>
                  <a:cubicBezTo>
                    <a:pt x="1988" y="7006"/>
                    <a:pt x="6944" y="-1218"/>
                    <a:pt x="12195" y="147"/>
                  </a:cubicBezTo>
                  <a:cubicBezTo>
                    <a:pt x="16262" y="1204"/>
                    <a:pt x="19831" y="8017"/>
                    <a:pt x="21600" y="18102"/>
                  </a:cubicBezTo>
                </a:path>
              </a:pathLst>
            </a:custGeom>
            <a:noFill/>
            <a:ln w="25400" cap="flat">
              <a:solidFill>
                <a:srgbClr val="FF26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237" name="Groupe"/>
          <p:cNvGrpSpPr/>
          <p:nvPr/>
        </p:nvGrpSpPr>
        <p:grpSpPr>
          <a:xfrm>
            <a:off x="7859860" y="4656723"/>
            <a:ext cx="2681924" cy="629740"/>
            <a:chOff x="0" y="0"/>
            <a:chExt cx="2681922" cy="629739"/>
          </a:xfrm>
        </p:grpSpPr>
        <p:sp>
          <p:nvSpPr>
            <p:cNvPr id="235" name="Ligne"/>
            <p:cNvSpPr/>
            <p:nvPr/>
          </p:nvSpPr>
          <p:spPr>
            <a:xfrm flipV="1">
              <a:off x="-1" y="0"/>
              <a:ext cx="629741" cy="62974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36" name="Ligne"/>
            <p:cNvSpPr/>
            <p:nvPr/>
          </p:nvSpPr>
          <p:spPr>
            <a:xfrm flipV="1">
              <a:off x="2052183" y="0"/>
              <a:ext cx="629740" cy="62974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240" name="Groupe"/>
          <p:cNvGrpSpPr/>
          <p:nvPr/>
        </p:nvGrpSpPr>
        <p:grpSpPr>
          <a:xfrm>
            <a:off x="7098808" y="8294523"/>
            <a:ext cx="1695172" cy="1162778"/>
            <a:chOff x="0" y="0"/>
            <a:chExt cx="1695170" cy="1162777"/>
          </a:xfrm>
        </p:grpSpPr>
        <p:sp>
          <p:nvSpPr>
            <p:cNvPr id="238" name="Ligne"/>
            <p:cNvSpPr/>
            <p:nvPr/>
          </p:nvSpPr>
          <p:spPr>
            <a:xfrm flipV="1">
              <a:off x="139703" y="-1"/>
              <a:ext cx="1555468" cy="516899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39" name="Ligne"/>
            <p:cNvSpPr/>
            <p:nvPr/>
          </p:nvSpPr>
          <p:spPr>
            <a:xfrm flipV="1">
              <a:off x="0" y="645879"/>
              <a:ext cx="1555468" cy="516899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4000"/>
              </a:pPr>
            </a:p>
          </p:txBody>
        </p:sp>
      </p:grpSp>
      <p:pic>
        <p:nvPicPr>
          <p:cNvPr id="241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509755" y="356285"/>
            <a:ext cx="27305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  <p:bldP build="whole" bldLvl="1" animBg="1" rev="0" advAuto="0" spid="220" grpId="10"/>
      <p:bldP build="whole" bldLvl="1" animBg="1" rev="0" advAuto="0" spid="229" grpId="12"/>
      <p:bldP build="whole" bldLvl="1" animBg="1" rev="0" advAuto="0" spid="237" grpId="6"/>
      <p:bldP build="whole" bldLvl="1" animBg="1" rev="0" advAuto="0" spid="226" grpId="5"/>
      <p:bldP build="whole" bldLvl="1" animBg="1" rev="0" advAuto="0" spid="227" grpId="7"/>
      <p:bldP build="whole" bldLvl="1" animBg="1" rev="0" advAuto="0" spid="234" grpId="4"/>
      <p:bldP build="whole" bldLvl="1" animBg="1" rev="0" advAuto="0" spid="223" grpId="8"/>
      <p:bldP build="whole" bldLvl="1" animBg="1" rev="0" advAuto="0" spid="225" grpId="2"/>
      <p:bldP build="whole" bldLvl="1" animBg="1" rev="0" advAuto="0" spid="224" grpId="3"/>
      <p:bldP build="whole" bldLvl="1" animBg="1" rev="0" advAuto="0" spid="240" grpId="11"/>
      <p:bldP build="whole" bldLvl="1" animBg="1" rev="0" advAuto="0" spid="228" grpId="9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roupe"/>
          <p:cNvGrpSpPr/>
          <p:nvPr/>
        </p:nvGrpSpPr>
        <p:grpSpPr>
          <a:xfrm>
            <a:off x="8761358" y="476289"/>
            <a:ext cx="2588991" cy="8522037"/>
            <a:chOff x="0" y="0"/>
            <a:chExt cx="2588989" cy="8522036"/>
          </a:xfrm>
        </p:grpSpPr>
        <p:sp>
          <p:nvSpPr>
            <p:cNvPr id="243" name="Rectangle aux angles arrondis"/>
            <p:cNvSpPr/>
            <p:nvPr/>
          </p:nvSpPr>
          <p:spPr>
            <a:xfrm>
              <a:off x="2079608" y="6055648"/>
              <a:ext cx="509382" cy="723822"/>
            </a:xfrm>
            <a:prstGeom prst="roundRect">
              <a:avLst>
                <a:gd name="adj" fmla="val 37398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44" name="Rectangle aux angles arrondis"/>
            <p:cNvSpPr/>
            <p:nvPr/>
          </p:nvSpPr>
          <p:spPr>
            <a:xfrm>
              <a:off x="1197105" y="7798215"/>
              <a:ext cx="530104" cy="723822"/>
            </a:xfrm>
            <a:prstGeom prst="roundRect">
              <a:avLst>
                <a:gd name="adj" fmla="val 35936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45" name="Rectangle aux angles arrondis"/>
            <p:cNvSpPr/>
            <p:nvPr/>
          </p:nvSpPr>
          <p:spPr>
            <a:xfrm>
              <a:off x="0" y="0"/>
              <a:ext cx="400223" cy="723821"/>
            </a:xfrm>
            <a:prstGeom prst="roundRect">
              <a:avLst>
                <a:gd name="adj" fmla="val 47599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sp>
        <p:nvSpPr>
          <p:cNvPr id="247" name="Exemple: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Exemple:</a:t>
            </a:r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6108" y="577850"/>
            <a:ext cx="2730501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8296" y="3220407"/>
            <a:ext cx="30226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8296" y="2242072"/>
            <a:ext cx="30226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18296" y="4198742"/>
            <a:ext cx="30226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45229" y="2305572"/>
            <a:ext cx="1028701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18887" y="3283327"/>
            <a:ext cx="660401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20878" y="4229137"/>
            <a:ext cx="685801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843908" y="2227509"/>
            <a:ext cx="12827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961469" y="3117698"/>
            <a:ext cx="939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970065" y="4079225"/>
            <a:ext cx="939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494054" y="6290558"/>
            <a:ext cx="647701" cy="96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640585" y="6338606"/>
            <a:ext cx="18923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920900" y="6349962"/>
            <a:ext cx="11049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504416" y="6690687"/>
            <a:ext cx="6731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440896" y="8153815"/>
            <a:ext cx="647701" cy="96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515979" y="8153815"/>
            <a:ext cx="15367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470858" y="8156563"/>
            <a:ext cx="7493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638337" y="8471315"/>
            <a:ext cx="6731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Considérons la fonction"/>
          <p:cNvSpPr txBox="1"/>
          <p:nvPr/>
        </p:nvSpPr>
        <p:spPr>
          <a:xfrm>
            <a:off x="2778978" y="444499"/>
            <a:ext cx="445926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Considérons la fonction</a:t>
            </a:r>
          </a:p>
        </p:txBody>
      </p:sp>
      <p:grpSp>
        <p:nvGrpSpPr>
          <p:cNvPr id="271" name="Groupe"/>
          <p:cNvGrpSpPr/>
          <p:nvPr/>
        </p:nvGrpSpPr>
        <p:grpSpPr>
          <a:xfrm>
            <a:off x="440357" y="5668258"/>
            <a:ext cx="3099121" cy="1498680"/>
            <a:chOff x="0" y="0"/>
            <a:chExt cx="3099120" cy="1498679"/>
          </a:xfrm>
        </p:grpSpPr>
        <p:pic>
          <p:nvPicPr>
            <p:cNvPr id="267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706870" y="1022429"/>
              <a:ext cx="12827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1022429"/>
              <a:ext cx="939800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9" name="Pour les points"/>
            <p:cNvSpPr txBox="1"/>
            <p:nvPr/>
          </p:nvSpPr>
          <p:spPr>
            <a:xfrm>
              <a:off x="314620" y="-1"/>
              <a:ext cx="2784501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Pour les points</a:t>
              </a:r>
            </a:p>
          </p:txBody>
        </p:sp>
        <p:sp>
          <p:nvSpPr>
            <p:cNvPr id="270" name="et"/>
            <p:cNvSpPr txBox="1"/>
            <p:nvPr/>
          </p:nvSpPr>
          <p:spPr>
            <a:xfrm>
              <a:off x="1099534" y="876379"/>
              <a:ext cx="447602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et</a:t>
              </a:r>
            </a:p>
          </p:txBody>
        </p:sp>
      </p:grpSp>
      <p:grpSp>
        <p:nvGrpSpPr>
          <p:cNvPr id="276" name="Groupe"/>
          <p:cNvGrpSpPr/>
          <p:nvPr/>
        </p:nvGrpSpPr>
        <p:grpSpPr>
          <a:xfrm>
            <a:off x="645427" y="7664825"/>
            <a:ext cx="2784501" cy="1454191"/>
            <a:chOff x="0" y="0"/>
            <a:chExt cx="2784499" cy="1454189"/>
          </a:xfrm>
        </p:grpSpPr>
        <p:pic>
          <p:nvPicPr>
            <p:cNvPr id="272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37829" y="939800"/>
              <a:ext cx="939801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844699" y="939800"/>
              <a:ext cx="939801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4" name="Pour les points"/>
            <p:cNvSpPr txBox="1"/>
            <p:nvPr/>
          </p:nvSpPr>
          <p:spPr>
            <a:xfrm>
              <a:off x="-1" y="-1"/>
              <a:ext cx="2784501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Pour les points</a:t>
              </a:r>
            </a:p>
          </p:txBody>
        </p:sp>
        <p:sp>
          <p:nvSpPr>
            <p:cNvPr id="275" name="et"/>
            <p:cNvSpPr txBox="1"/>
            <p:nvPr/>
          </p:nvSpPr>
          <p:spPr>
            <a:xfrm>
              <a:off x="1191314" y="831889"/>
              <a:ext cx="447601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ntr" nodeType="click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3" grpId="5"/>
      <p:bldP build="whole" bldLvl="1" animBg="1" rev="0" advAuto="0" spid="260" grpId="13"/>
      <p:bldP build="whole" bldLvl="1" animBg="1" rev="0" advAuto="0" spid="246" grpId="20"/>
      <p:bldP build="whole" bldLvl="1" animBg="1" rev="0" advAuto="0" spid="251" grpId="7"/>
      <p:bldP build="whole" bldLvl="1" animBg="1" rev="0" advAuto="0" spid="254" grpId="8"/>
      <p:bldP build="whole" bldLvl="1" animBg="1" rev="0" advAuto="0" spid="271" grpId="10"/>
      <p:bldP build="whole" bldLvl="1" animBg="1" rev="0" advAuto="0" spid="261" grpId="14"/>
      <p:bldP build="whole" bldLvl="1" animBg="1" rev="0" advAuto="0" spid="262" grpId="16"/>
      <p:bldP build="whole" bldLvl="1" animBg="1" rev="0" advAuto="0" spid="263" grpId="17"/>
      <p:bldP build="whole" bldLvl="1" animBg="1" rev="0" advAuto="0" spid="257" grpId="9"/>
      <p:bldP build="whole" bldLvl="1" animBg="1" rev="0" advAuto="0" spid="255" grpId="3"/>
      <p:bldP build="whole" bldLvl="1" animBg="1" rev="0" advAuto="0" spid="265" grpId="19"/>
      <p:bldP build="whole" bldLvl="1" animBg="1" rev="0" advAuto="0" spid="259" grpId="12"/>
      <p:bldP build="whole" bldLvl="1" animBg="1" rev="0" advAuto="0" spid="264" grpId="18"/>
      <p:bldP build="whole" bldLvl="1" animBg="1" rev="0" advAuto="0" spid="250" grpId="1"/>
      <p:bldP build="whole" bldLvl="1" animBg="1" rev="0" advAuto="0" spid="249" grpId="4"/>
      <p:bldP build="whole" bldLvl="1" animBg="1" rev="0" advAuto="0" spid="276" grpId="15"/>
      <p:bldP build="whole" bldLvl="1" animBg="1" rev="0" advAuto="0" spid="252" grpId="2"/>
      <p:bldP build="whole" bldLvl="1" animBg="1" rev="0" advAuto="0" spid="258" grpId="11"/>
      <p:bldP build="whole" bldLvl="1" animBg="1" rev="0" advAuto="0" spid="256" grpId="6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ente.gif" descr="pent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9698" y="2534951"/>
            <a:ext cx="10401301" cy="744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Puisque"/>
          <p:cNvSpPr txBox="1"/>
          <p:nvPr/>
        </p:nvSpPr>
        <p:spPr>
          <a:xfrm>
            <a:off x="334176" y="492695"/>
            <a:ext cx="166717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Puisque </a:t>
            </a:r>
          </a:p>
        </p:txBody>
      </p:sp>
      <p:pic>
        <p:nvPicPr>
          <p:cNvPr id="28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4753" y="321245"/>
            <a:ext cx="647701" cy="965201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est toujours la même valeur peut importe les points,"/>
          <p:cNvSpPr txBox="1"/>
          <p:nvPr/>
        </p:nvSpPr>
        <p:spPr>
          <a:xfrm>
            <a:off x="3120211" y="492695"/>
            <a:ext cx="954606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est toujours la même valeur peut importe les points,</a:t>
            </a:r>
          </a:p>
        </p:txBody>
      </p:sp>
      <p:sp>
        <p:nvSpPr>
          <p:cNvPr id="282" name="si on prend deux points de sorte que"/>
          <p:cNvSpPr txBox="1"/>
          <p:nvPr/>
        </p:nvSpPr>
        <p:spPr>
          <a:xfrm>
            <a:off x="181518" y="1599548"/>
            <a:ext cx="673521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 on prend deux points de sorte que</a:t>
            </a:r>
          </a:p>
        </p:txBody>
      </p:sp>
      <p:pic>
        <p:nvPicPr>
          <p:cNvPr id="28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65819" y="1739248"/>
            <a:ext cx="1422401" cy="342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" name="Groupe"/>
          <p:cNvGrpSpPr/>
          <p:nvPr/>
        </p:nvGrpSpPr>
        <p:grpSpPr>
          <a:xfrm>
            <a:off x="9036835" y="1643998"/>
            <a:ext cx="2804164" cy="622301"/>
            <a:chOff x="0" y="0"/>
            <a:chExt cx="2804162" cy="622300"/>
          </a:xfrm>
        </p:grpSpPr>
        <p:pic>
          <p:nvPicPr>
            <p:cNvPr id="28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69062" y="95250"/>
              <a:ext cx="1435101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5" name="alors"/>
            <p:cNvSpPr txBox="1"/>
            <p:nvPr/>
          </p:nvSpPr>
          <p:spPr>
            <a:xfrm>
              <a:off x="0" y="-1"/>
              <a:ext cx="990526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alors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" grpId="3"/>
      <p:bldP build="whole" bldLvl="1" animBg="1" rev="0" advAuto="0" spid="282" grpId="1"/>
      <p:bldP build="whole" bldLvl="1" animBg="1" rev="0" advAuto="0" spid="278" grpId="4"/>
      <p:bldP build="whole" bldLvl="1" animBg="1" rev="0" advAuto="0" spid="283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blurRad="0" stA="71804" stPos="0" endA="0" endPos="40000" dist="0" dir="5400000" fadeDir="5400000" sx="100000" sy="-100000" kx="0" ky="0" algn="bl" rotWithShape="0"/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995D7"/>
        </a:solidFill>
        <a:ln w="25400" cap="flat">
          <a:noFill/>
          <a:miter lim="400000"/>
        </a:ln>
        <a:effectLst>
          <a:reflection blurRad="0" stA="71804" stPos="0" endA="0" endPos="40000" dist="0" dir="5400000" fadeDir="5400000" sx="100000" sy="-100000" kx="0" ky="0" algn="bl" rotWithShape="0"/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35353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blurRad="0" stA="71804" stPos="0" endA="0" endPos="40000" dist="0" dir="5400000" fadeDir="5400000" sx="100000" sy="-100000" kx="0" ky="0" algn="bl" rotWithShape="0"/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995D7"/>
        </a:solidFill>
        <a:ln w="25400" cap="flat">
          <a:noFill/>
          <a:miter lim="400000"/>
        </a:ln>
        <a:effectLst>
          <a:reflection blurRad="0" stA="71804" stPos="0" endA="0" endPos="40000" dist="0" dir="5400000" fadeDir="5400000" sx="100000" sy="-100000" kx="0" ky="0" algn="bl" rotWithShape="0"/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35353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