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Relationship Id="rId9" Type="http://schemas.openxmlformats.org/officeDocument/2006/relationships/image" Target="../media/image27.png"/><Relationship Id="rId10" Type="http://schemas.openxmlformats.org/officeDocument/2006/relationships/image" Target="../media/image28.png"/><Relationship Id="rId11" Type="http://schemas.openxmlformats.org/officeDocument/2006/relationships/image" Target="../media/image29.png"/><Relationship Id="rId12" Type="http://schemas.openxmlformats.org/officeDocument/2006/relationships/image" Target="../media/image30.png"/><Relationship Id="rId13" Type="http://schemas.openxmlformats.org/officeDocument/2006/relationships/image" Target="../media/image31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Relationship Id="rId6" Type="http://schemas.openxmlformats.org/officeDocument/2006/relationships/image" Target="../media/image36.png"/><Relationship Id="rId7" Type="http://schemas.openxmlformats.org/officeDocument/2006/relationships/image" Target="../media/image37.png"/><Relationship Id="rId8" Type="http://schemas.openxmlformats.org/officeDocument/2006/relationships/image" Target="../media/image38.png"/><Relationship Id="rId9" Type="http://schemas.openxmlformats.org/officeDocument/2006/relationships/image" Target="../media/image39.png"/><Relationship Id="rId10" Type="http://schemas.openxmlformats.org/officeDocument/2006/relationships/image" Target="../media/image40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1.png"/><Relationship Id="rId8" Type="http://schemas.openxmlformats.org/officeDocument/2006/relationships/image" Target="../media/image4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image" Target="../media/image45.png"/><Relationship Id="rId5" Type="http://schemas.openxmlformats.org/officeDocument/2006/relationships/image" Target="../media/image46.png"/><Relationship Id="rId6" Type="http://schemas.openxmlformats.org/officeDocument/2006/relationships/image" Target="../media/image47.png"/><Relationship Id="rId7" Type="http://schemas.openxmlformats.org/officeDocument/2006/relationships/image" Target="../media/image48.png"/><Relationship Id="rId8" Type="http://schemas.openxmlformats.org/officeDocument/2006/relationships/image" Target="../media/image49.png"/><Relationship Id="rId9" Type="http://schemas.openxmlformats.org/officeDocument/2006/relationships/image" Target="../media/image50.png"/><Relationship Id="rId10" Type="http://schemas.openxmlformats.org/officeDocument/2006/relationships/image" Target="../media/image51.png"/><Relationship Id="rId11" Type="http://schemas.openxmlformats.org/officeDocument/2006/relationships/image" Target="../media/image52.png"/><Relationship Id="rId12" Type="http://schemas.openxmlformats.org/officeDocument/2006/relationships/image" Target="../media/image53.png"/><Relationship Id="rId13" Type="http://schemas.openxmlformats.org/officeDocument/2006/relationships/image" Target="../media/image54.png"/><Relationship Id="rId14" Type="http://schemas.openxmlformats.org/officeDocument/2006/relationships/image" Target="../media/image55.png"/><Relationship Id="rId15" Type="http://schemas.openxmlformats.org/officeDocument/2006/relationships/image" Target="../media/image56.png"/><Relationship Id="rId16" Type="http://schemas.openxmlformats.org/officeDocument/2006/relationships/image" Target="../media/image57.png"/><Relationship Id="rId17" Type="http://schemas.openxmlformats.org/officeDocument/2006/relationships/image" Target="../media/image58.png"/><Relationship Id="rId18" Type="http://schemas.openxmlformats.org/officeDocument/2006/relationships/image" Target="../media/image59.png"/><Relationship Id="rId19" Type="http://schemas.openxmlformats.org/officeDocument/2006/relationships/image" Target="../media/image60.png"/><Relationship Id="rId20" Type="http://schemas.openxmlformats.org/officeDocument/2006/relationships/image" Target="../media/image61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image" Target="../media/image45.png"/><Relationship Id="rId5" Type="http://schemas.openxmlformats.org/officeDocument/2006/relationships/image" Target="../media/image46.png"/><Relationship Id="rId6" Type="http://schemas.openxmlformats.org/officeDocument/2006/relationships/image" Target="../media/image47.png"/><Relationship Id="rId7" Type="http://schemas.openxmlformats.org/officeDocument/2006/relationships/image" Target="../media/image56.png"/><Relationship Id="rId8" Type="http://schemas.openxmlformats.org/officeDocument/2006/relationships/image" Target="../media/image59.png"/><Relationship Id="rId9" Type="http://schemas.openxmlformats.org/officeDocument/2006/relationships/image" Target="../media/image62.png"/><Relationship Id="rId10" Type="http://schemas.openxmlformats.org/officeDocument/2006/relationships/image" Target="../media/image63.png"/><Relationship Id="rId11" Type="http://schemas.openxmlformats.org/officeDocument/2006/relationships/image" Target="../media/image64.png"/><Relationship Id="rId12" Type="http://schemas.openxmlformats.org/officeDocument/2006/relationships/image" Target="../media/image65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6.png"/><Relationship Id="rId3" Type="http://schemas.openxmlformats.org/officeDocument/2006/relationships/image" Target="../media/image59.png"/><Relationship Id="rId4" Type="http://schemas.openxmlformats.org/officeDocument/2006/relationships/image" Target="../media/image65.png"/><Relationship Id="rId5" Type="http://schemas.openxmlformats.org/officeDocument/2006/relationships/image" Target="../media/image43.png"/><Relationship Id="rId6" Type="http://schemas.openxmlformats.org/officeDocument/2006/relationships/image" Target="../media/image44.png"/><Relationship Id="rId7" Type="http://schemas.openxmlformats.org/officeDocument/2006/relationships/image" Target="../media/image45.png"/><Relationship Id="rId8" Type="http://schemas.openxmlformats.org/officeDocument/2006/relationships/image" Target="../media/image46.png"/><Relationship Id="rId9" Type="http://schemas.openxmlformats.org/officeDocument/2006/relationships/image" Target="../media/image47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3" Type="http://schemas.openxmlformats.org/officeDocument/2006/relationships/image" Target="../media/image9.png"/><Relationship Id="rId4" Type="http://schemas.openxmlformats.org/officeDocument/2006/relationships/image" Target="../media/image8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10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urs 6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6</a:t>
            </a:r>
          </a:p>
        </p:txBody>
      </p:sp>
      <p:sp>
        <p:nvSpPr>
          <p:cNvPr id="123" name="1.6 Polygones"/>
          <p:cNvSpPr/>
          <p:nvPr>
            <p:ph type="body" idx="14"/>
          </p:nvPr>
        </p:nvSpPr>
        <p:spPr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1.6 Polygones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riangle"/>
          <p:cNvSpPr/>
          <p:nvPr/>
        </p:nvSpPr>
        <p:spPr>
          <a:xfrm>
            <a:off x="1458304" y="2094887"/>
            <a:ext cx="3479896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37" name="Triangle rectangle"/>
          <p:cNvSpPr txBox="1"/>
          <p:nvPr/>
        </p:nvSpPr>
        <p:spPr>
          <a:xfrm>
            <a:off x="1361094" y="689680"/>
            <a:ext cx="345690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Triangle rectangle</a:t>
            </a:r>
          </a:p>
        </p:txBody>
      </p:sp>
      <p:grpSp>
        <p:nvGrpSpPr>
          <p:cNvPr id="240" name="Grouper"/>
          <p:cNvGrpSpPr/>
          <p:nvPr/>
        </p:nvGrpSpPr>
        <p:grpSpPr>
          <a:xfrm>
            <a:off x="3289773" y="4724483"/>
            <a:ext cx="2980731" cy="2866570"/>
            <a:chOff x="0" y="0"/>
            <a:chExt cx="2980729" cy="2866568"/>
          </a:xfrm>
        </p:grpSpPr>
        <p:sp>
          <p:nvSpPr>
            <p:cNvPr id="238" name="Triangle"/>
            <p:cNvSpPr/>
            <p:nvPr/>
          </p:nvSpPr>
          <p:spPr>
            <a:xfrm>
              <a:off x="1112044" y="724554"/>
              <a:ext cx="1191765" cy="2142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96FF"/>
            </a:solidFill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9" name="Triangle isocèle"/>
            <p:cNvSpPr txBox="1"/>
            <p:nvPr/>
          </p:nvSpPr>
          <p:spPr>
            <a:xfrm>
              <a:off x="0" y="-1"/>
              <a:ext cx="298073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Triangle isocèle</a:t>
              </a:r>
            </a:p>
          </p:txBody>
        </p:sp>
      </p:grpSp>
      <p:grpSp>
        <p:nvGrpSpPr>
          <p:cNvPr id="243" name="Grouper"/>
          <p:cNvGrpSpPr/>
          <p:nvPr/>
        </p:nvGrpSpPr>
        <p:grpSpPr>
          <a:xfrm>
            <a:off x="7024671" y="689680"/>
            <a:ext cx="3714528" cy="2800386"/>
            <a:chOff x="0" y="0"/>
            <a:chExt cx="3714526" cy="2800384"/>
          </a:xfrm>
        </p:grpSpPr>
        <p:sp>
          <p:nvSpPr>
            <p:cNvPr id="241" name="Triangle équilatéral"/>
            <p:cNvSpPr txBox="1"/>
            <p:nvPr/>
          </p:nvSpPr>
          <p:spPr>
            <a:xfrm>
              <a:off x="-1" y="-1"/>
              <a:ext cx="371452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Triangle équilatéral</a:t>
              </a:r>
            </a:p>
          </p:txBody>
        </p:sp>
        <p:sp>
          <p:nvSpPr>
            <p:cNvPr id="242" name="Triangle"/>
            <p:cNvSpPr/>
            <p:nvPr/>
          </p:nvSpPr>
          <p:spPr>
            <a:xfrm>
              <a:off x="998551" y="1082348"/>
              <a:ext cx="1976168" cy="1718037"/>
            </a:xfrm>
            <a:prstGeom prst="triangle">
              <a:avLst/>
            </a:prstGeom>
            <a:solidFill>
              <a:srgbClr val="0096FF"/>
            </a:solidFill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48" name="Grouper"/>
          <p:cNvGrpSpPr/>
          <p:nvPr/>
        </p:nvGrpSpPr>
        <p:grpSpPr>
          <a:xfrm>
            <a:off x="1445604" y="3123542"/>
            <a:ext cx="2923356" cy="1130553"/>
            <a:chOff x="0" y="0"/>
            <a:chExt cx="2923354" cy="1130552"/>
          </a:xfrm>
        </p:grpSpPr>
        <p:grpSp>
          <p:nvGrpSpPr>
            <p:cNvPr id="246" name="Grouper"/>
            <p:cNvGrpSpPr/>
            <p:nvPr/>
          </p:nvGrpSpPr>
          <p:grpSpPr>
            <a:xfrm>
              <a:off x="0" y="-1"/>
              <a:ext cx="254046" cy="254047"/>
              <a:chOff x="0" y="0"/>
              <a:chExt cx="254045" cy="254045"/>
            </a:xfrm>
          </p:grpSpPr>
          <p:sp>
            <p:nvSpPr>
              <p:cNvPr id="244" name="Ligne"/>
              <p:cNvSpPr/>
              <p:nvPr/>
            </p:nvSpPr>
            <p:spPr>
              <a:xfrm flipV="1">
                <a:off x="241300" y="-1"/>
                <a:ext cx="1" cy="254047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45" name="Ligne"/>
              <p:cNvSpPr/>
              <p:nvPr/>
            </p:nvSpPr>
            <p:spPr>
              <a:xfrm>
                <a:off x="0" y="0"/>
                <a:ext cx="254046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247" name="Un angle droit"/>
            <p:cNvSpPr txBox="1"/>
            <p:nvPr/>
          </p:nvSpPr>
          <p:spPr>
            <a:xfrm>
              <a:off x="127022" y="508252"/>
              <a:ext cx="279633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Un angle droit</a:t>
              </a:r>
            </a:p>
          </p:txBody>
        </p:sp>
      </p:grpSp>
      <p:grpSp>
        <p:nvGrpSpPr>
          <p:cNvPr id="253" name="Grouper"/>
          <p:cNvGrpSpPr/>
          <p:nvPr/>
        </p:nvGrpSpPr>
        <p:grpSpPr>
          <a:xfrm>
            <a:off x="7457761" y="2237327"/>
            <a:ext cx="3281438" cy="2327918"/>
            <a:chOff x="0" y="0"/>
            <a:chExt cx="3281436" cy="2327916"/>
          </a:xfrm>
        </p:grpSpPr>
        <p:sp>
          <p:nvSpPr>
            <p:cNvPr id="249" name="Trois côtés égaux"/>
            <p:cNvSpPr txBox="1"/>
            <p:nvPr/>
          </p:nvSpPr>
          <p:spPr>
            <a:xfrm>
              <a:off x="-1" y="1705616"/>
              <a:ext cx="328143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Trois côtés égaux</a:t>
              </a:r>
            </a:p>
          </p:txBody>
        </p:sp>
        <p:pic>
          <p:nvPicPr>
            <p:cNvPr id="250" name="pasted-image.pdf" descr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80873" y="0"/>
              <a:ext cx="2159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1" name="pasted-image.pdf" descr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101132" y="0"/>
              <a:ext cx="2159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2" name="pasted-image.pdf" descr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424818" y="1343540"/>
              <a:ext cx="215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58" name="Grouper"/>
          <p:cNvGrpSpPr/>
          <p:nvPr/>
        </p:nvGrpSpPr>
        <p:grpSpPr>
          <a:xfrm>
            <a:off x="3400068" y="6213131"/>
            <a:ext cx="3195266" cy="2508627"/>
            <a:chOff x="0" y="0"/>
            <a:chExt cx="3195265" cy="2508626"/>
          </a:xfrm>
        </p:grpSpPr>
        <p:pic>
          <p:nvPicPr>
            <p:cNvPr id="254" name="pasted-image.pdf" descr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960667" y="0"/>
              <a:ext cx="2159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5" name="pasted-image.pdf" descr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08732" y="1558538"/>
              <a:ext cx="1778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6" name="pasted-image.pdf" descr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994330" y="0"/>
              <a:ext cx="2159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7" name="Deux côté égaux"/>
            <p:cNvSpPr txBox="1"/>
            <p:nvPr/>
          </p:nvSpPr>
          <p:spPr>
            <a:xfrm>
              <a:off x="0" y="1886326"/>
              <a:ext cx="319526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Deux côté égaux</a:t>
              </a:r>
            </a:p>
          </p:txBody>
        </p:sp>
      </p:grpSp>
      <p:grpSp>
        <p:nvGrpSpPr>
          <p:cNvPr id="263" name="Grouper"/>
          <p:cNvGrpSpPr/>
          <p:nvPr/>
        </p:nvGrpSpPr>
        <p:grpSpPr>
          <a:xfrm>
            <a:off x="7457761" y="2205869"/>
            <a:ext cx="3509815" cy="2917337"/>
            <a:chOff x="0" y="0"/>
            <a:chExt cx="3509813" cy="2917335"/>
          </a:xfrm>
        </p:grpSpPr>
        <p:sp>
          <p:nvSpPr>
            <p:cNvPr id="268" name="Ligne de connexion"/>
            <p:cNvSpPr/>
            <p:nvPr/>
          </p:nvSpPr>
          <p:spPr>
            <a:xfrm>
              <a:off x="1994555" y="864416"/>
              <a:ext cx="329935" cy="404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38" h="20777" fill="norm" stroke="1" extrusionOk="0">
                  <a:moveTo>
                    <a:pt x="989" y="20777"/>
                  </a:moveTo>
                  <a:cubicBezTo>
                    <a:pt x="-2562" y="6077"/>
                    <a:pt x="3454" y="-823"/>
                    <a:pt x="19038" y="78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/>
            <a:lstStyle/>
            <a:p>
              <a:pPr/>
            </a:p>
          </p:txBody>
        </p:sp>
        <p:sp>
          <p:nvSpPr>
            <p:cNvPr id="269" name="Ligne de connexion"/>
            <p:cNvSpPr/>
            <p:nvPr/>
          </p:nvSpPr>
          <p:spPr>
            <a:xfrm>
              <a:off x="1305673" y="0"/>
              <a:ext cx="493206" cy="170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1" fill="norm" stroke="1" extrusionOk="0">
                  <a:moveTo>
                    <a:pt x="21600" y="456"/>
                  </a:moveTo>
                  <a:cubicBezTo>
                    <a:pt x="13529" y="21600"/>
                    <a:pt x="6329" y="21448"/>
                    <a:pt x="0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/>
            <a:lstStyle/>
            <a:p>
              <a:pPr/>
            </a:p>
          </p:txBody>
        </p:sp>
        <p:sp>
          <p:nvSpPr>
            <p:cNvPr id="270" name="Ligne de connexion"/>
            <p:cNvSpPr/>
            <p:nvPr/>
          </p:nvSpPr>
          <p:spPr>
            <a:xfrm>
              <a:off x="809142" y="846389"/>
              <a:ext cx="275578" cy="419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8" h="21600" fill="norm" stroke="1" extrusionOk="0">
                  <a:moveTo>
                    <a:pt x="0" y="0"/>
                  </a:moveTo>
                  <a:cubicBezTo>
                    <a:pt x="14708" y="1891"/>
                    <a:pt x="21600" y="9091"/>
                    <a:pt x="20676" y="2160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/>
            <a:lstStyle/>
            <a:p>
              <a:pPr/>
            </a:p>
          </p:txBody>
        </p:sp>
        <p:sp>
          <p:nvSpPr>
            <p:cNvPr id="262" name="Trois angles égaux"/>
            <p:cNvSpPr txBox="1"/>
            <p:nvPr/>
          </p:nvSpPr>
          <p:spPr>
            <a:xfrm>
              <a:off x="0" y="2295035"/>
              <a:ext cx="350981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Trois angles égaux</a:t>
              </a:r>
            </a:p>
          </p:txBody>
        </p:sp>
      </p:grpSp>
      <p:grpSp>
        <p:nvGrpSpPr>
          <p:cNvPr id="267" name="Grouper"/>
          <p:cNvGrpSpPr/>
          <p:nvPr/>
        </p:nvGrpSpPr>
        <p:grpSpPr>
          <a:xfrm>
            <a:off x="3374667" y="7294172"/>
            <a:ext cx="3576118" cy="2049886"/>
            <a:chOff x="0" y="0"/>
            <a:chExt cx="3576116" cy="2049884"/>
          </a:xfrm>
        </p:grpSpPr>
        <p:sp>
          <p:nvSpPr>
            <p:cNvPr id="271" name="Ligne de connexion"/>
            <p:cNvSpPr/>
            <p:nvPr/>
          </p:nvSpPr>
          <p:spPr>
            <a:xfrm>
              <a:off x="1947768" y="0"/>
              <a:ext cx="164899" cy="29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490" h="21600" fill="norm" stroke="1" extrusionOk="0">
                  <a:moveTo>
                    <a:pt x="3651" y="21600"/>
                  </a:moveTo>
                  <a:cubicBezTo>
                    <a:pt x="-4110" y="10574"/>
                    <a:pt x="503" y="3374"/>
                    <a:pt x="17490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/>
            <a:lstStyle/>
            <a:p>
              <a:pPr/>
            </a:p>
          </p:txBody>
        </p:sp>
        <p:sp>
          <p:nvSpPr>
            <p:cNvPr id="272" name="Ligne de connexion"/>
            <p:cNvSpPr/>
            <p:nvPr/>
          </p:nvSpPr>
          <p:spPr>
            <a:xfrm>
              <a:off x="1114237" y="12931"/>
              <a:ext cx="143674" cy="26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136" h="21600" fill="norm" stroke="1" extrusionOk="0">
                  <a:moveTo>
                    <a:pt x="15959" y="21600"/>
                  </a:moveTo>
                  <a:cubicBezTo>
                    <a:pt x="21600" y="9295"/>
                    <a:pt x="16280" y="2095"/>
                    <a:pt x="0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/>
            <a:lstStyle/>
            <a:p>
              <a:pPr/>
            </a:p>
          </p:txBody>
        </p:sp>
        <p:sp>
          <p:nvSpPr>
            <p:cNvPr id="266" name="Deux angles égaux"/>
            <p:cNvSpPr txBox="1"/>
            <p:nvPr/>
          </p:nvSpPr>
          <p:spPr>
            <a:xfrm>
              <a:off x="0" y="1427584"/>
              <a:ext cx="357611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Deux angles égaux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7" grpId="7"/>
      <p:bldP build="whole" bldLvl="1" animBg="1" rev="0" advAuto="0" spid="240" grpId="5"/>
      <p:bldP build="whole" bldLvl="1" animBg="1" rev="0" advAuto="0" spid="248" grpId="1"/>
      <p:bldP build="whole" bldLvl="1" animBg="1" rev="0" advAuto="0" spid="263" grpId="4"/>
      <p:bldP build="whole" bldLvl="1" animBg="1" rev="0" advAuto="0" spid="253" grpId="3"/>
      <p:bldP build="whole" bldLvl="1" animBg="1" rev="0" advAuto="0" spid="258" grpId="6"/>
      <p:bldP build="whole" bldLvl="1" animBg="1" rev="0" advAuto="0" spid="243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riangle"/>
          <p:cNvSpPr/>
          <p:nvPr/>
        </p:nvSpPr>
        <p:spPr>
          <a:xfrm>
            <a:off x="3691837" y="1473750"/>
            <a:ext cx="6586311" cy="26672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75" name="Dans un triangle rectangle"/>
          <p:cNvSpPr txBox="1"/>
          <p:nvPr/>
        </p:nvSpPr>
        <p:spPr>
          <a:xfrm>
            <a:off x="3803132" y="194175"/>
            <a:ext cx="49720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Dans un triangle rectangle</a:t>
            </a:r>
          </a:p>
        </p:txBody>
      </p:sp>
      <p:sp>
        <p:nvSpPr>
          <p:cNvPr id="276" name="Hypoténuse"/>
          <p:cNvSpPr txBox="1"/>
          <p:nvPr/>
        </p:nvSpPr>
        <p:spPr>
          <a:xfrm>
            <a:off x="6502399" y="1763032"/>
            <a:ext cx="231993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Hypoténuse</a:t>
            </a:r>
          </a:p>
        </p:txBody>
      </p:sp>
      <p:pic>
        <p:nvPicPr>
          <p:cNvPr id="277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45459" y="3764920"/>
            <a:ext cx="279401" cy="215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80" name="Grouper"/>
          <p:cNvGrpSpPr/>
          <p:nvPr/>
        </p:nvGrpSpPr>
        <p:grpSpPr>
          <a:xfrm>
            <a:off x="3679137" y="3885570"/>
            <a:ext cx="254046" cy="254047"/>
            <a:chOff x="0" y="0"/>
            <a:chExt cx="254045" cy="254045"/>
          </a:xfrm>
        </p:grpSpPr>
        <p:sp>
          <p:nvSpPr>
            <p:cNvPr id="278" name="Ligne"/>
            <p:cNvSpPr/>
            <p:nvPr/>
          </p:nvSpPr>
          <p:spPr>
            <a:xfrm flipV="1">
              <a:off x="241300" y="-1"/>
              <a:ext cx="1" cy="25404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9" name="Ligne"/>
            <p:cNvSpPr/>
            <p:nvPr/>
          </p:nvSpPr>
          <p:spPr>
            <a:xfrm>
              <a:off x="0" y="0"/>
              <a:ext cx="254046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83" name="Grouper"/>
          <p:cNvGrpSpPr/>
          <p:nvPr/>
        </p:nvGrpSpPr>
        <p:grpSpPr>
          <a:xfrm>
            <a:off x="568142" y="1915348"/>
            <a:ext cx="2275212" cy="622301"/>
            <a:chOff x="0" y="0"/>
            <a:chExt cx="2275211" cy="622300"/>
          </a:xfrm>
        </p:grpSpPr>
        <p:sp>
          <p:nvSpPr>
            <p:cNvPr id="281" name="Opposé à"/>
            <p:cNvSpPr txBox="1"/>
            <p:nvPr/>
          </p:nvSpPr>
          <p:spPr>
            <a:xfrm>
              <a:off x="0" y="0"/>
              <a:ext cx="187657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Opposé à</a:t>
              </a:r>
            </a:p>
          </p:txBody>
        </p:sp>
        <p:pic>
          <p:nvPicPr>
            <p:cNvPr id="282" name="pasted-image.pdf" descr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995811" y="254083"/>
              <a:ext cx="2794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86" name="Grouper"/>
          <p:cNvGrpSpPr/>
          <p:nvPr/>
        </p:nvGrpSpPr>
        <p:grpSpPr>
          <a:xfrm>
            <a:off x="5456956" y="4369835"/>
            <a:ext cx="2516922" cy="622301"/>
            <a:chOff x="0" y="0"/>
            <a:chExt cx="2516920" cy="622300"/>
          </a:xfrm>
        </p:grpSpPr>
        <p:sp>
          <p:nvSpPr>
            <p:cNvPr id="284" name="Adjacent à"/>
            <p:cNvSpPr txBox="1"/>
            <p:nvPr/>
          </p:nvSpPr>
          <p:spPr>
            <a:xfrm>
              <a:off x="0" y="0"/>
              <a:ext cx="209088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Adjacent à</a:t>
              </a:r>
            </a:p>
          </p:txBody>
        </p:sp>
        <p:pic>
          <p:nvPicPr>
            <p:cNvPr id="285" name="pasted-image.pdf" descr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237520" y="228600"/>
              <a:ext cx="2794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87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52055" y="1983267"/>
            <a:ext cx="266701" cy="4191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0" name="Grouper"/>
          <p:cNvGrpSpPr/>
          <p:nvPr/>
        </p:nvGrpSpPr>
        <p:grpSpPr>
          <a:xfrm>
            <a:off x="5456956" y="4992135"/>
            <a:ext cx="2309934" cy="629994"/>
            <a:chOff x="0" y="0"/>
            <a:chExt cx="2309932" cy="629993"/>
          </a:xfrm>
        </p:grpSpPr>
        <p:sp>
          <p:nvSpPr>
            <p:cNvPr id="288" name="Opposé à"/>
            <p:cNvSpPr txBox="1"/>
            <p:nvPr/>
          </p:nvSpPr>
          <p:spPr>
            <a:xfrm>
              <a:off x="0" y="0"/>
              <a:ext cx="187657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Opposé à</a:t>
              </a:r>
            </a:p>
          </p:txBody>
        </p:sp>
        <p:pic>
          <p:nvPicPr>
            <p:cNvPr id="289" name="pasted-image.pdf" descr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043232" y="210893"/>
              <a:ext cx="2667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93" name="Grouper"/>
          <p:cNvGrpSpPr/>
          <p:nvPr/>
        </p:nvGrpSpPr>
        <p:grpSpPr>
          <a:xfrm>
            <a:off x="555442" y="2804280"/>
            <a:ext cx="2421262" cy="622301"/>
            <a:chOff x="0" y="0"/>
            <a:chExt cx="2421261" cy="622300"/>
          </a:xfrm>
        </p:grpSpPr>
        <p:sp>
          <p:nvSpPr>
            <p:cNvPr id="291" name="Adjacent à"/>
            <p:cNvSpPr txBox="1"/>
            <p:nvPr/>
          </p:nvSpPr>
          <p:spPr>
            <a:xfrm>
              <a:off x="0" y="0"/>
              <a:ext cx="209088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Adjacent à</a:t>
              </a:r>
            </a:p>
          </p:txBody>
        </p:sp>
        <p:pic>
          <p:nvPicPr>
            <p:cNvPr id="292" name="pasted-image.pdf" descr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154561" y="203200"/>
              <a:ext cx="2667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00" name="Grouper"/>
          <p:cNvGrpSpPr/>
          <p:nvPr/>
        </p:nvGrpSpPr>
        <p:grpSpPr>
          <a:xfrm>
            <a:off x="3679137" y="1454906"/>
            <a:ext cx="6586311" cy="2673349"/>
            <a:chOff x="0" y="0"/>
            <a:chExt cx="6586310" cy="2673348"/>
          </a:xfrm>
        </p:grpSpPr>
        <p:sp>
          <p:nvSpPr>
            <p:cNvPr id="294" name="Triangle"/>
            <p:cNvSpPr/>
            <p:nvPr/>
          </p:nvSpPr>
          <p:spPr>
            <a:xfrm rot="10800000">
              <a:off x="0" y="6144"/>
              <a:ext cx="6586311" cy="2667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95" name="pasted-image.pdf" descr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187932" y="1865514"/>
              <a:ext cx="2667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98" name="Grouper"/>
            <p:cNvGrpSpPr/>
            <p:nvPr/>
          </p:nvGrpSpPr>
          <p:grpSpPr>
            <a:xfrm rot="10800000">
              <a:off x="6321282" y="0"/>
              <a:ext cx="254046" cy="254046"/>
              <a:chOff x="0" y="0"/>
              <a:chExt cx="254045" cy="254045"/>
            </a:xfrm>
          </p:grpSpPr>
          <p:sp>
            <p:nvSpPr>
              <p:cNvPr id="296" name="Ligne"/>
              <p:cNvSpPr/>
              <p:nvPr/>
            </p:nvSpPr>
            <p:spPr>
              <a:xfrm flipV="1">
                <a:off x="241300" y="-1"/>
                <a:ext cx="1" cy="254047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97" name="Ligne"/>
              <p:cNvSpPr/>
              <p:nvPr/>
            </p:nvSpPr>
            <p:spPr>
              <a:xfrm>
                <a:off x="0" y="0"/>
                <a:ext cx="254046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pic>
          <p:nvPicPr>
            <p:cNvPr id="299" name="pasted-image.pdf" descr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976695" y="101645"/>
              <a:ext cx="2794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04" name="Grouper"/>
          <p:cNvGrpSpPr/>
          <p:nvPr/>
        </p:nvGrpSpPr>
        <p:grpSpPr>
          <a:xfrm>
            <a:off x="3666459" y="6275482"/>
            <a:ext cx="5472701" cy="622301"/>
            <a:chOff x="0" y="0"/>
            <a:chExt cx="5472699" cy="622300"/>
          </a:xfrm>
        </p:grpSpPr>
        <p:sp>
          <p:nvSpPr>
            <p:cNvPr id="301" name="et      sont complémentaire"/>
            <p:cNvSpPr txBox="1"/>
            <p:nvPr/>
          </p:nvSpPr>
          <p:spPr>
            <a:xfrm>
              <a:off x="495291" y="-1"/>
              <a:ext cx="497740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      sont complémentaire</a:t>
              </a:r>
            </a:p>
          </p:txBody>
        </p:sp>
        <p:pic>
          <p:nvPicPr>
            <p:cNvPr id="302" name="pasted-image.pdf" descr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279400"/>
              <a:ext cx="2794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3" name="pasted-image.pdf" descr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29072" y="203199"/>
              <a:ext cx="2667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4" grpId="9"/>
      <p:bldP build="whole" bldLvl="1" animBg="1" rev="0" advAuto="0" spid="283" grpId="3"/>
      <p:bldP build="whole" bldLvl="1" animBg="1" rev="0" advAuto="0" spid="277" grpId="2"/>
      <p:bldP build="whole" bldLvl="1" animBg="1" rev="0" advAuto="0" spid="287" grpId="5"/>
      <p:bldP build="whole" bldLvl="1" animBg="1" rev="0" advAuto="0" spid="276" grpId="1"/>
      <p:bldP build="whole" bldLvl="1" animBg="1" rev="0" advAuto="0" spid="290" grpId="6"/>
      <p:bldP build="whole" bldLvl="1" animBg="1" rev="0" advAuto="0" spid="293" grpId="7"/>
      <p:bldP build="whole" bldLvl="1" animBg="1" rev="0" advAuto="0" spid="286" grpId="4"/>
      <p:bldP build="whole" bldLvl="1" animBg="1" rev="0" advAuto="0" spid="300" grpId="8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Triangle"/>
          <p:cNvSpPr/>
          <p:nvPr/>
        </p:nvSpPr>
        <p:spPr>
          <a:xfrm>
            <a:off x="1101662" y="4114656"/>
            <a:ext cx="2938187" cy="17516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" y="0"/>
                </a:moveTo>
                <a:lnTo>
                  <a:pt x="0" y="21600"/>
                </a:lnTo>
                <a:lnTo>
                  <a:pt x="21600" y="21567"/>
                </a:lnTo>
                <a:lnTo>
                  <a:pt x="8" y="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07" name="Triangle"/>
          <p:cNvSpPr/>
          <p:nvPr/>
        </p:nvSpPr>
        <p:spPr>
          <a:xfrm rot="16200000">
            <a:off x="3452537" y="3521395"/>
            <a:ext cx="2938186" cy="1751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" y="0"/>
                </a:moveTo>
                <a:lnTo>
                  <a:pt x="0" y="21600"/>
                </a:lnTo>
                <a:lnTo>
                  <a:pt x="21600" y="21567"/>
                </a:lnTo>
                <a:lnTo>
                  <a:pt x="8" y="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08" name="Triangle"/>
          <p:cNvSpPr/>
          <p:nvPr/>
        </p:nvSpPr>
        <p:spPr>
          <a:xfrm rot="10800000">
            <a:off x="2859276" y="1166687"/>
            <a:ext cx="2938186" cy="1751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" y="0"/>
                </a:moveTo>
                <a:lnTo>
                  <a:pt x="0" y="21600"/>
                </a:lnTo>
                <a:lnTo>
                  <a:pt x="21600" y="21567"/>
                </a:lnTo>
                <a:lnTo>
                  <a:pt x="8" y="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09" name="Triangle"/>
          <p:cNvSpPr/>
          <p:nvPr/>
        </p:nvSpPr>
        <p:spPr>
          <a:xfrm rot="5400000">
            <a:off x="508401" y="1759948"/>
            <a:ext cx="2938187" cy="17516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" y="0"/>
                </a:moveTo>
                <a:lnTo>
                  <a:pt x="0" y="21600"/>
                </a:lnTo>
                <a:lnTo>
                  <a:pt x="21600" y="21567"/>
                </a:lnTo>
                <a:lnTo>
                  <a:pt x="8" y="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10" name="Carré"/>
          <p:cNvSpPr/>
          <p:nvPr/>
        </p:nvSpPr>
        <p:spPr>
          <a:xfrm>
            <a:off x="6970679" y="1166675"/>
            <a:ext cx="4695816" cy="4699650"/>
          </a:xfrm>
          <a:prstGeom prst="rect">
            <a:avLst/>
          </a:prstGeom>
          <a:solidFill>
            <a:srgbClr val="FF2600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11" name="Triangle"/>
          <p:cNvSpPr/>
          <p:nvPr/>
        </p:nvSpPr>
        <p:spPr>
          <a:xfrm>
            <a:off x="6970687" y="4114656"/>
            <a:ext cx="2938187" cy="17516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" y="0"/>
                </a:moveTo>
                <a:lnTo>
                  <a:pt x="0" y="21600"/>
                </a:lnTo>
                <a:lnTo>
                  <a:pt x="21600" y="21567"/>
                </a:lnTo>
                <a:lnTo>
                  <a:pt x="8" y="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12" name="Triangle"/>
          <p:cNvSpPr/>
          <p:nvPr/>
        </p:nvSpPr>
        <p:spPr>
          <a:xfrm rot="16200000">
            <a:off x="9321562" y="3521395"/>
            <a:ext cx="2938186" cy="1751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" y="0"/>
                </a:moveTo>
                <a:lnTo>
                  <a:pt x="0" y="21600"/>
                </a:lnTo>
                <a:lnTo>
                  <a:pt x="21600" y="21567"/>
                </a:lnTo>
                <a:lnTo>
                  <a:pt x="8" y="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13" name="Triangle"/>
          <p:cNvSpPr/>
          <p:nvPr/>
        </p:nvSpPr>
        <p:spPr>
          <a:xfrm rot="10800000">
            <a:off x="8728301" y="1166687"/>
            <a:ext cx="2938186" cy="1751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" y="0"/>
                </a:moveTo>
                <a:lnTo>
                  <a:pt x="0" y="21600"/>
                </a:lnTo>
                <a:lnTo>
                  <a:pt x="21600" y="21567"/>
                </a:lnTo>
                <a:lnTo>
                  <a:pt x="8" y="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14" name="Triangle"/>
          <p:cNvSpPr/>
          <p:nvPr/>
        </p:nvSpPr>
        <p:spPr>
          <a:xfrm rot="5400000">
            <a:off x="6377426" y="1759948"/>
            <a:ext cx="2938187" cy="17516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" y="0"/>
                </a:moveTo>
                <a:lnTo>
                  <a:pt x="0" y="21600"/>
                </a:lnTo>
                <a:lnTo>
                  <a:pt x="21600" y="21567"/>
                </a:lnTo>
                <a:lnTo>
                  <a:pt x="8" y="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15" name="Carré"/>
          <p:cNvSpPr/>
          <p:nvPr/>
        </p:nvSpPr>
        <p:spPr>
          <a:xfrm rot="7260000">
            <a:off x="1724441" y="1809770"/>
            <a:ext cx="3435928" cy="3438861"/>
          </a:xfrm>
          <a:prstGeom prst="rect">
            <a:avLst/>
          </a:prstGeom>
          <a:solidFill>
            <a:srgbClr val="FF2600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16" name="Rectangle"/>
          <p:cNvSpPr/>
          <p:nvPr/>
        </p:nvSpPr>
        <p:spPr>
          <a:xfrm>
            <a:off x="6978997" y="4163647"/>
            <a:ext cx="1761304" cy="1702678"/>
          </a:xfrm>
          <a:prstGeom prst="rect">
            <a:avLst/>
          </a:prstGeom>
          <a:solidFill>
            <a:srgbClr val="FFFB00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17" name="Rectangle"/>
          <p:cNvSpPr/>
          <p:nvPr/>
        </p:nvSpPr>
        <p:spPr>
          <a:xfrm>
            <a:off x="8757382" y="1166675"/>
            <a:ext cx="2909114" cy="2971573"/>
          </a:xfrm>
          <a:prstGeom prst="rect">
            <a:avLst/>
          </a:prstGeom>
          <a:solidFill>
            <a:srgbClr val="00F900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18" name="Théorème de Pythagore"/>
          <p:cNvSpPr txBox="1"/>
          <p:nvPr/>
        </p:nvSpPr>
        <p:spPr>
          <a:xfrm>
            <a:off x="4216288" y="127737"/>
            <a:ext cx="457222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Théorème de Pythagore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mph" nodeType="clickEffect" presetSubtype="0" presetID="8" grpId="10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8" dur="1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path" nodeType="withEffect" presetSubtype="0" presetID="-1" grpId="1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046532 -0.239215" origin="layout" pathEditMode="relative">
                                      <p:cBhvr>
                                        <p:cTn id="41" dur="1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mph" nodeType="clickEffect" presetSubtype="0" presetID="8" grpId="1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5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path" nodeType="withEffect" presetSubtype="0" presetID="-1" grpId="13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046532 0.062042" origin="layout" pathEditMode="relative">
                                      <p:cBhvr>
                                        <p:cTn id="48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path" nodeType="withEffect" presetSubtype="0" presetID="-1" grpId="14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000000 0.301258" origin="layout" pathEditMode="relative">
                                      <p:cBhvr>
                                        <p:cTn id="51" dur="10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1" grpId="10"/>
      <p:bldP build="whole" bldLvl="1" animBg="1" rev="0" advAuto="0" spid="307" grpId="1"/>
      <p:bldP build="whole" bldLvl="1" animBg="1" rev="0" advAuto="0" spid="312" grpId="6"/>
      <p:bldP build="whole" bldLvl="1" animBg="1" rev="0" advAuto="0" spid="308" grpId="2"/>
      <p:bldP build="whole" bldLvl="1" animBg="1" rev="0" advAuto="0" spid="309" grpId="3"/>
      <p:bldP build="whole" bldLvl="1" animBg="1" rev="0" advAuto="0" spid="312" grpId="12"/>
      <p:bldP build="whole" bldLvl="1" animBg="1" rev="0" advAuto="0" spid="316" grpId="15"/>
      <p:bldP build="whole" bldLvl="1" animBg="1" rev="0" advAuto="0" spid="317" grpId="16"/>
      <p:bldP build="whole" bldLvl="1" animBg="1" rev="0" advAuto="0" spid="314" grpId="9"/>
      <p:bldP build="whole" bldLvl="1" animBg="1" rev="0" advAuto="0" spid="311" grpId="5"/>
      <p:bldP build="whole" bldLvl="1" animBg="1" rev="0" advAuto="0" spid="313" grpId="7"/>
      <p:bldP build="whole" bldLvl="1" animBg="1" rev="0" advAuto="0" spid="315" grpId="4"/>
      <p:bldP build="whole" bldLvl="1" animBg="1" rev="0" advAuto="0" spid="310" grpId="8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Rectangle"/>
          <p:cNvSpPr/>
          <p:nvPr/>
        </p:nvSpPr>
        <p:spPr>
          <a:xfrm>
            <a:off x="6978997" y="4163647"/>
            <a:ext cx="1761304" cy="1702678"/>
          </a:xfrm>
          <a:prstGeom prst="rect">
            <a:avLst/>
          </a:prstGeom>
          <a:solidFill>
            <a:srgbClr val="FFFB00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21" name="Rectangle"/>
          <p:cNvSpPr/>
          <p:nvPr/>
        </p:nvSpPr>
        <p:spPr>
          <a:xfrm>
            <a:off x="8757382" y="1166675"/>
            <a:ext cx="2909114" cy="2971573"/>
          </a:xfrm>
          <a:prstGeom prst="rect">
            <a:avLst/>
          </a:prstGeom>
          <a:solidFill>
            <a:srgbClr val="00F900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22" name="Carré"/>
          <p:cNvSpPr/>
          <p:nvPr/>
        </p:nvSpPr>
        <p:spPr>
          <a:xfrm rot="7260000">
            <a:off x="1724441" y="1809770"/>
            <a:ext cx="3435928" cy="3438861"/>
          </a:xfrm>
          <a:prstGeom prst="rect">
            <a:avLst/>
          </a:prstGeom>
          <a:solidFill>
            <a:srgbClr val="FF2600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23" name="Théorème de Pythagore"/>
          <p:cNvSpPr txBox="1"/>
          <p:nvPr/>
        </p:nvSpPr>
        <p:spPr>
          <a:xfrm>
            <a:off x="4216288" y="127737"/>
            <a:ext cx="457222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Théorème de Pythagore</a:t>
            </a:r>
          </a:p>
        </p:txBody>
      </p:sp>
      <p:pic>
        <p:nvPicPr>
          <p:cNvPr id="324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81155" y="3520101"/>
            <a:ext cx="304801" cy="127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Triangle"/>
          <p:cNvSpPr/>
          <p:nvPr/>
        </p:nvSpPr>
        <p:spPr>
          <a:xfrm>
            <a:off x="5043693" y="3976648"/>
            <a:ext cx="2938186" cy="1751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" y="0"/>
                </a:moveTo>
                <a:lnTo>
                  <a:pt x="0" y="21600"/>
                </a:lnTo>
                <a:lnTo>
                  <a:pt x="21600" y="21567"/>
                </a:lnTo>
                <a:lnTo>
                  <a:pt x="8" y="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27" name="Carré"/>
          <p:cNvSpPr/>
          <p:nvPr/>
        </p:nvSpPr>
        <p:spPr>
          <a:xfrm rot="7260000">
            <a:off x="5666472" y="1671762"/>
            <a:ext cx="3435928" cy="3438861"/>
          </a:xfrm>
          <a:prstGeom prst="rect">
            <a:avLst/>
          </a:prstGeom>
          <a:solidFill>
            <a:srgbClr val="FF2600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28" name="Rectangle"/>
          <p:cNvSpPr/>
          <p:nvPr/>
        </p:nvSpPr>
        <p:spPr>
          <a:xfrm>
            <a:off x="3282381" y="4012939"/>
            <a:ext cx="1761304" cy="1702678"/>
          </a:xfrm>
          <a:prstGeom prst="rect">
            <a:avLst/>
          </a:prstGeom>
          <a:solidFill>
            <a:srgbClr val="FFFB00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29" name="Rectangle"/>
          <p:cNvSpPr/>
          <p:nvPr/>
        </p:nvSpPr>
        <p:spPr>
          <a:xfrm>
            <a:off x="5043684" y="5728316"/>
            <a:ext cx="2909114" cy="2971573"/>
          </a:xfrm>
          <a:prstGeom prst="rect">
            <a:avLst/>
          </a:prstGeom>
          <a:solidFill>
            <a:srgbClr val="00F900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330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38583" y="1824644"/>
            <a:ext cx="2362201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331" name="Théorème de Pythagore"/>
          <p:cNvSpPr txBox="1"/>
          <p:nvPr/>
        </p:nvSpPr>
        <p:spPr>
          <a:xfrm>
            <a:off x="4216288" y="127737"/>
            <a:ext cx="457222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Théorème de Pythagore</a:t>
            </a:r>
          </a:p>
        </p:txBody>
      </p:sp>
      <p:pic>
        <p:nvPicPr>
          <p:cNvPr id="332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86500" y="5869960"/>
            <a:ext cx="215900" cy="21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3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48840" y="4711700"/>
            <a:ext cx="177801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4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529471" y="4495800"/>
            <a:ext cx="190501" cy="215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4" grpId="3"/>
      <p:bldP build="whole" bldLvl="1" animBg="1" rev="0" advAuto="0" spid="330" grpId="4"/>
      <p:bldP build="whole" bldLvl="1" animBg="1" rev="0" advAuto="0" spid="332" grpId="1"/>
      <p:bldP build="whole" bldLvl="1" animBg="1" rev="0" advAuto="0" spid="333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340" name="Grouper"/>
          <p:cNvGrpSpPr/>
          <p:nvPr/>
        </p:nvGrpSpPr>
        <p:grpSpPr>
          <a:xfrm>
            <a:off x="2570695" y="444500"/>
            <a:ext cx="3579534" cy="2667001"/>
            <a:chOff x="0" y="0"/>
            <a:chExt cx="3579533" cy="2667000"/>
          </a:xfrm>
        </p:grpSpPr>
        <p:sp>
          <p:nvSpPr>
            <p:cNvPr id="337" name="Ligne"/>
            <p:cNvSpPr/>
            <p:nvPr/>
          </p:nvSpPr>
          <p:spPr>
            <a:xfrm flipV="1">
              <a:off x="3566833" y="0"/>
              <a:ext cx="1" cy="266700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8" name="Ligne"/>
            <p:cNvSpPr/>
            <p:nvPr/>
          </p:nvSpPr>
          <p:spPr>
            <a:xfrm>
              <a:off x="23533" y="2667000"/>
              <a:ext cx="3556001" cy="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9" name="Ligne"/>
            <p:cNvSpPr/>
            <p:nvPr/>
          </p:nvSpPr>
          <p:spPr>
            <a:xfrm flipV="1">
              <a:off x="-1" y="4423"/>
              <a:ext cx="3561883" cy="265914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41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91835" y="3314598"/>
            <a:ext cx="2159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2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92153" y="1539790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3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667928" y="787400"/>
            <a:ext cx="3238501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4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210978" y="1746131"/>
            <a:ext cx="9017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5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268305" y="1660440"/>
            <a:ext cx="8636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346" name="?"/>
          <p:cNvSpPr txBox="1"/>
          <p:nvPr/>
        </p:nvSpPr>
        <p:spPr>
          <a:xfrm>
            <a:off x="3706555" y="1082590"/>
            <a:ext cx="2953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?</a:t>
            </a:r>
          </a:p>
        </p:txBody>
      </p:sp>
      <p:grpSp>
        <p:nvGrpSpPr>
          <p:cNvPr id="349" name="Grouper"/>
          <p:cNvGrpSpPr/>
          <p:nvPr/>
        </p:nvGrpSpPr>
        <p:grpSpPr>
          <a:xfrm>
            <a:off x="5873395" y="2857454"/>
            <a:ext cx="254046" cy="254046"/>
            <a:chOff x="0" y="0"/>
            <a:chExt cx="254045" cy="254045"/>
          </a:xfrm>
        </p:grpSpPr>
        <p:sp>
          <p:nvSpPr>
            <p:cNvPr id="347" name="Ligne"/>
            <p:cNvSpPr/>
            <p:nvPr/>
          </p:nvSpPr>
          <p:spPr>
            <a:xfrm flipV="1">
              <a:off x="0" y="-1"/>
              <a:ext cx="1" cy="25404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48" name="Ligne"/>
            <p:cNvSpPr/>
            <p:nvPr/>
          </p:nvSpPr>
          <p:spPr>
            <a:xfrm>
              <a:off x="0" y="0"/>
              <a:ext cx="254046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50" name="Exemple:"/>
          <p:cNvSpPr/>
          <p:nvPr/>
        </p:nvSpPr>
        <p:spPr>
          <a:xfrm>
            <a:off x="139700" y="5085134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grpSp>
        <p:nvGrpSpPr>
          <p:cNvPr id="360" name="Grouper"/>
          <p:cNvGrpSpPr/>
          <p:nvPr/>
        </p:nvGrpSpPr>
        <p:grpSpPr>
          <a:xfrm>
            <a:off x="2993956" y="5582663"/>
            <a:ext cx="3387609" cy="1806832"/>
            <a:chOff x="0" y="0"/>
            <a:chExt cx="3387607" cy="1806831"/>
          </a:xfrm>
        </p:grpSpPr>
        <p:sp>
          <p:nvSpPr>
            <p:cNvPr id="351" name="Ligne"/>
            <p:cNvSpPr/>
            <p:nvPr/>
          </p:nvSpPr>
          <p:spPr>
            <a:xfrm flipV="1">
              <a:off x="3048001" y="-1"/>
              <a:ext cx="1" cy="127000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2" name="Ligne"/>
            <p:cNvSpPr/>
            <p:nvPr/>
          </p:nvSpPr>
          <p:spPr>
            <a:xfrm>
              <a:off x="0" y="1270003"/>
              <a:ext cx="3048002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3" name="Ligne"/>
            <p:cNvSpPr/>
            <p:nvPr/>
          </p:nvSpPr>
          <p:spPr>
            <a:xfrm flipV="1">
              <a:off x="29595" y="24195"/>
              <a:ext cx="3000579" cy="122161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356" name="Grouper"/>
            <p:cNvGrpSpPr/>
            <p:nvPr/>
          </p:nvGrpSpPr>
          <p:grpSpPr>
            <a:xfrm>
              <a:off x="2781255" y="1003257"/>
              <a:ext cx="254047" cy="254047"/>
              <a:chOff x="0" y="0"/>
              <a:chExt cx="254045" cy="254045"/>
            </a:xfrm>
          </p:grpSpPr>
          <p:sp>
            <p:nvSpPr>
              <p:cNvPr id="354" name="Ligne"/>
              <p:cNvSpPr/>
              <p:nvPr/>
            </p:nvSpPr>
            <p:spPr>
              <a:xfrm flipV="1">
                <a:off x="0" y="-1"/>
                <a:ext cx="1" cy="254047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55" name="Ligne"/>
              <p:cNvSpPr/>
              <p:nvPr/>
            </p:nvSpPr>
            <p:spPr>
              <a:xfrm>
                <a:off x="0" y="0"/>
                <a:ext cx="254046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pic>
          <p:nvPicPr>
            <p:cNvPr id="357" name="pasted-image.pdf" descr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675387" y="1489331"/>
              <a:ext cx="4064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8" name="pasted-image.pdf" descr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071613" y="23427"/>
              <a:ext cx="4064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9" name="pasted-image.pdf" descr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3197107" y="469901"/>
              <a:ext cx="1905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1" name="?"/>
          <p:cNvSpPr txBox="1"/>
          <p:nvPr/>
        </p:nvSpPr>
        <p:spPr>
          <a:xfrm>
            <a:off x="5479863" y="6217665"/>
            <a:ext cx="29535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?</a:t>
            </a:r>
          </a:p>
        </p:txBody>
      </p:sp>
      <p:pic>
        <p:nvPicPr>
          <p:cNvPr id="362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317716" y="5906074"/>
            <a:ext cx="38989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3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057582" y="6794229"/>
            <a:ext cx="11303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4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9057582" y="7568085"/>
            <a:ext cx="10795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5" name="pasted-image.pdf" descr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811405" y="1209590"/>
            <a:ext cx="190501" cy="330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xit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3" grpId="10"/>
      <p:bldP build="whole" bldLvl="1" animBg="1" rev="0" advAuto="0" spid="362" grpId="9"/>
      <p:bldP build="whole" bldLvl="1" animBg="1" rev="0" advAuto="0" spid="364" grpId="11"/>
      <p:bldP build="whole" bldLvl="1" animBg="1" rev="0" advAuto="0" spid="361" grpId="8"/>
      <p:bldP build="whole" bldLvl="1" animBg="1" rev="0" advAuto="0" spid="343" grpId="1"/>
      <p:bldP build="whole" bldLvl="1" animBg="1" rev="0" advAuto="0" spid="346" grpId="5"/>
      <p:bldP build="whole" bldLvl="1" animBg="1" rev="0" advAuto="0" spid="344" grpId="2"/>
      <p:bldP build="whole" bldLvl="1" animBg="1" rev="0" advAuto="0" spid="360" grpId="7"/>
      <p:bldP build="whole" bldLvl="1" animBg="1" rev="0" advAuto="0" spid="365" grpId="4"/>
      <p:bldP build="whole" bldLvl="1" animBg="1" rev="0" advAuto="0" spid="350" grpId="6"/>
      <p:bldP build="whole" bldLvl="1" animBg="1" rev="0" advAuto="0" spid="345" grpId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" name="13-knot-rope.jpg" descr="13-knot-rope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25715" y="2764881"/>
            <a:ext cx="5182623" cy="4223838"/>
          </a:xfrm>
          <a:prstGeom prst="rect">
            <a:avLst/>
          </a:prstGeom>
          <a:ln w="12700">
            <a:miter lim="400000"/>
          </a:ln>
        </p:spPr>
      </p:pic>
      <p:sp>
        <p:nvSpPr>
          <p:cNvPr id="368" name="La corde à 13 noeuds"/>
          <p:cNvSpPr txBox="1"/>
          <p:nvPr/>
        </p:nvSpPr>
        <p:spPr>
          <a:xfrm>
            <a:off x="4473240" y="300797"/>
            <a:ext cx="405832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corde à 13 noeuds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71" name="p. 464 # 3 à 7"/>
          <p:cNvSpPr txBox="1"/>
          <p:nvPr/>
        </p:nvSpPr>
        <p:spPr>
          <a:xfrm>
            <a:off x="5160714" y="4565650"/>
            <a:ext cx="26833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 464 # 3 à 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Le théorème de Pythagore permet de trouver la distance entre deux points dans le plan"/>
          <p:cNvSpPr txBox="1"/>
          <p:nvPr/>
        </p:nvSpPr>
        <p:spPr>
          <a:xfrm>
            <a:off x="-1" y="299384"/>
            <a:ext cx="1262122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théorème de Pythagore permet de trouver la distance entre deux points dans le plan</a:t>
            </a:r>
          </a:p>
        </p:txBody>
      </p:sp>
      <p:sp>
        <p:nvSpPr>
          <p:cNvPr id="374" name="Ligne"/>
          <p:cNvSpPr/>
          <p:nvPr/>
        </p:nvSpPr>
        <p:spPr>
          <a:xfrm flipV="1">
            <a:off x="1873113" y="1950030"/>
            <a:ext cx="1" cy="697598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75" name="Ligne"/>
          <p:cNvSpPr/>
          <p:nvPr/>
        </p:nvSpPr>
        <p:spPr>
          <a:xfrm>
            <a:off x="504321" y="7081341"/>
            <a:ext cx="1161257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376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07231" y="4946649"/>
            <a:ext cx="1371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7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486361" y="2315588"/>
            <a:ext cx="13716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81" name="Grouper"/>
          <p:cNvGrpSpPr/>
          <p:nvPr/>
        </p:nvGrpSpPr>
        <p:grpSpPr>
          <a:xfrm>
            <a:off x="1908673" y="5728306"/>
            <a:ext cx="2376189" cy="2124602"/>
            <a:chOff x="0" y="0"/>
            <a:chExt cx="2376188" cy="2124601"/>
          </a:xfrm>
        </p:grpSpPr>
        <p:sp>
          <p:nvSpPr>
            <p:cNvPr id="378" name="Ligne"/>
            <p:cNvSpPr/>
            <p:nvPr/>
          </p:nvSpPr>
          <p:spPr>
            <a:xfrm>
              <a:off x="0" y="1674829"/>
              <a:ext cx="2376188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79" name="pasted-image.pdf" descr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134203" y="1845201"/>
              <a:ext cx="419101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80" name="Ligne"/>
            <p:cNvSpPr/>
            <p:nvPr/>
          </p:nvSpPr>
          <p:spPr>
            <a:xfrm flipV="1">
              <a:off x="2376188" y="0"/>
              <a:ext cx="1" cy="1346382"/>
            </a:xfrm>
            <a:prstGeom prst="line">
              <a:avLst/>
            </a:prstGeom>
            <a:noFill/>
            <a:ln w="25400" cap="flat">
              <a:solidFill>
                <a:srgbClr val="0096FF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85" name="Grouper"/>
          <p:cNvGrpSpPr/>
          <p:nvPr/>
        </p:nvGrpSpPr>
        <p:grpSpPr>
          <a:xfrm>
            <a:off x="1908673" y="3196802"/>
            <a:ext cx="9263495" cy="5729209"/>
            <a:chOff x="0" y="0"/>
            <a:chExt cx="9263494" cy="5729208"/>
          </a:xfrm>
        </p:grpSpPr>
        <p:sp>
          <p:nvSpPr>
            <p:cNvPr id="382" name="Ligne"/>
            <p:cNvSpPr/>
            <p:nvPr/>
          </p:nvSpPr>
          <p:spPr>
            <a:xfrm>
              <a:off x="0" y="5125377"/>
              <a:ext cx="9223015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83" name="pasted-image.pdf" descr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841373" y="5449808"/>
              <a:ext cx="431801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84" name="Ligne"/>
            <p:cNvSpPr/>
            <p:nvPr/>
          </p:nvSpPr>
          <p:spPr>
            <a:xfrm flipV="1">
              <a:off x="9263494" y="-1"/>
              <a:ext cx="1" cy="3877887"/>
            </a:xfrm>
            <a:prstGeom prst="line">
              <a:avLst/>
            </a:prstGeom>
            <a:noFill/>
            <a:ln w="25400" cap="flat">
              <a:solidFill>
                <a:srgbClr val="0096FF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89" name="Grouper"/>
          <p:cNvGrpSpPr/>
          <p:nvPr/>
        </p:nvGrpSpPr>
        <p:grpSpPr>
          <a:xfrm>
            <a:off x="996852" y="5734959"/>
            <a:ext cx="3179839" cy="1346383"/>
            <a:chOff x="0" y="0"/>
            <a:chExt cx="3179838" cy="1346381"/>
          </a:xfrm>
        </p:grpSpPr>
        <p:sp>
          <p:nvSpPr>
            <p:cNvPr id="386" name="Ligne"/>
            <p:cNvSpPr/>
            <p:nvPr/>
          </p:nvSpPr>
          <p:spPr>
            <a:xfrm flipV="1">
              <a:off x="515910" y="0"/>
              <a:ext cx="1" cy="134638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87" name="pasted-image.pdf" descr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602380"/>
              <a:ext cx="381000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88" name="Ligne"/>
            <p:cNvSpPr/>
            <p:nvPr/>
          </p:nvSpPr>
          <p:spPr>
            <a:xfrm>
              <a:off x="815301" y="12700"/>
              <a:ext cx="2364538" cy="1"/>
            </a:xfrm>
            <a:prstGeom prst="line">
              <a:avLst/>
            </a:prstGeom>
            <a:noFill/>
            <a:ln w="25400" cap="flat">
              <a:solidFill>
                <a:srgbClr val="0096FF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90" name="Cercle"/>
          <p:cNvSpPr/>
          <p:nvPr/>
        </p:nvSpPr>
        <p:spPr>
          <a:xfrm>
            <a:off x="4176690" y="5627919"/>
            <a:ext cx="216342" cy="214082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94" name="Grouper"/>
          <p:cNvGrpSpPr/>
          <p:nvPr/>
        </p:nvGrpSpPr>
        <p:grpSpPr>
          <a:xfrm>
            <a:off x="211287" y="3077062"/>
            <a:ext cx="10920400" cy="4004996"/>
            <a:chOff x="0" y="0"/>
            <a:chExt cx="10920398" cy="4004994"/>
          </a:xfrm>
        </p:grpSpPr>
        <p:sp>
          <p:nvSpPr>
            <p:cNvPr id="391" name="Ligne"/>
            <p:cNvSpPr/>
            <p:nvPr/>
          </p:nvSpPr>
          <p:spPr>
            <a:xfrm flipV="1">
              <a:off x="583282" y="12699"/>
              <a:ext cx="1" cy="399229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92" name="pasted-image.pdf" descr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1799737"/>
              <a:ext cx="381000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93" name="Ligne"/>
            <p:cNvSpPr/>
            <p:nvPr/>
          </p:nvSpPr>
          <p:spPr>
            <a:xfrm>
              <a:off x="1661825" y="0"/>
              <a:ext cx="9258574" cy="0"/>
            </a:xfrm>
            <a:prstGeom prst="line">
              <a:avLst/>
            </a:prstGeom>
            <a:noFill/>
            <a:ln w="25400" cap="flat">
              <a:solidFill>
                <a:srgbClr val="0096FF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95" name="Cercle"/>
          <p:cNvSpPr/>
          <p:nvPr/>
        </p:nvSpPr>
        <p:spPr>
          <a:xfrm>
            <a:off x="11051296" y="2977282"/>
            <a:ext cx="216342" cy="214081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98" name="Grouper"/>
          <p:cNvGrpSpPr/>
          <p:nvPr/>
        </p:nvGrpSpPr>
        <p:grpSpPr>
          <a:xfrm>
            <a:off x="4478621" y="5734960"/>
            <a:ext cx="6626787" cy="424702"/>
            <a:chOff x="0" y="0"/>
            <a:chExt cx="6626786" cy="424701"/>
          </a:xfrm>
        </p:grpSpPr>
        <p:pic>
          <p:nvPicPr>
            <p:cNvPr id="396" name="pasted-image.pdf" descr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703224" y="145301"/>
              <a:ext cx="1435101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97" name="Ligne"/>
            <p:cNvSpPr/>
            <p:nvPr/>
          </p:nvSpPr>
          <p:spPr>
            <a:xfrm>
              <a:off x="0" y="0"/>
              <a:ext cx="6626787" cy="0"/>
            </a:xfrm>
            <a:prstGeom prst="line">
              <a:avLst/>
            </a:prstGeom>
            <a:noFill/>
            <a:ln w="25400" cap="flat">
              <a:solidFill>
                <a:srgbClr val="008F00"/>
              </a:solidFill>
              <a:prstDash val="sysDot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01" name="Grouper"/>
          <p:cNvGrpSpPr/>
          <p:nvPr/>
        </p:nvGrpSpPr>
        <p:grpSpPr>
          <a:xfrm>
            <a:off x="1512762" y="3089763"/>
            <a:ext cx="2018642" cy="2538158"/>
            <a:chOff x="0" y="0"/>
            <a:chExt cx="2018640" cy="2538156"/>
          </a:xfrm>
        </p:grpSpPr>
        <p:pic>
          <p:nvPicPr>
            <p:cNvPr id="399" name="pasted-image.pdf" descr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659740" y="1168317"/>
              <a:ext cx="1358901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00" name="Ligne"/>
            <p:cNvSpPr/>
            <p:nvPr/>
          </p:nvSpPr>
          <p:spPr>
            <a:xfrm flipV="1">
              <a:off x="-1" y="-1"/>
              <a:ext cx="2" cy="2538158"/>
            </a:xfrm>
            <a:prstGeom prst="line">
              <a:avLst/>
            </a:prstGeom>
            <a:noFill/>
            <a:ln w="25400" cap="flat">
              <a:solidFill>
                <a:srgbClr val="008F00"/>
              </a:solidFill>
              <a:prstDash val="sysDot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04" name="Grouper"/>
          <p:cNvGrpSpPr/>
          <p:nvPr/>
        </p:nvGrpSpPr>
        <p:grpSpPr>
          <a:xfrm>
            <a:off x="11155023" y="3190149"/>
            <a:ext cx="1471515" cy="2538158"/>
            <a:chOff x="0" y="0"/>
            <a:chExt cx="1471513" cy="2538156"/>
          </a:xfrm>
        </p:grpSpPr>
        <p:sp>
          <p:nvSpPr>
            <p:cNvPr id="402" name="Ligne"/>
            <p:cNvSpPr/>
            <p:nvPr/>
          </p:nvSpPr>
          <p:spPr>
            <a:xfrm flipV="1">
              <a:off x="-1" y="-1"/>
              <a:ext cx="2" cy="2538158"/>
            </a:xfrm>
            <a:prstGeom prst="line">
              <a:avLst/>
            </a:prstGeom>
            <a:noFill/>
            <a:ln w="25400" cap="flat">
              <a:solidFill>
                <a:srgbClr val="008F00"/>
              </a:solidFill>
              <a:prstDash val="sysDot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03" name="pasted-image.pdf" descr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12613" y="1016292"/>
              <a:ext cx="1358901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07" name="Grouper"/>
          <p:cNvGrpSpPr/>
          <p:nvPr/>
        </p:nvGrpSpPr>
        <p:grpSpPr>
          <a:xfrm>
            <a:off x="4424510" y="7403135"/>
            <a:ext cx="6626787" cy="459524"/>
            <a:chOff x="0" y="0"/>
            <a:chExt cx="6626786" cy="459522"/>
          </a:xfrm>
        </p:grpSpPr>
        <p:sp>
          <p:nvSpPr>
            <p:cNvPr id="405" name="Ligne"/>
            <p:cNvSpPr/>
            <p:nvPr/>
          </p:nvSpPr>
          <p:spPr>
            <a:xfrm>
              <a:off x="0" y="0"/>
              <a:ext cx="6626787" cy="0"/>
            </a:xfrm>
            <a:prstGeom prst="line">
              <a:avLst/>
            </a:prstGeom>
            <a:noFill/>
            <a:ln w="25400" cap="flat">
              <a:solidFill>
                <a:srgbClr val="008F00"/>
              </a:solidFill>
              <a:prstDash val="sysDot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06" name="pasted-image.pdf" descr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757335" y="180122"/>
              <a:ext cx="1435101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10" name="Grouper"/>
          <p:cNvGrpSpPr/>
          <p:nvPr/>
        </p:nvGrpSpPr>
        <p:grpSpPr>
          <a:xfrm>
            <a:off x="4306541" y="3101636"/>
            <a:ext cx="6843947" cy="2617690"/>
            <a:chOff x="0" y="0"/>
            <a:chExt cx="6843945" cy="2617689"/>
          </a:xfrm>
        </p:grpSpPr>
        <p:sp>
          <p:nvSpPr>
            <p:cNvPr id="408" name="Ligne"/>
            <p:cNvSpPr/>
            <p:nvPr/>
          </p:nvSpPr>
          <p:spPr>
            <a:xfrm flipV="1">
              <a:off x="0" y="0"/>
              <a:ext cx="6843946" cy="2617690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09" name="pasted-image.pdf" descr="pasted-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3127019" y="698957"/>
              <a:ext cx="2286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8" grpId="8"/>
      <p:bldP build="whole" bldLvl="1" animBg="1" rev="0" advAuto="0" spid="381" grpId="2"/>
      <p:bldP build="whole" bldLvl="1" animBg="1" rev="0" advAuto="0" spid="410" grpId="1"/>
      <p:bldP build="whole" bldLvl="1" animBg="1" rev="0" advAuto="0" spid="407" grpId="6"/>
      <p:bldP build="whole" bldLvl="1" animBg="1" rev="0" advAuto="0" spid="401" grpId="7"/>
      <p:bldP build="whole" bldLvl="1" animBg="1" rev="0" advAuto="0" spid="404" grpId="9"/>
      <p:bldP build="whole" bldLvl="1" animBg="1" rev="0" advAuto="0" spid="385" grpId="4"/>
      <p:bldP build="whole" bldLvl="1" animBg="1" rev="0" advAuto="0" spid="394" grpId="5"/>
      <p:bldP build="whole" bldLvl="1" animBg="1" rev="0" advAuto="0" spid="389" grpId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Le théorème de Pythagore permet de trouver la distance entre deux points dans le plan"/>
          <p:cNvSpPr txBox="1"/>
          <p:nvPr/>
        </p:nvSpPr>
        <p:spPr>
          <a:xfrm>
            <a:off x="0" y="299384"/>
            <a:ext cx="1262122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théorème de Pythagore permet de trouver la distance entre deux points dans le plan</a:t>
            </a:r>
          </a:p>
        </p:txBody>
      </p:sp>
      <p:sp>
        <p:nvSpPr>
          <p:cNvPr id="413" name="Ligne"/>
          <p:cNvSpPr/>
          <p:nvPr/>
        </p:nvSpPr>
        <p:spPr>
          <a:xfrm flipV="1">
            <a:off x="1873112" y="1950030"/>
            <a:ext cx="1" cy="697598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14" name="Ligne"/>
          <p:cNvSpPr/>
          <p:nvPr/>
        </p:nvSpPr>
        <p:spPr>
          <a:xfrm>
            <a:off x="504321" y="7081341"/>
            <a:ext cx="1161257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415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07231" y="4946650"/>
            <a:ext cx="13716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6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486361" y="2315588"/>
            <a:ext cx="13716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Cercle"/>
          <p:cNvSpPr/>
          <p:nvPr/>
        </p:nvSpPr>
        <p:spPr>
          <a:xfrm>
            <a:off x="4176690" y="5627920"/>
            <a:ext cx="216342" cy="214081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18" name="Cercle"/>
          <p:cNvSpPr/>
          <p:nvPr/>
        </p:nvSpPr>
        <p:spPr>
          <a:xfrm>
            <a:off x="11051296" y="2977282"/>
            <a:ext cx="216342" cy="214081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421" name="Grouper"/>
          <p:cNvGrpSpPr/>
          <p:nvPr/>
        </p:nvGrpSpPr>
        <p:grpSpPr>
          <a:xfrm>
            <a:off x="4478621" y="5734960"/>
            <a:ext cx="6626787" cy="424702"/>
            <a:chOff x="0" y="0"/>
            <a:chExt cx="6626786" cy="424701"/>
          </a:xfrm>
        </p:grpSpPr>
        <p:pic>
          <p:nvPicPr>
            <p:cNvPr id="419" name="pasted-image.pdf" descr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703224" y="145301"/>
              <a:ext cx="1435101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20" name="Ligne"/>
            <p:cNvSpPr/>
            <p:nvPr/>
          </p:nvSpPr>
          <p:spPr>
            <a:xfrm>
              <a:off x="0" y="0"/>
              <a:ext cx="6626787" cy="0"/>
            </a:xfrm>
            <a:prstGeom prst="line">
              <a:avLst/>
            </a:prstGeom>
            <a:noFill/>
            <a:ln w="25400" cap="flat">
              <a:solidFill>
                <a:srgbClr val="008F00"/>
              </a:solidFill>
              <a:prstDash val="sysDot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24" name="Grouper"/>
          <p:cNvGrpSpPr/>
          <p:nvPr/>
        </p:nvGrpSpPr>
        <p:grpSpPr>
          <a:xfrm>
            <a:off x="11155023" y="3190149"/>
            <a:ext cx="1471515" cy="2538158"/>
            <a:chOff x="0" y="0"/>
            <a:chExt cx="1471513" cy="2538156"/>
          </a:xfrm>
        </p:grpSpPr>
        <p:sp>
          <p:nvSpPr>
            <p:cNvPr id="422" name="Ligne"/>
            <p:cNvSpPr/>
            <p:nvPr/>
          </p:nvSpPr>
          <p:spPr>
            <a:xfrm flipV="1">
              <a:off x="-1" y="-1"/>
              <a:ext cx="2" cy="2538158"/>
            </a:xfrm>
            <a:prstGeom prst="line">
              <a:avLst/>
            </a:prstGeom>
            <a:noFill/>
            <a:ln w="25400" cap="flat">
              <a:solidFill>
                <a:srgbClr val="008F00"/>
              </a:solidFill>
              <a:prstDash val="sysDot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23" name="pasted-image.pdf" descr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12613" y="1016292"/>
              <a:ext cx="1358901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27" name="Grouper"/>
          <p:cNvGrpSpPr/>
          <p:nvPr/>
        </p:nvGrpSpPr>
        <p:grpSpPr>
          <a:xfrm>
            <a:off x="4306541" y="3101636"/>
            <a:ext cx="6843947" cy="2617690"/>
            <a:chOff x="0" y="0"/>
            <a:chExt cx="6843945" cy="2617689"/>
          </a:xfrm>
        </p:grpSpPr>
        <p:sp>
          <p:nvSpPr>
            <p:cNvPr id="425" name="Ligne"/>
            <p:cNvSpPr/>
            <p:nvPr/>
          </p:nvSpPr>
          <p:spPr>
            <a:xfrm flipV="1">
              <a:off x="-1" y="0"/>
              <a:ext cx="6843947" cy="2617690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26" name="pasted-image.pdf" descr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127019" y="698957"/>
              <a:ext cx="2286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28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889748" y="7388361"/>
            <a:ext cx="55753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9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743698" y="8443356"/>
            <a:ext cx="5867401" cy="571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8" grpId="1"/>
      <p:bldP build="whole" bldLvl="1" animBg="1" rev="0" advAuto="0" spid="429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olygone"/>
          <p:cNvSpPr txBox="1"/>
          <p:nvPr/>
        </p:nvSpPr>
        <p:spPr>
          <a:xfrm>
            <a:off x="5508056" y="437881"/>
            <a:ext cx="177544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Polygone</a:t>
            </a:r>
          </a:p>
        </p:txBody>
      </p:sp>
      <p:sp>
        <p:nvSpPr>
          <p:cNvPr id="126" name="Un polygone est une figure géométrique plane formée d’une suite cyclique de segments de droite."/>
          <p:cNvSpPr txBox="1"/>
          <p:nvPr/>
        </p:nvSpPr>
        <p:spPr>
          <a:xfrm>
            <a:off x="292560" y="1569469"/>
            <a:ext cx="12206437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 polygone est une figure géométrique plane formée d’une suite cyclique de segments de droite.</a:t>
            </a:r>
          </a:p>
        </p:txBody>
      </p:sp>
      <p:sp>
        <p:nvSpPr>
          <p:cNvPr id="127" name="Triangle"/>
          <p:cNvSpPr/>
          <p:nvPr/>
        </p:nvSpPr>
        <p:spPr>
          <a:xfrm>
            <a:off x="1029919" y="4107241"/>
            <a:ext cx="1209427" cy="24500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0" y="9972"/>
                </a:lnTo>
                <a:lnTo>
                  <a:pt x="20434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28" name="Figure"/>
          <p:cNvSpPr/>
          <p:nvPr/>
        </p:nvSpPr>
        <p:spPr>
          <a:xfrm>
            <a:off x="2727678" y="3576812"/>
            <a:ext cx="3226210" cy="40621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706" y="0"/>
                </a:moveTo>
                <a:lnTo>
                  <a:pt x="2625" y="8383"/>
                </a:lnTo>
                <a:lnTo>
                  <a:pt x="0" y="21600"/>
                </a:lnTo>
                <a:lnTo>
                  <a:pt x="6972" y="12300"/>
                </a:lnTo>
                <a:lnTo>
                  <a:pt x="21600" y="17375"/>
                </a:lnTo>
                <a:lnTo>
                  <a:pt x="12390" y="6969"/>
                </a:lnTo>
                <a:lnTo>
                  <a:pt x="7300" y="7869"/>
                </a:lnTo>
                <a:lnTo>
                  <a:pt x="10706" y="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29" name="Figure"/>
          <p:cNvSpPr/>
          <p:nvPr/>
        </p:nvSpPr>
        <p:spPr>
          <a:xfrm>
            <a:off x="6732136" y="3239132"/>
            <a:ext cx="5323051" cy="44511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115" y="7053"/>
                </a:moveTo>
                <a:lnTo>
                  <a:pt x="0" y="3983"/>
                </a:lnTo>
                <a:lnTo>
                  <a:pt x="4794" y="16352"/>
                </a:lnTo>
                <a:lnTo>
                  <a:pt x="793" y="18265"/>
                </a:lnTo>
                <a:lnTo>
                  <a:pt x="16732" y="21600"/>
                </a:lnTo>
                <a:lnTo>
                  <a:pt x="6655" y="11549"/>
                </a:lnTo>
                <a:lnTo>
                  <a:pt x="21600" y="7581"/>
                </a:lnTo>
                <a:lnTo>
                  <a:pt x="17292" y="0"/>
                </a:lnTo>
                <a:lnTo>
                  <a:pt x="8115" y="7053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7" grpId="1"/>
      <p:bldP build="whole" bldLvl="1" animBg="1" rev="0" advAuto="0" spid="128" grpId="2"/>
      <p:bldP build="whole" bldLvl="1" animBg="1" rev="0" advAuto="0" spid="129" grpId="3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32" name="p. 465 # 12"/>
          <p:cNvSpPr txBox="1"/>
          <p:nvPr/>
        </p:nvSpPr>
        <p:spPr>
          <a:xfrm>
            <a:off x="5382170" y="4565650"/>
            <a:ext cx="22404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 465 # 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rouper"/>
          <p:cNvGrpSpPr/>
          <p:nvPr/>
        </p:nvGrpSpPr>
        <p:grpSpPr>
          <a:xfrm>
            <a:off x="3625177" y="5242708"/>
            <a:ext cx="7857411" cy="2881147"/>
            <a:chOff x="0" y="0"/>
            <a:chExt cx="7857409" cy="2881145"/>
          </a:xfrm>
        </p:grpSpPr>
        <p:sp>
          <p:nvSpPr>
            <p:cNvPr id="434" name="Rectangle aux angles arrondis"/>
            <p:cNvSpPr/>
            <p:nvPr/>
          </p:nvSpPr>
          <p:spPr>
            <a:xfrm>
              <a:off x="0" y="0"/>
              <a:ext cx="1727200" cy="1112197"/>
            </a:xfrm>
            <a:prstGeom prst="roundRect">
              <a:avLst>
                <a:gd name="adj" fmla="val 17128"/>
              </a:avLst>
            </a:prstGeom>
            <a:solidFill>
              <a:srgbClr val="0096FF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5" name="Rectangle aux angles arrondis"/>
            <p:cNvSpPr/>
            <p:nvPr/>
          </p:nvSpPr>
          <p:spPr>
            <a:xfrm>
              <a:off x="6633855" y="2215512"/>
              <a:ext cx="1223555" cy="665634"/>
            </a:xfrm>
            <a:prstGeom prst="roundRect">
              <a:avLst>
                <a:gd name="adj" fmla="val 28619"/>
              </a:avLst>
            </a:prstGeom>
            <a:solidFill>
              <a:srgbClr val="0096FF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9" name="Grouper"/>
          <p:cNvGrpSpPr/>
          <p:nvPr/>
        </p:nvGrpSpPr>
        <p:grpSpPr>
          <a:xfrm>
            <a:off x="294501" y="5544997"/>
            <a:ext cx="9293945" cy="2469302"/>
            <a:chOff x="0" y="0"/>
            <a:chExt cx="9293944" cy="2469301"/>
          </a:xfrm>
        </p:grpSpPr>
        <p:sp>
          <p:nvSpPr>
            <p:cNvPr id="437" name="Rectangle aux angles arrondis"/>
            <p:cNvSpPr/>
            <p:nvPr/>
          </p:nvSpPr>
          <p:spPr>
            <a:xfrm>
              <a:off x="6583572" y="1903204"/>
              <a:ext cx="2710373" cy="566098"/>
            </a:xfrm>
            <a:prstGeom prst="roundRect">
              <a:avLst>
                <a:gd name="adj" fmla="val 33652"/>
              </a:avLst>
            </a:prstGeom>
            <a:solidFill>
              <a:srgbClr val="0096FF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8" name="Rectangle aux angles arrondis"/>
            <p:cNvSpPr/>
            <p:nvPr/>
          </p:nvSpPr>
          <p:spPr>
            <a:xfrm>
              <a:off x="0" y="0"/>
              <a:ext cx="2710372" cy="566097"/>
            </a:xfrm>
            <a:prstGeom prst="roundRect">
              <a:avLst>
                <a:gd name="adj" fmla="val 33652"/>
              </a:avLst>
            </a:prstGeom>
            <a:solidFill>
              <a:srgbClr val="0096FF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42" name="Grouper"/>
          <p:cNvGrpSpPr/>
          <p:nvPr/>
        </p:nvGrpSpPr>
        <p:grpSpPr>
          <a:xfrm>
            <a:off x="3478487" y="3948149"/>
            <a:ext cx="8004101" cy="3464926"/>
            <a:chOff x="0" y="0"/>
            <a:chExt cx="8004100" cy="3464924"/>
          </a:xfrm>
        </p:grpSpPr>
        <p:sp>
          <p:nvSpPr>
            <p:cNvPr id="440" name="Rectangle aux angles arrondis"/>
            <p:cNvSpPr/>
            <p:nvPr/>
          </p:nvSpPr>
          <p:spPr>
            <a:xfrm>
              <a:off x="0" y="0"/>
              <a:ext cx="1727200" cy="1112197"/>
            </a:xfrm>
            <a:prstGeom prst="roundRect">
              <a:avLst>
                <a:gd name="adj" fmla="val 17128"/>
              </a:avLst>
            </a:prstGeom>
            <a:solidFill>
              <a:srgbClr val="008F00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1" name="Rectangle aux angles arrondis"/>
            <p:cNvSpPr/>
            <p:nvPr/>
          </p:nvSpPr>
          <p:spPr>
            <a:xfrm>
              <a:off x="6780545" y="2799291"/>
              <a:ext cx="1223556" cy="665634"/>
            </a:xfrm>
            <a:prstGeom prst="roundRect">
              <a:avLst>
                <a:gd name="adj" fmla="val 28619"/>
              </a:avLst>
            </a:prstGeom>
            <a:solidFill>
              <a:srgbClr val="008F00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45" name="Grouper"/>
          <p:cNvGrpSpPr/>
          <p:nvPr/>
        </p:nvGrpSpPr>
        <p:grpSpPr>
          <a:xfrm>
            <a:off x="235355" y="4239532"/>
            <a:ext cx="9353092" cy="3181599"/>
            <a:chOff x="0" y="0"/>
            <a:chExt cx="9353090" cy="3181598"/>
          </a:xfrm>
        </p:grpSpPr>
        <p:sp>
          <p:nvSpPr>
            <p:cNvPr id="443" name="Rectangle aux angles arrondis"/>
            <p:cNvSpPr/>
            <p:nvPr/>
          </p:nvSpPr>
          <p:spPr>
            <a:xfrm>
              <a:off x="6642718" y="2615501"/>
              <a:ext cx="2710373" cy="566098"/>
            </a:xfrm>
            <a:prstGeom prst="roundRect">
              <a:avLst>
                <a:gd name="adj" fmla="val 33652"/>
              </a:avLst>
            </a:prstGeom>
            <a:solidFill>
              <a:srgbClr val="008F00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4" name="Rectangle aux angles arrondis"/>
            <p:cNvSpPr/>
            <p:nvPr/>
          </p:nvSpPr>
          <p:spPr>
            <a:xfrm>
              <a:off x="0" y="0"/>
              <a:ext cx="2710372" cy="566097"/>
            </a:xfrm>
            <a:prstGeom prst="roundRect">
              <a:avLst>
                <a:gd name="adj" fmla="val 33652"/>
              </a:avLst>
            </a:prstGeom>
            <a:solidFill>
              <a:srgbClr val="008F00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48" name="Grouper"/>
          <p:cNvGrpSpPr/>
          <p:nvPr/>
        </p:nvGrpSpPr>
        <p:grpSpPr>
          <a:xfrm>
            <a:off x="1633273" y="2645159"/>
            <a:ext cx="3572415" cy="5478696"/>
            <a:chOff x="0" y="0"/>
            <a:chExt cx="3572414" cy="5478694"/>
          </a:xfrm>
        </p:grpSpPr>
        <p:sp>
          <p:nvSpPr>
            <p:cNvPr id="446" name="Rectangle aux angles arrondis"/>
            <p:cNvSpPr/>
            <p:nvPr/>
          </p:nvSpPr>
          <p:spPr>
            <a:xfrm>
              <a:off x="1845214" y="0"/>
              <a:ext cx="1727201" cy="1112197"/>
            </a:xfrm>
            <a:prstGeom prst="roundRect">
              <a:avLst>
                <a:gd name="adj" fmla="val 17128"/>
              </a:avLst>
            </a:prstGeom>
            <a:solidFill>
              <a:srgbClr val="0096FF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7" name="Rectangle aux angles arrondis"/>
            <p:cNvSpPr/>
            <p:nvPr/>
          </p:nvSpPr>
          <p:spPr>
            <a:xfrm>
              <a:off x="0" y="4813061"/>
              <a:ext cx="1223555" cy="665634"/>
            </a:xfrm>
            <a:prstGeom prst="roundRect">
              <a:avLst>
                <a:gd name="adj" fmla="val 28619"/>
              </a:avLst>
            </a:prstGeom>
            <a:solidFill>
              <a:srgbClr val="0096FF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51" name="Grouper"/>
          <p:cNvGrpSpPr/>
          <p:nvPr/>
        </p:nvGrpSpPr>
        <p:grpSpPr>
          <a:xfrm>
            <a:off x="162869" y="2897401"/>
            <a:ext cx="6122627" cy="5126917"/>
            <a:chOff x="0" y="0"/>
            <a:chExt cx="6122625" cy="5126916"/>
          </a:xfrm>
        </p:grpSpPr>
        <p:sp>
          <p:nvSpPr>
            <p:cNvPr id="449" name="Rectangle aux angles arrondis"/>
            <p:cNvSpPr/>
            <p:nvPr/>
          </p:nvSpPr>
          <p:spPr>
            <a:xfrm>
              <a:off x="3412253" y="4560819"/>
              <a:ext cx="2710373" cy="566098"/>
            </a:xfrm>
            <a:prstGeom prst="roundRect">
              <a:avLst>
                <a:gd name="adj" fmla="val 33652"/>
              </a:avLst>
            </a:prstGeom>
            <a:solidFill>
              <a:srgbClr val="0096FF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0" name="Rectangle aux angles arrondis"/>
            <p:cNvSpPr/>
            <p:nvPr/>
          </p:nvSpPr>
          <p:spPr>
            <a:xfrm>
              <a:off x="0" y="0"/>
              <a:ext cx="2710372" cy="566097"/>
            </a:xfrm>
            <a:prstGeom prst="roundRect">
              <a:avLst>
                <a:gd name="adj" fmla="val 33652"/>
              </a:avLst>
            </a:prstGeom>
            <a:solidFill>
              <a:srgbClr val="0096FF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54" name="Grouper"/>
          <p:cNvGrpSpPr/>
          <p:nvPr/>
        </p:nvGrpSpPr>
        <p:grpSpPr>
          <a:xfrm>
            <a:off x="1649687" y="1268706"/>
            <a:ext cx="3556001" cy="6144369"/>
            <a:chOff x="0" y="0"/>
            <a:chExt cx="3556000" cy="6144367"/>
          </a:xfrm>
        </p:grpSpPr>
        <p:sp>
          <p:nvSpPr>
            <p:cNvPr id="452" name="Rectangle aux angles arrondis"/>
            <p:cNvSpPr/>
            <p:nvPr/>
          </p:nvSpPr>
          <p:spPr>
            <a:xfrm>
              <a:off x="1828800" y="0"/>
              <a:ext cx="1727200" cy="1112197"/>
            </a:xfrm>
            <a:prstGeom prst="roundRect">
              <a:avLst>
                <a:gd name="adj" fmla="val 17128"/>
              </a:avLst>
            </a:prstGeom>
            <a:solidFill>
              <a:srgbClr val="FF2600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3" name="Rectangle aux angles arrondis"/>
            <p:cNvSpPr/>
            <p:nvPr/>
          </p:nvSpPr>
          <p:spPr>
            <a:xfrm>
              <a:off x="0" y="5478734"/>
              <a:ext cx="1223555" cy="665634"/>
            </a:xfrm>
            <a:prstGeom prst="roundRect">
              <a:avLst>
                <a:gd name="adj" fmla="val 28619"/>
              </a:avLst>
            </a:prstGeom>
            <a:solidFill>
              <a:srgbClr val="FF2600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57" name="Grouper"/>
          <p:cNvGrpSpPr/>
          <p:nvPr/>
        </p:nvGrpSpPr>
        <p:grpSpPr>
          <a:xfrm>
            <a:off x="146455" y="1527834"/>
            <a:ext cx="6139041" cy="5893297"/>
            <a:chOff x="0" y="0"/>
            <a:chExt cx="6139039" cy="5893296"/>
          </a:xfrm>
        </p:grpSpPr>
        <p:sp>
          <p:nvSpPr>
            <p:cNvPr id="455" name="Rectangle aux angles arrondis"/>
            <p:cNvSpPr/>
            <p:nvPr/>
          </p:nvSpPr>
          <p:spPr>
            <a:xfrm>
              <a:off x="0" y="0"/>
              <a:ext cx="2710372" cy="566097"/>
            </a:xfrm>
            <a:prstGeom prst="roundRect">
              <a:avLst>
                <a:gd name="adj" fmla="val 33652"/>
              </a:avLst>
            </a:prstGeom>
            <a:solidFill>
              <a:srgbClr val="FF2600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6" name="Rectangle aux angles arrondis"/>
            <p:cNvSpPr/>
            <p:nvPr/>
          </p:nvSpPr>
          <p:spPr>
            <a:xfrm>
              <a:off x="3428667" y="5327199"/>
              <a:ext cx="2710373" cy="566098"/>
            </a:xfrm>
            <a:prstGeom prst="roundRect">
              <a:avLst>
                <a:gd name="adj" fmla="val 33652"/>
              </a:avLst>
            </a:prstGeom>
            <a:solidFill>
              <a:srgbClr val="FF2600">
                <a:alpha val="40167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61" name="Grouper"/>
          <p:cNvGrpSpPr/>
          <p:nvPr/>
        </p:nvGrpSpPr>
        <p:grpSpPr>
          <a:xfrm>
            <a:off x="7638320" y="3789948"/>
            <a:ext cx="5367235" cy="2309074"/>
            <a:chOff x="0" y="0"/>
            <a:chExt cx="5367234" cy="2309073"/>
          </a:xfrm>
        </p:grpSpPr>
        <p:sp>
          <p:nvSpPr>
            <p:cNvPr id="458" name="Ligne"/>
            <p:cNvSpPr/>
            <p:nvPr/>
          </p:nvSpPr>
          <p:spPr>
            <a:xfrm flipH="1">
              <a:off x="301160" y="37972"/>
              <a:ext cx="159304" cy="1897086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9" name="Ligne"/>
            <p:cNvSpPr/>
            <p:nvPr/>
          </p:nvSpPr>
          <p:spPr>
            <a:xfrm>
              <a:off x="-1" y="-1"/>
              <a:ext cx="5367236" cy="45070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0" name="Ligne"/>
            <p:cNvSpPr/>
            <p:nvPr/>
          </p:nvSpPr>
          <p:spPr>
            <a:xfrm flipH="1">
              <a:off x="4660347" y="411988"/>
              <a:ext cx="159303" cy="1897086"/>
            </a:xfrm>
            <a:prstGeom prst="line">
              <a:avLst/>
            </a:prstGeom>
            <a:noFill/>
            <a:ln w="25400" cap="flat">
              <a:solidFill>
                <a:srgbClr val="008F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62" name="Triangle"/>
          <p:cNvSpPr/>
          <p:nvPr/>
        </p:nvSpPr>
        <p:spPr>
          <a:xfrm>
            <a:off x="7953612" y="3885763"/>
            <a:ext cx="3108330" cy="18500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743" y="0"/>
                </a:moveTo>
                <a:lnTo>
                  <a:pt x="21600" y="2084"/>
                </a:lnTo>
                <a:lnTo>
                  <a:pt x="0" y="21600"/>
                </a:lnTo>
                <a:lnTo>
                  <a:pt x="5743" y="0"/>
                </a:lnTo>
                <a:close/>
              </a:path>
            </a:pathLst>
          </a:custGeom>
          <a:solidFill>
            <a:srgbClr val="FF2600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63" name="Triangle"/>
          <p:cNvSpPr/>
          <p:nvPr/>
        </p:nvSpPr>
        <p:spPr>
          <a:xfrm>
            <a:off x="8783582" y="1796495"/>
            <a:ext cx="2259516" cy="22571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744" y="0"/>
                </a:moveTo>
                <a:lnTo>
                  <a:pt x="0" y="19900"/>
                </a:lnTo>
                <a:lnTo>
                  <a:pt x="21600" y="21600"/>
                </a:lnTo>
                <a:lnTo>
                  <a:pt x="8744" y="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64" name="Théorème de Thalès"/>
          <p:cNvSpPr txBox="1"/>
          <p:nvPr/>
        </p:nvSpPr>
        <p:spPr>
          <a:xfrm>
            <a:off x="4526148" y="329460"/>
            <a:ext cx="395250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Théorème de Thalès</a:t>
            </a:r>
          </a:p>
        </p:txBody>
      </p:sp>
      <p:sp>
        <p:nvSpPr>
          <p:cNvPr id="465" name="Ligne"/>
          <p:cNvSpPr/>
          <p:nvPr/>
        </p:nvSpPr>
        <p:spPr>
          <a:xfrm flipV="1">
            <a:off x="7949589" y="1816054"/>
            <a:ext cx="1741102" cy="3904843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66" name="Ligne"/>
          <p:cNvSpPr/>
          <p:nvPr/>
        </p:nvSpPr>
        <p:spPr>
          <a:xfrm flipH="1" flipV="1">
            <a:off x="9699325" y="1804750"/>
            <a:ext cx="2604788" cy="4311340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67" name="Ligne"/>
          <p:cNvSpPr/>
          <p:nvPr/>
        </p:nvSpPr>
        <p:spPr>
          <a:xfrm>
            <a:off x="7938999" y="5738728"/>
            <a:ext cx="4375340" cy="371245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68" name="Ligne"/>
          <p:cNvSpPr/>
          <p:nvPr/>
        </p:nvSpPr>
        <p:spPr>
          <a:xfrm>
            <a:off x="8783103" y="3877284"/>
            <a:ext cx="2282556" cy="191672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69" name="Ligne"/>
          <p:cNvSpPr/>
          <p:nvPr/>
        </p:nvSpPr>
        <p:spPr>
          <a:xfrm flipH="1">
            <a:off x="8818965" y="2917924"/>
            <a:ext cx="1538961" cy="928362"/>
          </a:xfrm>
          <a:prstGeom prst="line">
            <a:avLst/>
          </a:prstGeom>
          <a:ln w="25400">
            <a:solidFill>
              <a:srgbClr val="008F00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70" name="Ligne"/>
          <p:cNvSpPr/>
          <p:nvPr/>
        </p:nvSpPr>
        <p:spPr>
          <a:xfrm flipH="1" flipV="1">
            <a:off x="9112768" y="3192051"/>
            <a:ext cx="1926203" cy="857601"/>
          </a:xfrm>
          <a:prstGeom prst="line">
            <a:avLst/>
          </a:prstGeom>
          <a:ln w="25400">
            <a:solidFill>
              <a:srgbClr val="FF2600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471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49756" y="1097256"/>
            <a:ext cx="3302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2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24550" y="3595701"/>
            <a:ext cx="3429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3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334207" y="3781469"/>
            <a:ext cx="3429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4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319517" y="5502447"/>
            <a:ext cx="3683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5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457925" y="5967919"/>
            <a:ext cx="3429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6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46455" y="1321932"/>
            <a:ext cx="4953001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7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35355" y="2697849"/>
            <a:ext cx="4864101" cy="96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8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35355" y="4015297"/>
            <a:ext cx="5016501" cy="977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9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61277" y="5322977"/>
            <a:ext cx="4991101" cy="977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0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600523" y="6965601"/>
            <a:ext cx="59817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83" name="Grouper"/>
          <p:cNvGrpSpPr/>
          <p:nvPr/>
        </p:nvGrpSpPr>
        <p:grpSpPr>
          <a:xfrm>
            <a:off x="3600523" y="7458220"/>
            <a:ext cx="5981701" cy="558801"/>
            <a:chOff x="0" y="0"/>
            <a:chExt cx="5981700" cy="558800"/>
          </a:xfrm>
        </p:grpSpPr>
        <p:pic>
          <p:nvPicPr>
            <p:cNvPr id="481" name="pasted-image.pdf" descr="pasted-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3302000" y="0"/>
              <a:ext cx="2679700" cy="558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82" name="pasted-image.pdf" descr="pasted-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0" y="0"/>
              <a:ext cx="2679700" cy="558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84" name="pasted-image.pdf" descr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649687" y="6822367"/>
            <a:ext cx="1727201" cy="1257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5" name="pasted-image.pdf" descr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9713908" y="6787801"/>
            <a:ext cx="1828801" cy="1295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6" name="pasted-image.pdf" descr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235355" y="6951230"/>
            <a:ext cx="1282701" cy="939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89" name="Grouper"/>
          <p:cNvGrpSpPr/>
          <p:nvPr/>
        </p:nvGrpSpPr>
        <p:grpSpPr>
          <a:xfrm>
            <a:off x="10424207" y="2758611"/>
            <a:ext cx="1347102" cy="862241"/>
            <a:chOff x="0" y="0"/>
            <a:chExt cx="1347100" cy="862240"/>
          </a:xfrm>
        </p:grpSpPr>
        <p:pic>
          <p:nvPicPr>
            <p:cNvPr id="487" name="pasted-image.pdf" descr="pasted-image.pdf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1118500" y="0"/>
              <a:ext cx="2286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03" name="Ligne de connexion"/>
            <p:cNvSpPr/>
            <p:nvPr/>
          </p:nvSpPr>
          <p:spPr>
            <a:xfrm>
              <a:off x="0" y="142545"/>
              <a:ext cx="968733" cy="719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18764" fill="norm" stroke="1" extrusionOk="0">
                  <a:moveTo>
                    <a:pt x="9" y="18764"/>
                  </a:moveTo>
                  <a:cubicBezTo>
                    <a:pt x="-289" y="2993"/>
                    <a:pt x="6812" y="-2836"/>
                    <a:pt x="21311" y="1276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</p:grpSp>
      <p:grpSp>
        <p:nvGrpSpPr>
          <p:cNvPr id="492" name="Grouper"/>
          <p:cNvGrpSpPr/>
          <p:nvPr/>
        </p:nvGrpSpPr>
        <p:grpSpPr>
          <a:xfrm>
            <a:off x="8053100" y="2083932"/>
            <a:ext cx="1856609" cy="886170"/>
            <a:chOff x="0" y="0"/>
            <a:chExt cx="1856607" cy="886168"/>
          </a:xfrm>
        </p:grpSpPr>
        <p:pic>
          <p:nvPicPr>
            <p:cNvPr id="490" name="pasted-image.pdf" descr="pasted-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0" y="0"/>
              <a:ext cx="342900" cy="381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04" name="Ligne de connexion"/>
            <p:cNvSpPr/>
            <p:nvPr/>
          </p:nvSpPr>
          <p:spPr>
            <a:xfrm>
              <a:off x="397351" y="70586"/>
              <a:ext cx="1459257" cy="815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8171" fill="norm" stroke="1" extrusionOk="0">
                  <a:moveTo>
                    <a:pt x="0" y="2116"/>
                  </a:moveTo>
                  <a:cubicBezTo>
                    <a:pt x="9421" y="-3429"/>
                    <a:pt x="16621" y="1923"/>
                    <a:pt x="21600" y="18171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</p:grpSp>
      <p:sp>
        <p:nvSpPr>
          <p:cNvPr id="493" name="Triangle"/>
          <p:cNvSpPr/>
          <p:nvPr/>
        </p:nvSpPr>
        <p:spPr>
          <a:xfrm>
            <a:off x="8786447" y="3898698"/>
            <a:ext cx="3518593" cy="22191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4004" y="1716"/>
                </a:moveTo>
                <a:lnTo>
                  <a:pt x="21600" y="21600"/>
                </a:lnTo>
                <a:lnTo>
                  <a:pt x="0" y="0"/>
                </a:lnTo>
                <a:lnTo>
                  <a:pt x="14004" y="1716"/>
                </a:lnTo>
                <a:close/>
              </a:path>
            </a:pathLst>
          </a:custGeom>
          <a:solidFill>
            <a:srgbClr val="008F00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494" name="pasted-image.pdf" descr="pasted-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12159398" y="6965601"/>
            <a:ext cx="736601" cy="96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5" name="pasted-image.pdf" descr="pasted-image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11698653" y="7395859"/>
            <a:ext cx="304801" cy="127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6" name="pasted-image.pdf" descr="pasted-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10527525" y="329460"/>
            <a:ext cx="19304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99" name="Grouper"/>
          <p:cNvGrpSpPr/>
          <p:nvPr/>
        </p:nvGrpSpPr>
        <p:grpSpPr>
          <a:xfrm>
            <a:off x="2109549" y="6756420"/>
            <a:ext cx="785400" cy="1411744"/>
            <a:chOff x="0" y="0"/>
            <a:chExt cx="785398" cy="1411742"/>
          </a:xfrm>
        </p:grpSpPr>
        <p:sp>
          <p:nvSpPr>
            <p:cNvPr id="497" name="Ligne"/>
            <p:cNvSpPr/>
            <p:nvPr/>
          </p:nvSpPr>
          <p:spPr>
            <a:xfrm flipV="1">
              <a:off x="-1" y="0"/>
              <a:ext cx="763324" cy="763323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98" name="Ligne"/>
            <p:cNvSpPr/>
            <p:nvPr/>
          </p:nvSpPr>
          <p:spPr>
            <a:xfrm flipV="1">
              <a:off x="22076" y="648419"/>
              <a:ext cx="763323" cy="763324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02" name="Grouper"/>
          <p:cNvGrpSpPr/>
          <p:nvPr/>
        </p:nvGrpSpPr>
        <p:grpSpPr>
          <a:xfrm>
            <a:off x="10757310" y="6667925"/>
            <a:ext cx="785400" cy="1411743"/>
            <a:chOff x="0" y="0"/>
            <a:chExt cx="785398" cy="1411742"/>
          </a:xfrm>
        </p:grpSpPr>
        <p:sp>
          <p:nvSpPr>
            <p:cNvPr id="500" name="Ligne"/>
            <p:cNvSpPr/>
            <p:nvPr/>
          </p:nvSpPr>
          <p:spPr>
            <a:xfrm flipV="1">
              <a:off x="-1" y="0"/>
              <a:ext cx="763324" cy="763323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1" name="Ligne"/>
            <p:cNvSpPr/>
            <p:nvPr/>
          </p:nvSpPr>
          <p:spPr>
            <a:xfrm flipV="1">
              <a:off x="22076" y="648419"/>
              <a:ext cx="763323" cy="763324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Class="entr" nodeType="click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Class="entr" nodeType="after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1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5" grpId="23"/>
      <p:bldP build="whole" bldLvl="1" animBg="1" rev="0" advAuto="0" spid="484" grpId="16"/>
      <p:bldP build="whole" bldLvl="1" animBg="1" rev="0" advAuto="0" spid="436" grpId="27"/>
      <p:bldP build="whole" bldLvl="1" animBg="1" rev="0" advAuto="0" spid="461" grpId="13"/>
      <p:bldP build="whole" bldLvl="1" animBg="1" rev="0" advAuto="0" spid="502" grpId="29"/>
      <p:bldP build="whole" bldLvl="1" animBg="1" rev="0" advAuto="0" spid="451" grpId="19"/>
      <p:bldP build="whole" bldLvl="1" animBg="1" rev="0" advAuto="0" spid="479" grpId="12"/>
      <p:bldP build="whole" bldLvl="1" animBg="1" rev="0" advAuto="0" spid="480" grpId="14"/>
      <p:bldP build="whole" bldLvl="1" animBg="1" rev="0" advAuto="0" spid="457" grpId="17"/>
      <p:bldP build="whole" bldLvl="1" animBg="1" rev="0" advAuto="0" spid="448" grpId="20"/>
      <p:bldP build="whole" bldLvl="1" animBg="1" rev="0" advAuto="0" spid="445" grpId="24"/>
      <p:bldP build="whole" bldLvl="1" animBg="1" rev="0" advAuto="0" spid="469" grpId="9"/>
      <p:bldP build="whole" bldLvl="1" animBg="1" rev="0" advAuto="0" spid="477" grpId="7"/>
      <p:bldP build="whole" bldLvl="1" animBg="1" rev="0" advAuto="0" spid="442" grpId="25"/>
      <p:bldP build="whole" bldLvl="1" animBg="1" rev="0" advAuto="0" spid="496" grpId="1"/>
      <p:bldP build="whole" bldLvl="1" animBg="1" rev="0" advAuto="0" spid="489" grpId="4"/>
      <p:bldP build="whole" bldLvl="1" animBg="1" rev="0" advAuto="0" spid="462" grpId="2"/>
      <p:bldP build="whole" bldLvl="1" animBg="1" rev="0" advAuto="0" spid="492" grpId="10"/>
      <p:bldP build="whole" bldLvl="1" animBg="1" rev="0" advAuto="0" spid="454" grpId="18"/>
      <p:bldP build="whole" bldLvl="1" animBg="1" rev="0" advAuto="0" spid="478" grpId="11"/>
      <p:bldP build="whole" bldLvl="1" animBg="1" rev="0" advAuto="0" spid="493" grpId="8"/>
      <p:bldP build="whole" bldLvl="1" animBg="1" rev="0" advAuto="0" spid="476" grpId="5"/>
      <p:bldP build="whole" bldLvl="1" animBg="1" rev="0" advAuto="0" spid="470" grpId="3"/>
      <p:bldP build="whole" bldLvl="1" animBg="1" rev="0" advAuto="0" spid="463" grpId="6"/>
      <p:bldP build="whole" bldLvl="1" animBg="1" rev="0" advAuto="0" spid="483" grpId="15"/>
      <p:bldP build="whole" bldLvl="1" animBg="1" rev="0" advAuto="0" spid="486" grpId="22"/>
      <p:bldP build="whole" bldLvl="1" animBg="1" rev="0" advAuto="0" spid="499" grpId="21"/>
      <p:bldP build="whole" bldLvl="1" animBg="1" rev="0" advAuto="0" spid="439" grpId="26"/>
      <p:bldP build="whole" bldLvl="1" animBg="1" rev="0" advAuto="0" spid="495" grpId="28"/>
      <p:bldP build="whole" bldLvl="1" animBg="1" rev="0" advAuto="0" spid="494" grpId="3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Théorème de Thalès"/>
          <p:cNvSpPr txBox="1"/>
          <p:nvPr/>
        </p:nvSpPr>
        <p:spPr>
          <a:xfrm>
            <a:off x="4526148" y="329460"/>
            <a:ext cx="395250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Théorème de Thalès</a:t>
            </a:r>
          </a:p>
        </p:txBody>
      </p:sp>
      <p:sp>
        <p:nvSpPr>
          <p:cNvPr id="507" name="Ligne"/>
          <p:cNvSpPr/>
          <p:nvPr/>
        </p:nvSpPr>
        <p:spPr>
          <a:xfrm flipV="1">
            <a:off x="7949589" y="1816054"/>
            <a:ext cx="1741102" cy="3904843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08" name="Ligne"/>
          <p:cNvSpPr/>
          <p:nvPr/>
        </p:nvSpPr>
        <p:spPr>
          <a:xfrm flipH="1" flipV="1">
            <a:off x="9699325" y="1804750"/>
            <a:ext cx="2604788" cy="4311340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09" name="Ligne"/>
          <p:cNvSpPr/>
          <p:nvPr/>
        </p:nvSpPr>
        <p:spPr>
          <a:xfrm>
            <a:off x="7938999" y="5738728"/>
            <a:ext cx="4375340" cy="371245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10" name="Ligne"/>
          <p:cNvSpPr/>
          <p:nvPr/>
        </p:nvSpPr>
        <p:spPr>
          <a:xfrm>
            <a:off x="8783103" y="3877284"/>
            <a:ext cx="2282556" cy="191672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511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49756" y="1097256"/>
            <a:ext cx="3302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2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24550" y="3595701"/>
            <a:ext cx="3429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3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334207" y="3781469"/>
            <a:ext cx="3429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4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319517" y="5502447"/>
            <a:ext cx="3683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5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457925" y="5967919"/>
            <a:ext cx="3429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6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893957" y="2198502"/>
            <a:ext cx="12827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7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372473" y="2185802"/>
            <a:ext cx="736601" cy="965201"/>
          </a:xfrm>
          <a:prstGeom prst="rect">
            <a:avLst/>
          </a:prstGeom>
          <a:ln w="12700">
            <a:miter lim="400000"/>
          </a:ln>
        </p:spPr>
      </p:pic>
      <p:sp>
        <p:nvSpPr>
          <p:cNvPr id="518" name="Donc le théorème de Thalès dit que"/>
          <p:cNvSpPr txBox="1"/>
          <p:nvPr/>
        </p:nvSpPr>
        <p:spPr>
          <a:xfrm>
            <a:off x="591491" y="1097256"/>
            <a:ext cx="682004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le théorème de Thalès dit que </a:t>
            </a:r>
          </a:p>
        </p:txBody>
      </p:sp>
      <p:sp>
        <p:nvSpPr>
          <p:cNvPr id="519" name="Ligne"/>
          <p:cNvSpPr/>
          <p:nvPr/>
        </p:nvSpPr>
        <p:spPr>
          <a:xfrm flipV="1">
            <a:off x="8780083" y="1813101"/>
            <a:ext cx="908477" cy="2040471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20" name="Ligne"/>
          <p:cNvSpPr/>
          <p:nvPr/>
        </p:nvSpPr>
        <p:spPr>
          <a:xfrm flipV="1">
            <a:off x="7952538" y="3877340"/>
            <a:ext cx="814827" cy="1830131"/>
          </a:xfrm>
          <a:prstGeom prst="line">
            <a:avLst/>
          </a:prstGeom>
          <a:ln w="25400">
            <a:solidFill>
              <a:srgbClr val="0096FF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21" name="Ligne"/>
          <p:cNvSpPr/>
          <p:nvPr/>
        </p:nvSpPr>
        <p:spPr>
          <a:xfrm flipH="1" flipV="1">
            <a:off x="9694181" y="1800201"/>
            <a:ext cx="1341538" cy="2223892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22" name="Ligne"/>
          <p:cNvSpPr/>
          <p:nvPr/>
        </p:nvSpPr>
        <p:spPr>
          <a:xfrm flipH="1" flipV="1">
            <a:off x="11068513" y="4093191"/>
            <a:ext cx="1217188" cy="2017755"/>
          </a:xfrm>
          <a:prstGeom prst="line">
            <a:avLst/>
          </a:prstGeom>
          <a:ln w="25400">
            <a:solidFill>
              <a:srgbClr val="0096FF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523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059512" y="3383740"/>
            <a:ext cx="3797301" cy="96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4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706507" y="5002719"/>
            <a:ext cx="4940301" cy="96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5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594066" y="6565943"/>
            <a:ext cx="4724401" cy="96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6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2771194" y="7744935"/>
            <a:ext cx="2159001" cy="965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9" grpId="2"/>
      <p:bldP build="whole" bldLvl="1" animBg="1" rev="0" advAuto="0" spid="525" grpId="7"/>
      <p:bldP build="whole" bldLvl="1" animBg="1" rev="0" advAuto="0" spid="524" grpId="6"/>
      <p:bldP build="whole" bldLvl="1" animBg="1" rev="0" advAuto="0" spid="526" grpId="8"/>
      <p:bldP build="whole" bldLvl="1" animBg="1" rev="0" advAuto="0" spid="521" grpId="4"/>
      <p:bldP build="whole" bldLvl="1" animBg="1" rev="0" advAuto="0" spid="522" grpId="3"/>
      <p:bldP build="whole" bldLvl="1" animBg="1" rev="0" advAuto="0" spid="523" grpId="5"/>
      <p:bldP build="whole" bldLvl="1" animBg="1" rev="0" advAuto="0" spid="52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Théorème de Thalès"/>
          <p:cNvSpPr txBox="1"/>
          <p:nvPr/>
        </p:nvSpPr>
        <p:spPr>
          <a:xfrm>
            <a:off x="4526148" y="329460"/>
            <a:ext cx="395250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Théorème de Thalès</a:t>
            </a:r>
          </a:p>
        </p:txBody>
      </p:sp>
      <p:pic>
        <p:nvPicPr>
          <p:cNvPr id="52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93957" y="2198502"/>
            <a:ext cx="12827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30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72473" y="2185802"/>
            <a:ext cx="736601" cy="965201"/>
          </a:xfrm>
          <a:prstGeom prst="rect">
            <a:avLst/>
          </a:prstGeom>
          <a:ln w="12700">
            <a:miter lim="400000"/>
          </a:ln>
        </p:spPr>
      </p:pic>
      <p:sp>
        <p:nvSpPr>
          <p:cNvPr id="531" name="Donc le théorème de Thalès dit que"/>
          <p:cNvSpPr txBox="1"/>
          <p:nvPr/>
        </p:nvSpPr>
        <p:spPr>
          <a:xfrm>
            <a:off x="591491" y="1097256"/>
            <a:ext cx="682004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le théorème de Thalès dit que </a:t>
            </a:r>
          </a:p>
        </p:txBody>
      </p:sp>
      <p:pic>
        <p:nvPicPr>
          <p:cNvPr id="532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950073" y="3768475"/>
            <a:ext cx="2159001" cy="965201"/>
          </a:xfrm>
          <a:prstGeom prst="rect">
            <a:avLst/>
          </a:prstGeom>
          <a:ln w="12700">
            <a:miter lim="400000"/>
          </a:ln>
        </p:spPr>
      </p:pic>
      <p:sp>
        <p:nvSpPr>
          <p:cNvPr id="533" name="Les rapports de côté homologue…"/>
          <p:cNvSpPr txBox="1"/>
          <p:nvPr/>
        </p:nvSpPr>
        <p:spPr>
          <a:xfrm>
            <a:off x="929033" y="6299510"/>
            <a:ext cx="6144965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Les rapports de côté homologue</a:t>
            </a:r>
          </a:p>
          <a:p>
            <a:pPr/>
            <a:r>
              <a:t>de figures semblables sont égaux </a:t>
            </a:r>
          </a:p>
        </p:txBody>
      </p:sp>
      <p:sp>
        <p:nvSpPr>
          <p:cNvPr id="534" name="Ligne"/>
          <p:cNvSpPr/>
          <p:nvPr/>
        </p:nvSpPr>
        <p:spPr>
          <a:xfrm flipV="1">
            <a:off x="7949589" y="1816054"/>
            <a:ext cx="1741102" cy="3904843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35" name="Ligne"/>
          <p:cNvSpPr/>
          <p:nvPr/>
        </p:nvSpPr>
        <p:spPr>
          <a:xfrm flipH="1" flipV="1">
            <a:off x="9699325" y="1804750"/>
            <a:ext cx="2604788" cy="4311340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36" name="Ligne"/>
          <p:cNvSpPr/>
          <p:nvPr/>
        </p:nvSpPr>
        <p:spPr>
          <a:xfrm>
            <a:off x="7938999" y="5738728"/>
            <a:ext cx="4375340" cy="371245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37" name="Ligne"/>
          <p:cNvSpPr/>
          <p:nvPr/>
        </p:nvSpPr>
        <p:spPr>
          <a:xfrm>
            <a:off x="8783103" y="8916092"/>
            <a:ext cx="2282556" cy="191672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538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49756" y="6136065"/>
            <a:ext cx="3302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39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224550" y="8634509"/>
            <a:ext cx="3429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0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334207" y="8820278"/>
            <a:ext cx="3429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1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319517" y="5502447"/>
            <a:ext cx="3683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2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2457925" y="5967919"/>
            <a:ext cx="3429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Ligne"/>
          <p:cNvSpPr/>
          <p:nvPr/>
        </p:nvSpPr>
        <p:spPr>
          <a:xfrm flipV="1">
            <a:off x="8780083" y="6851909"/>
            <a:ext cx="908477" cy="204047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44" name="Ligne"/>
          <p:cNvSpPr/>
          <p:nvPr/>
        </p:nvSpPr>
        <p:spPr>
          <a:xfrm flipH="1" flipV="1">
            <a:off x="9694181" y="6839009"/>
            <a:ext cx="1341538" cy="222389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545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49756" y="1065506"/>
            <a:ext cx="330201" cy="342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Devoir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548" name="p.464 # 3 à 17"/>
          <p:cNvSpPr txBox="1"/>
          <p:nvPr/>
        </p:nvSpPr>
        <p:spPr>
          <a:xfrm>
            <a:off x="6625686" y="4184650"/>
            <a:ext cx="279767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p.464 # 3 à 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olygone régulier"/>
          <p:cNvSpPr txBox="1"/>
          <p:nvPr/>
        </p:nvSpPr>
        <p:spPr>
          <a:xfrm>
            <a:off x="4715444" y="346492"/>
            <a:ext cx="329974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Polygone régulier</a:t>
            </a:r>
          </a:p>
        </p:txBody>
      </p:sp>
      <p:sp>
        <p:nvSpPr>
          <p:cNvPr id="132" name="Triangle"/>
          <p:cNvSpPr/>
          <p:nvPr/>
        </p:nvSpPr>
        <p:spPr>
          <a:xfrm>
            <a:off x="2262309" y="3675656"/>
            <a:ext cx="1209838" cy="1047751"/>
          </a:xfrm>
          <a:prstGeom prst="triangle">
            <a:avLst/>
          </a:pr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33" name="Polygone"/>
          <p:cNvSpPr/>
          <p:nvPr/>
        </p:nvSpPr>
        <p:spPr>
          <a:xfrm>
            <a:off x="4616452" y="3677919"/>
            <a:ext cx="1397001" cy="1397001"/>
          </a:xfrm>
          <a:prstGeom prst="diamond">
            <a:avLst/>
          </a:pr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34" name="Polygone"/>
          <p:cNvSpPr/>
          <p:nvPr/>
        </p:nvSpPr>
        <p:spPr>
          <a:xfrm>
            <a:off x="7150692" y="3675656"/>
            <a:ext cx="1328627" cy="1263600"/>
          </a:xfrm>
          <a:prstGeom prst="pentagon">
            <a:avLst/>
          </a:pr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35" name="Polygone"/>
          <p:cNvSpPr/>
          <p:nvPr/>
        </p:nvSpPr>
        <p:spPr>
          <a:xfrm>
            <a:off x="9611296" y="3607456"/>
            <a:ext cx="1209839" cy="1397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36" name="Polygone"/>
          <p:cNvSpPr/>
          <p:nvPr/>
        </p:nvSpPr>
        <p:spPr>
          <a:xfrm>
            <a:off x="2186240" y="6505447"/>
            <a:ext cx="1361975" cy="1327827"/>
          </a:xfrm>
          <a:prstGeom prst="heptagon">
            <a:avLst/>
          </a:pr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37" name="Polygone"/>
          <p:cNvSpPr/>
          <p:nvPr/>
        </p:nvSpPr>
        <p:spPr>
          <a:xfrm>
            <a:off x="4616452" y="6505097"/>
            <a:ext cx="1397001" cy="1397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18437" y="3163"/>
                </a:lnTo>
                <a:lnTo>
                  <a:pt x="21600" y="10800"/>
                </a:lnTo>
                <a:lnTo>
                  <a:pt x="18437" y="18437"/>
                </a:lnTo>
                <a:lnTo>
                  <a:pt x="10800" y="21600"/>
                </a:lnTo>
                <a:lnTo>
                  <a:pt x="3163" y="18437"/>
                </a:lnTo>
                <a:lnTo>
                  <a:pt x="0" y="10800"/>
                </a:lnTo>
                <a:lnTo>
                  <a:pt x="3163" y="3163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38" name="Polygone"/>
          <p:cNvSpPr/>
          <p:nvPr/>
        </p:nvSpPr>
        <p:spPr>
          <a:xfrm>
            <a:off x="7210347" y="6478398"/>
            <a:ext cx="1375777" cy="13548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17849" y="2605"/>
                </a:lnTo>
                <a:lnTo>
                  <a:pt x="21600" y="9202"/>
                </a:lnTo>
                <a:lnTo>
                  <a:pt x="20297" y="16704"/>
                </a:lnTo>
                <a:lnTo>
                  <a:pt x="14551" y="21600"/>
                </a:lnTo>
                <a:lnTo>
                  <a:pt x="7049" y="21600"/>
                </a:lnTo>
                <a:lnTo>
                  <a:pt x="1303" y="16704"/>
                </a:lnTo>
                <a:lnTo>
                  <a:pt x="0" y="9202"/>
                </a:lnTo>
                <a:lnTo>
                  <a:pt x="3751" y="2605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39" name="Polygone"/>
          <p:cNvSpPr/>
          <p:nvPr/>
        </p:nvSpPr>
        <p:spPr>
          <a:xfrm>
            <a:off x="9551902" y="6505490"/>
            <a:ext cx="1328627" cy="1397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17475" y="2063"/>
                </a:lnTo>
                <a:lnTo>
                  <a:pt x="21600" y="7463"/>
                </a:lnTo>
                <a:lnTo>
                  <a:pt x="21600" y="14137"/>
                </a:lnTo>
                <a:lnTo>
                  <a:pt x="17475" y="19537"/>
                </a:lnTo>
                <a:lnTo>
                  <a:pt x="10800" y="21600"/>
                </a:lnTo>
                <a:lnTo>
                  <a:pt x="4125" y="19537"/>
                </a:lnTo>
                <a:lnTo>
                  <a:pt x="0" y="14137"/>
                </a:lnTo>
                <a:lnTo>
                  <a:pt x="0" y="7463"/>
                </a:lnTo>
                <a:lnTo>
                  <a:pt x="4125" y="2063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140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90659" y="7782474"/>
            <a:ext cx="469901" cy="63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Un polygone est dit régulier si tous ses segments ont la même longueur et si tous ses angles sont égaux."/>
          <p:cNvSpPr txBox="1"/>
          <p:nvPr/>
        </p:nvSpPr>
        <p:spPr>
          <a:xfrm>
            <a:off x="785699" y="1411292"/>
            <a:ext cx="1137486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 polygone est dit régulier si tous ses segments ont la même longueur et si tous ses angles sont égaux.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5" grpId="4"/>
      <p:bldP build="whole" bldLvl="1" animBg="1" rev="0" advAuto="0" spid="136" grpId="5"/>
      <p:bldP build="whole" bldLvl="1" animBg="1" rev="0" advAuto="0" spid="132" grpId="1"/>
      <p:bldP build="whole" bldLvl="1" animBg="1" rev="0" advAuto="0" spid="134" grpId="3"/>
      <p:bldP build="whole" bldLvl="1" animBg="1" rev="0" advAuto="0" spid="137" grpId="6"/>
      <p:bldP build="whole" bldLvl="1" animBg="1" rev="0" advAuto="0" spid="138" grpId="7"/>
      <p:bldP build="whole" bldLvl="1" animBg="1" rev="0" advAuto="0" spid="139" grpId="8"/>
      <p:bldP build="whole" bldLvl="1" animBg="1" rev="0" advAuto="0" spid="133" grpId="2"/>
      <p:bldP build="whole" bldLvl="1" animBg="1" rev="0" advAuto="0" spid="140" grpId="9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Figure"/>
          <p:cNvSpPr/>
          <p:nvPr/>
        </p:nvSpPr>
        <p:spPr>
          <a:xfrm>
            <a:off x="1775673" y="3478520"/>
            <a:ext cx="2917777" cy="3157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42"/>
                </a:moveTo>
                <a:lnTo>
                  <a:pt x="2290" y="0"/>
                </a:lnTo>
                <a:lnTo>
                  <a:pt x="21009" y="1439"/>
                </a:lnTo>
                <a:lnTo>
                  <a:pt x="21600" y="14522"/>
                </a:lnTo>
                <a:lnTo>
                  <a:pt x="11817" y="10598"/>
                </a:lnTo>
                <a:lnTo>
                  <a:pt x="9473" y="21600"/>
                </a:lnTo>
                <a:lnTo>
                  <a:pt x="0" y="10842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44" name="Figure"/>
          <p:cNvSpPr/>
          <p:nvPr/>
        </p:nvSpPr>
        <p:spPr>
          <a:xfrm flipH="1">
            <a:off x="6035482" y="3478520"/>
            <a:ext cx="2917777" cy="3157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42"/>
                </a:moveTo>
                <a:lnTo>
                  <a:pt x="2290" y="0"/>
                </a:lnTo>
                <a:lnTo>
                  <a:pt x="21009" y="1439"/>
                </a:lnTo>
                <a:lnTo>
                  <a:pt x="21600" y="14522"/>
                </a:lnTo>
                <a:lnTo>
                  <a:pt x="11817" y="10598"/>
                </a:lnTo>
                <a:lnTo>
                  <a:pt x="9473" y="21600"/>
                </a:lnTo>
                <a:lnTo>
                  <a:pt x="0" y="10842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45" name="Figures semblables"/>
          <p:cNvSpPr txBox="1"/>
          <p:nvPr/>
        </p:nvSpPr>
        <p:spPr>
          <a:xfrm>
            <a:off x="4677506" y="331260"/>
            <a:ext cx="364978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Figures semblables </a:t>
            </a:r>
          </a:p>
        </p:txBody>
      </p:sp>
      <p:sp>
        <p:nvSpPr>
          <p:cNvPr id="146" name="On dit que deux figures sont semblables si l’on peut obtenir l’une de l’autre à partir d’une suite de"/>
          <p:cNvSpPr txBox="1"/>
          <p:nvPr/>
        </p:nvSpPr>
        <p:spPr>
          <a:xfrm>
            <a:off x="179065" y="1289439"/>
            <a:ext cx="1264667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dit que deux figures sont semblables si l’on peut obtenir l’une de l’autre à partir d’une suite de</a:t>
            </a:r>
          </a:p>
        </p:txBody>
      </p:sp>
      <p:sp>
        <p:nvSpPr>
          <p:cNvPr id="147" name="Réflexions…"/>
          <p:cNvSpPr txBox="1"/>
          <p:nvPr/>
        </p:nvSpPr>
        <p:spPr>
          <a:xfrm>
            <a:off x="882565" y="6937544"/>
            <a:ext cx="2719654" cy="218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8539" indent="-238539" algn="l">
              <a:buClr>
                <a:srgbClr val="535353"/>
              </a:buClr>
              <a:buSzPct val="82000"/>
              <a:buChar char="•"/>
            </a:pPr>
            <a:r>
              <a:t>Réflexions</a:t>
            </a:r>
          </a:p>
          <a:p>
            <a:pPr marL="238539" indent="-238539" algn="l">
              <a:buClr>
                <a:srgbClr val="535353"/>
              </a:buClr>
              <a:buSzPct val="82000"/>
              <a:buChar char="•"/>
            </a:pPr>
            <a:r>
              <a:t>Translations</a:t>
            </a:r>
          </a:p>
          <a:p>
            <a:pPr marL="238539" indent="-238539" algn="l">
              <a:buClr>
                <a:srgbClr val="535353"/>
              </a:buClr>
              <a:buSzPct val="82000"/>
              <a:buChar char="•"/>
            </a:pPr>
            <a:r>
              <a:t>Rotations</a:t>
            </a:r>
          </a:p>
          <a:p>
            <a:pPr marL="238539" indent="-238539" algn="l">
              <a:buClr>
                <a:srgbClr val="535353"/>
              </a:buClr>
              <a:buSzPct val="82000"/>
              <a:buChar char="•"/>
            </a:pPr>
            <a:r>
              <a:t>Dilatations</a:t>
            </a:r>
          </a:p>
        </p:txBody>
      </p:sp>
      <p:sp>
        <p:nvSpPr>
          <p:cNvPr id="148" name="Ligne"/>
          <p:cNvSpPr/>
          <p:nvPr/>
        </p:nvSpPr>
        <p:spPr>
          <a:xfrm flipV="1">
            <a:off x="5364466" y="3327902"/>
            <a:ext cx="1" cy="415586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49" name="Deux polygones sont donc semblables…"/>
          <p:cNvSpPr txBox="1"/>
          <p:nvPr/>
        </p:nvSpPr>
        <p:spPr>
          <a:xfrm>
            <a:off x="4547021" y="7823803"/>
            <a:ext cx="7255595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Deux polygones sont donc semblables </a:t>
            </a:r>
          </a:p>
          <a:p>
            <a:pPr/>
            <a:r>
              <a:t>s’ils ont les mêmes angles.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path" nodeType="clickEffect" presetSubtype="0" presetID="-1" grpId="4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138498 0.164032" origin="layout" pathEditMode="relative">
                                      <p:cBhvr>
                                        <p:cTn id="23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mph" nodeType="clickEffect" presetSubtype="0" presetID="8" grpId="5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Rot by="4260000">
                                      <p:cBhvr>
                                        <p:cTn id="31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mph" nodeType="clickEffect" presetSubtype="0" presetID="6" grpId="6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1000" fill="hold"/>
                                        <p:tgtEl>
                                          <p:spTgt spid="144"/>
                                        </p:tgtEl>
                                      </p:cBhvr>
                                      <p:by x="180000" y="1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mph" nodeType="clickEffect" presetSubtype="0" presetID="6" grpId="7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1000" fill="hold"/>
                                        <p:tgtEl>
                                          <p:spTgt spid="144"/>
                                        </p:tgtEl>
                                      </p:cBhvr>
                                      <p:by x="27777" y="27777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4" grpId="5"/>
      <p:bldP build="p" bldLvl="5" animBg="1" rev="0" advAuto="0" spid="147" grpId="1"/>
      <p:bldP build="whole" bldLvl="1" animBg="1" rev="0" advAuto="0" spid="149" grpId="8"/>
      <p:bldP build="whole" bldLvl="1" animBg="1" rev="0" advAuto="0" spid="144" grpId="2"/>
      <p:bldP build="whole" bldLvl="1" animBg="1" rev="0" advAuto="0" spid="148" grpId="3"/>
      <p:bldP build="whole" bldLvl="1" animBg="1" rev="0" advAuto="0" spid="144" grpId="6"/>
      <p:bldP build="whole" bldLvl="1" animBg="1" rev="0" advAuto="0" spid="144" grpId="7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Ligne"/>
          <p:cNvSpPr/>
          <p:nvPr/>
        </p:nvSpPr>
        <p:spPr>
          <a:xfrm>
            <a:off x="1505623" y="5925250"/>
            <a:ext cx="10412650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52" name="Une hauteur d’un polygone est un segment de droite perpendiculaire à une base et rejoignant un sommet"/>
          <p:cNvSpPr txBox="1"/>
          <p:nvPr/>
        </p:nvSpPr>
        <p:spPr>
          <a:xfrm>
            <a:off x="-37576" y="736181"/>
            <a:ext cx="1285540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hauteur d’un polygone est un segment de droite perpendiculaire à une base et rejoignant un sommet</a:t>
            </a:r>
          </a:p>
        </p:txBody>
      </p:sp>
      <p:sp>
        <p:nvSpPr>
          <p:cNvPr id="153" name="Figure"/>
          <p:cNvSpPr/>
          <p:nvPr/>
        </p:nvSpPr>
        <p:spPr>
          <a:xfrm>
            <a:off x="4144669" y="3214465"/>
            <a:ext cx="4776812" cy="27047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645" y="21597"/>
                </a:moveTo>
                <a:lnTo>
                  <a:pt x="17230" y="21600"/>
                </a:lnTo>
                <a:lnTo>
                  <a:pt x="21600" y="10221"/>
                </a:lnTo>
                <a:lnTo>
                  <a:pt x="14219" y="0"/>
                </a:lnTo>
                <a:lnTo>
                  <a:pt x="8855" y="4975"/>
                </a:lnTo>
                <a:lnTo>
                  <a:pt x="0" y="63"/>
                </a:lnTo>
                <a:lnTo>
                  <a:pt x="3645" y="21597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54" name="base"/>
          <p:cNvSpPr txBox="1"/>
          <p:nvPr/>
        </p:nvSpPr>
        <p:spPr>
          <a:xfrm>
            <a:off x="5930469" y="5931898"/>
            <a:ext cx="91931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base</a:t>
            </a:r>
          </a:p>
        </p:txBody>
      </p:sp>
      <p:grpSp>
        <p:nvGrpSpPr>
          <p:cNvPr id="161" name="Grouper"/>
          <p:cNvGrpSpPr/>
          <p:nvPr/>
        </p:nvGrpSpPr>
        <p:grpSpPr>
          <a:xfrm>
            <a:off x="3668040" y="3252722"/>
            <a:ext cx="737054" cy="2679177"/>
            <a:chOff x="0" y="0"/>
            <a:chExt cx="737052" cy="2679175"/>
          </a:xfrm>
        </p:grpSpPr>
        <p:grpSp>
          <p:nvGrpSpPr>
            <p:cNvPr id="159" name="Grouper"/>
            <p:cNvGrpSpPr/>
            <p:nvPr/>
          </p:nvGrpSpPr>
          <p:grpSpPr>
            <a:xfrm>
              <a:off x="470307" y="0"/>
              <a:ext cx="266746" cy="2679176"/>
              <a:chOff x="0" y="0"/>
              <a:chExt cx="266745" cy="2679175"/>
            </a:xfrm>
          </p:grpSpPr>
          <p:sp>
            <p:nvSpPr>
              <p:cNvPr id="155" name="Ligne"/>
              <p:cNvSpPr/>
              <p:nvPr/>
            </p:nvSpPr>
            <p:spPr>
              <a:xfrm flipV="1">
                <a:off x="-1" y="0"/>
                <a:ext cx="2" cy="2679176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grpSp>
            <p:nvGrpSpPr>
              <p:cNvPr id="158" name="Grouper"/>
              <p:cNvGrpSpPr/>
              <p:nvPr/>
            </p:nvGrpSpPr>
            <p:grpSpPr>
              <a:xfrm>
                <a:off x="12699" y="2398469"/>
                <a:ext cx="254047" cy="254047"/>
                <a:chOff x="0" y="0"/>
                <a:chExt cx="254045" cy="254045"/>
              </a:xfrm>
            </p:grpSpPr>
            <p:sp>
              <p:nvSpPr>
                <p:cNvPr id="156" name="Ligne"/>
                <p:cNvSpPr/>
                <p:nvPr/>
              </p:nvSpPr>
              <p:spPr>
                <a:xfrm flipV="1">
                  <a:off x="241300" y="-1"/>
                  <a:ext cx="1" cy="254047"/>
                </a:xfrm>
                <a:prstGeom prst="line">
                  <a:avLst/>
                </a:prstGeom>
                <a:noFill/>
                <a:ln w="254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sp>
              <p:nvSpPr>
                <p:cNvPr id="157" name="Ligne"/>
                <p:cNvSpPr/>
                <p:nvPr/>
              </p:nvSpPr>
              <p:spPr>
                <a:xfrm>
                  <a:off x="0" y="0"/>
                  <a:ext cx="254046" cy="1"/>
                </a:xfrm>
                <a:prstGeom prst="line">
                  <a:avLst/>
                </a:prstGeom>
                <a:noFill/>
                <a:ln w="254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</p:grpSp>
        </p:grpSp>
        <p:pic>
          <p:nvPicPr>
            <p:cNvPr id="160" name="pasted-image.pdf" descr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229432"/>
              <a:ext cx="393700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67" name="Grouper"/>
          <p:cNvGrpSpPr/>
          <p:nvPr/>
        </p:nvGrpSpPr>
        <p:grpSpPr>
          <a:xfrm>
            <a:off x="5634369" y="3841371"/>
            <a:ext cx="755756" cy="2062606"/>
            <a:chOff x="0" y="0"/>
            <a:chExt cx="755755" cy="2062605"/>
          </a:xfrm>
        </p:grpSpPr>
        <p:sp>
          <p:nvSpPr>
            <p:cNvPr id="162" name="Ligne"/>
            <p:cNvSpPr/>
            <p:nvPr/>
          </p:nvSpPr>
          <p:spPr>
            <a:xfrm flipV="1">
              <a:off x="483520" y="-1"/>
              <a:ext cx="1" cy="204990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165" name="Grouper"/>
            <p:cNvGrpSpPr/>
            <p:nvPr/>
          </p:nvGrpSpPr>
          <p:grpSpPr>
            <a:xfrm>
              <a:off x="501709" y="1808559"/>
              <a:ext cx="254047" cy="254047"/>
              <a:chOff x="0" y="0"/>
              <a:chExt cx="254045" cy="254045"/>
            </a:xfrm>
          </p:grpSpPr>
          <p:sp>
            <p:nvSpPr>
              <p:cNvPr id="163" name="Ligne"/>
              <p:cNvSpPr/>
              <p:nvPr/>
            </p:nvSpPr>
            <p:spPr>
              <a:xfrm flipV="1">
                <a:off x="241300" y="-1"/>
                <a:ext cx="1" cy="254047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4" name="Ligne"/>
              <p:cNvSpPr/>
              <p:nvPr/>
            </p:nvSpPr>
            <p:spPr>
              <a:xfrm>
                <a:off x="0" y="0"/>
                <a:ext cx="254046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pic>
          <p:nvPicPr>
            <p:cNvPr id="166" name="pasted-image.pdf" descr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724278"/>
              <a:ext cx="406400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73" name="Grouper"/>
          <p:cNvGrpSpPr/>
          <p:nvPr/>
        </p:nvGrpSpPr>
        <p:grpSpPr>
          <a:xfrm>
            <a:off x="7282746" y="3226062"/>
            <a:ext cx="518583" cy="2679176"/>
            <a:chOff x="0" y="0"/>
            <a:chExt cx="518582" cy="2679175"/>
          </a:xfrm>
        </p:grpSpPr>
        <p:sp>
          <p:nvSpPr>
            <p:cNvPr id="168" name="Ligne"/>
            <p:cNvSpPr/>
            <p:nvPr/>
          </p:nvSpPr>
          <p:spPr>
            <a:xfrm flipV="1">
              <a:off x="-1" y="0"/>
              <a:ext cx="2" cy="267917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171" name="Grouper"/>
            <p:cNvGrpSpPr/>
            <p:nvPr/>
          </p:nvGrpSpPr>
          <p:grpSpPr>
            <a:xfrm>
              <a:off x="12699" y="2423869"/>
              <a:ext cx="254047" cy="254046"/>
              <a:chOff x="0" y="0"/>
              <a:chExt cx="254045" cy="254045"/>
            </a:xfrm>
          </p:grpSpPr>
          <p:sp>
            <p:nvSpPr>
              <p:cNvPr id="169" name="Ligne"/>
              <p:cNvSpPr/>
              <p:nvPr/>
            </p:nvSpPr>
            <p:spPr>
              <a:xfrm flipV="1">
                <a:off x="241300" y="-1"/>
                <a:ext cx="1" cy="254047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0" name="Ligne"/>
              <p:cNvSpPr/>
              <p:nvPr/>
            </p:nvSpPr>
            <p:spPr>
              <a:xfrm>
                <a:off x="0" y="0"/>
                <a:ext cx="254046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pic>
          <p:nvPicPr>
            <p:cNvPr id="172" name="pasted-image.pdf" descr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12182" y="1339587"/>
              <a:ext cx="406401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79" name="Grouper"/>
          <p:cNvGrpSpPr/>
          <p:nvPr/>
        </p:nvGrpSpPr>
        <p:grpSpPr>
          <a:xfrm>
            <a:off x="8925944" y="4475488"/>
            <a:ext cx="558823" cy="1429750"/>
            <a:chOff x="0" y="0"/>
            <a:chExt cx="558822" cy="1429749"/>
          </a:xfrm>
        </p:grpSpPr>
        <p:sp>
          <p:nvSpPr>
            <p:cNvPr id="174" name="Ligne"/>
            <p:cNvSpPr/>
            <p:nvPr/>
          </p:nvSpPr>
          <p:spPr>
            <a:xfrm flipV="1">
              <a:off x="-1" y="-1"/>
              <a:ext cx="2" cy="1403089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177" name="Grouper"/>
            <p:cNvGrpSpPr/>
            <p:nvPr/>
          </p:nvGrpSpPr>
          <p:grpSpPr>
            <a:xfrm>
              <a:off x="12700" y="1175703"/>
              <a:ext cx="254046" cy="254047"/>
              <a:chOff x="0" y="0"/>
              <a:chExt cx="254045" cy="254045"/>
            </a:xfrm>
          </p:grpSpPr>
          <p:sp>
            <p:nvSpPr>
              <p:cNvPr id="175" name="Ligne"/>
              <p:cNvSpPr/>
              <p:nvPr/>
            </p:nvSpPr>
            <p:spPr>
              <a:xfrm flipV="1">
                <a:off x="241300" y="-1"/>
                <a:ext cx="1" cy="254047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6" name="Ligne"/>
              <p:cNvSpPr/>
              <p:nvPr/>
            </p:nvSpPr>
            <p:spPr>
              <a:xfrm>
                <a:off x="0" y="0"/>
                <a:ext cx="254046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pic>
          <p:nvPicPr>
            <p:cNvPr id="178" name="pasted-image.pdf" descr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39722" y="390835"/>
              <a:ext cx="419101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1" grpId="2"/>
      <p:bldP build="whole" bldLvl="1" animBg="1" rev="0" advAuto="0" spid="161" grpId="3"/>
      <p:bldP build="whole" bldLvl="1" animBg="1" rev="0" advAuto="0" spid="167" grpId="4"/>
      <p:bldP build="whole" bldLvl="1" animBg="1" rev="0" advAuto="0" spid="173" grpId="5"/>
      <p:bldP build="whole" bldLvl="1" animBg="1" rev="0" advAuto="0" spid="179" grpId="6"/>
      <p:bldP build="whole" bldLvl="1" animBg="1" rev="0" advAuto="0" spid="15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ctangle"/>
          <p:cNvSpPr/>
          <p:nvPr/>
        </p:nvSpPr>
        <p:spPr>
          <a:xfrm>
            <a:off x="3454093" y="2030260"/>
            <a:ext cx="6096614" cy="3794582"/>
          </a:xfrm>
          <a:prstGeom prst="rect">
            <a:avLst/>
          </a:pr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82" name="Aire d’un rectangle"/>
          <p:cNvSpPr txBox="1"/>
          <p:nvPr/>
        </p:nvSpPr>
        <p:spPr>
          <a:xfrm>
            <a:off x="4855658" y="228599"/>
            <a:ext cx="363929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Aire d’un rectangle</a:t>
            </a:r>
          </a:p>
        </p:txBody>
      </p:sp>
      <p:pic>
        <p:nvPicPr>
          <p:cNvPr id="183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59350" y="7571906"/>
            <a:ext cx="3086100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43958" y="6224841"/>
            <a:ext cx="1778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005287" y="3644513"/>
            <a:ext cx="228601" cy="330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3" grpId="3"/>
      <p:bldP build="whole" bldLvl="1" animBg="1" rev="0" advAuto="0" spid="184" grpId="1"/>
      <p:bldP build="whole" bldLvl="1" animBg="1" rev="0" advAuto="0" spid="185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riangle"/>
          <p:cNvSpPr/>
          <p:nvPr/>
        </p:nvSpPr>
        <p:spPr>
          <a:xfrm>
            <a:off x="7238209" y="2808113"/>
            <a:ext cx="2822679" cy="37124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30"/>
                </a:moveTo>
                <a:lnTo>
                  <a:pt x="137" y="0"/>
                </a:lnTo>
                <a:lnTo>
                  <a:pt x="0" y="21600"/>
                </a:lnTo>
                <a:lnTo>
                  <a:pt x="21600" y="3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grpSp>
        <p:nvGrpSpPr>
          <p:cNvPr id="190" name="Grouper"/>
          <p:cNvGrpSpPr/>
          <p:nvPr/>
        </p:nvGrpSpPr>
        <p:grpSpPr>
          <a:xfrm>
            <a:off x="-137381" y="2775902"/>
            <a:ext cx="13639558" cy="3735969"/>
            <a:chOff x="0" y="0"/>
            <a:chExt cx="13639557" cy="3735968"/>
          </a:xfrm>
        </p:grpSpPr>
        <p:sp>
          <p:nvSpPr>
            <p:cNvPr id="188" name="Ligne"/>
            <p:cNvSpPr/>
            <p:nvPr/>
          </p:nvSpPr>
          <p:spPr>
            <a:xfrm flipV="1">
              <a:off x="0" y="0"/>
              <a:ext cx="13502154" cy="2540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9" name="Ligne"/>
            <p:cNvSpPr/>
            <p:nvPr/>
          </p:nvSpPr>
          <p:spPr>
            <a:xfrm flipV="1">
              <a:off x="137404" y="3710568"/>
              <a:ext cx="13502155" cy="2540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91" name="Aire d’un parallélogramme"/>
          <p:cNvSpPr txBox="1"/>
          <p:nvPr/>
        </p:nvSpPr>
        <p:spPr>
          <a:xfrm>
            <a:off x="3783975" y="372687"/>
            <a:ext cx="509103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Aire d’un parallélogramme</a:t>
            </a:r>
          </a:p>
        </p:txBody>
      </p:sp>
      <p:grpSp>
        <p:nvGrpSpPr>
          <p:cNvPr id="194" name="Grouper"/>
          <p:cNvGrpSpPr/>
          <p:nvPr/>
        </p:nvGrpSpPr>
        <p:grpSpPr>
          <a:xfrm>
            <a:off x="-127245" y="-1026781"/>
            <a:ext cx="12469669" cy="11557000"/>
            <a:chOff x="0" y="0"/>
            <a:chExt cx="12469667" cy="11556998"/>
          </a:xfrm>
        </p:grpSpPr>
        <p:sp>
          <p:nvSpPr>
            <p:cNvPr id="192" name="Ligne"/>
            <p:cNvSpPr/>
            <p:nvPr/>
          </p:nvSpPr>
          <p:spPr>
            <a:xfrm flipV="1">
              <a:off x="4339386" y="784268"/>
              <a:ext cx="8130282" cy="1077273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3" name="Ligne"/>
            <p:cNvSpPr/>
            <p:nvPr/>
          </p:nvSpPr>
          <p:spPr>
            <a:xfrm flipV="1">
              <a:off x="-1" y="-1"/>
              <a:ext cx="8130282" cy="1077273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95" name="Ligne"/>
          <p:cNvSpPr/>
          <p:nvPr/>
        </p:nvSpPr>
        <p:spPr>
          <a:xfrm flipV="1">
            <a:off x="7248216" y="2814002"/>
            <a:ext cx="1" cy="3685169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96" name="Figure"/>
          <p:cNvSpPr/>
          <p:nvPr/>
        </p:nvSpPr>
        <p:spPr>
          <a:xfrm>
            <a:off x="2326189" y="2795255"/>
            <a:ext cx="4929575" cy="37354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227" y="110"/>
                </a:moveTo>
                <a:lnTo>
                  <a:pt x="21600" y="0"/>
                </a:lnTo>
                <a:lnTo>
                  <a:pt x="21574" y="21481"/>
                </a:lnTo>
                <a:lnTo>
                  <a:pt x="0" y="21600"/>
                </a:lnTo>
                <a:lnTo>
                  <a:pt x="12227" y="11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197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82988" y="6765925"/>
            <a:ext cx="177801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89282" y="7458467"/>
            <a:ext cx="29972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3" name="Grouper"/>
          <p:cNvGrpSpPr/>
          <p:nvPr/>
        </p:nvGrpSpPr>
        <p:grpSpPr>
          <a:xfrm>
            <a:off x="1846734" y="2763202"/>
            <a:ext cx="5249292" cy="3685169"/>
            <a:chOff x="0" y="0"/>
            <a:chExt cx="5249291" cy="3685168"/>
          </a:xfrm>
        </p:grpSpPr>
        <p:sp>
          <p:nvSpPr>
            <p:cNvPr id="199" name="Ligne"/>
            <p:cNvSpPr/>
            <p:nvPr/>
          </p:nvSpPr>
          <p:spPr>
            <a:xfrm flipV="1">
              <a:off x="459295" y="0"/>
              <a:ext cx="1" cy="3685169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202" name="Grouper"/>
            <p:cNvGrpSpPr/>
            <p:nvPr/>
          </p:nvGrpSpPr>
          <p:grpSpPr>
            <a:xfrm>
              <a:off x="0" y="1728284"/>
              <a:ext cx="5249292" cy="337828"/>
              <a:chOff x="215900" y="144773"/>
              <a:chExt cx="5249291" cy="337826"/>
            </a:xfrm>
          </p:grpSpPr>
          <p:pic>
            <p:nvPicPr>
              <p:cNvPr id="200" name="pasted-image.pdf" descr="pasted-image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5236591" y="144773"/>
                <a:ext cx="228601" cy="3302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01" name="pasted-image.pdf" descr="pasted-image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215900" y="152400"/>
                <a:ext cx="228600" cy="330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204" name="Figure"/>
          <p:cNvSpPr/>
          <p:nvPr/>
        </p:nvSpPr>
        <p:spPr>
          <a:xfrm>
            <a:off x="2311399" y="2802490"/>
            <a:ext cx="7746727" cy="3725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830" y="62"/>
                </a:moveTo>
                <a:lnTo>
                  <a:pt x="21600" y="0"/>
                </a:lnTo>
                <a:lnTo>
                  <a:pt x="13758" y="21585"/>
                </a:lnTo>
                <a:lnTo>
                  <a:pt x="0" y="21600"/>
                </a:lnTo>
                <a:lnTo>
                  <a:pt x="7830" y="62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path" nodeType="clickEffect" presetSubtype="0" presetID="-1" grpId="4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01291 0.386914" origin="layout" pathEditMode="relative">
                                      <p:cBhvr>
                                        <p:cTn id="17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path" nodeType="afterEffect" presetSubtype="0" presetID="-1" grpId="5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1291 0.386914 L -0.383587 0.391388" origin="layout" pathEditMode="relative">
                                      <p:cBhvr>
                                        <p:cTn id="20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path" nodeType="afterEffect" presetSubtype="0" presetID="-1" grpId="6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-0.383587 0.391388 L -0.378268 -0.000000" origin="layout" pathEditMode="relative">
                                      <p:cBhvr>
                                        <p:cTn id="23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3" grpId="3"/>
      <p:bldP build="whole" bldLvl="1" animBg="1" rev="0" advAuto="0" spid="197" grpId="1"/>
      <p:bldP build="whole" bldLvl="1" animBg="1" rev="0" advAuto="0" spid="198" grpId="7"/>
      <p:bldP build="whole" bldLvl="1" animBg="1" rev="0" advAuto="0" spid="204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riangle"/>
          <p:cNvSpPr/>
          <p:nvPr/>
        </p:nvSpPr>
        <p:spPr>
          <a:xfrm>
            <a:off x="1066041" y="4121043"/>
            <a:ext cx="6892250" cy="18350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533"/>
                </a:lnTo>
                <a:lnTo>
                  <a:pt x="13495" y="0"/>
                </a:lnTo>
                <a:lnTo>
                  <a:pt x="0" y="2160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07" name="Triangle"/>
          <p:cNvSpPr/>
          <p:nvPr/>
        </p:nvSpPr>
        <p:spPr>
          <a:xfrm>
            <a:off x="5374746" y="4147199"/>
            <a:ext cx="2615714" cy="18141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" y="0"/>
                </a:moveTo>
                <a:lnTo>
                  <a:pt x="0" y="21600"/>
                </a:lnTo>
                <a:lnTo>
                  <a:pt x="21600" y="21552"/>
                </a:lnTo>
                <a:lnTo>
                  <a:pt x="10" y="0"/>
                </a:lnTo>
                <a:close/>
              </a:path>
            </a:pathLst>
          </a:custGeom>
          <a:solidFill>
            <a:srgbClr val="FF2600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08" name="Triangle"/>
          <p:cNvSpPr/>
          <p:nvPr/>
        </p:nvSpPr>
        <p:spPr>
          <a:xfrm>
            <a:off x="1075450" y="4135625"/>
            <a:ext cx="4313009" cy="1832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0"/>
                </a:lnTo>
                <a:lnTo>
                  <a:pt x="21492" y="21578"/>
                </a:lnTo>
                <a:lnTo>
                  <a:pt x="0" y="21600"/>
                </a:lnTo>
                <a:close/>
              </a:path>
            </a:pathLst>
          </a:custGeom>
          <a:solidFill>
            <a:srgbClr val="FF2600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09" name="Aire d’un triangle"/>
          <p:cNvSpPr txBox="1"/>
          <p:nvPr/>
        </p:nvSpPr>
        <p:spPr>
          <a:xfrm>
            <a:off x="4821051" y="118408"/>
            <a:ext cx="336269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Aire d’un triangle</a:t>
            </a:r>
          </a:p>
        </p:txBody>
      </p:sp>
      <p:sp>
        <p:nvSpPr>
          <p:cNvPr id="210" name="Triangle"/>
          <p:cNvSpPr/>
          <p:nvPr/>
        </p:nvSpPr>
        <p:spPr>
          <a:xfrm>
            <a:off x="1066041" y="1504243"/>
            <a:ext cx="6902211" cy="18425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569" y="21533"/>
                </a:lnTo>
                <a:lnTo>
                  <a:pt x="21600" y="0"/>
                </a:lnTo>
                <a:lnTo>
                  <a:pt x="0" y="2160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11" name="Ligne"/>
          <p:cNvSpPr/>
          <p:nvPr/>
        </p:nvSpPr>
        <p:spPr>
          <a:xfrm>
            <a:off x="7640071" y="8539236"/>
            <a:ext cx="1520697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12" name="Triangle"/>
          <p:cNvSpPr/>
          <p:nvPr/>
        </p:nvSpPr>
        <p:spPr>
          <a:xfrm>
            <a:off x="1066041" y="6704893"/>
            <a:ext cx="8083885" cy="18340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18416" y="21533"/>
                </a:lnTo>
                <a:lnTo>
                  <a:pt x="21600" y="0"/>
                </a:lnTo>
                <a:lnTo>
                  <a:pt x="0" y="2160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13" name="Ligne"/>
          <p:cNvSpPr/>
          <p:nvPr/>
        </p:nvSpPr>
        <p:spPr>
          <a:xfrm flipV="1">
            <a:off x="9164975" y="6664364"/>
            <a:ext cx="1" cy="1862173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14" name="Triangle"/>
          <p:cNvSpPr/>
          <p:nvPr/>
        </p:nvSpPr>
        <p:spPr>
          <a:xfrm>
            <a:off x="1083189" y="1504243"/>
            <a:ext cx="6902210" cy="18425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569" y="21533"/>
                </a:lnTo>
                <a:lnTo>
                  <a:pt x="21600" y="0"/>
                </a:lnTo>
                <a:lnTo>
                  <a:pt x="0" y="21600"/>
                </a:lnTo>
                <a:close/>
              </a:path>
            </a:pathLst>
          </a:custGeom>
          <a:solidFill>
            <a:srgbClr val="FF2600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15" name="Ligne"/>
          <p:cNvSpPr/>
          <p:nvPr/>
        </p:nvSpPr>
        <p:spPr>
          <a:xfrm flipV="1">
            <a:off x="5365864" y="4106580"/>
            <a:ext cx="1" cy="1862173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16" name="Triangle"/>
          <p:cNvSpPr/>
          <p:nvPr/>
        </p:nvSpPr>
        <p:spPr>
          <a:xfrm>
            <a:off x="1082723" y="6692438"/>
            <a:ext cx="8083884" cy="1834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18416" y="21533"/>
                </a:lnTo>
                <a:lnTo>
                  <a:pt x="21600" y="0"/>
                </a:lnTo>
                <a:lnTo>
                  <a:pt x="0" y="21600"/>
                </a:lnTo>
                <a:close/>
              </a:path>
            </a:pathLst>
          </a:custGeom>
          <a:solidFill>
            <a:srgbClr val="FF2600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217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53000" y="3488774"/>
            <a:ext cx="177800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86119" y="2093398"/>
            <a:ext cx="2286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72358" y="6106308"/>
            <a:ext cx="1778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0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43758" y="4883411"/>
            <a:ext cx="2286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1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67184" y="8720514"/>
            <a:ext cx="1778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342913" y="7595450"/>
            <a:ext cx="2286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342913" y="4400550"/>
            <a:ext cx="2870201" cy="952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mph" nodeType="clickEffect" presetSubtype="0" presetID="8" grpId="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mph" nodeType="clickEffect" presetSubtype="0" presetID="8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10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mph" nodeType="withEffect" presetSubtype="0" presetID="8" grpId="3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3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path" nodeType="withEffect" presetSubtype="0" presetID="-1" grpId="4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000612 -0.000626" origin="layout" pathEditMode="relative">
                                      <p:cBhvr>
                                        <p:cTn id="16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mph" nodeType="clickEffect" presetSubtype="0" presetID="8" grpId="5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0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6" grpId="5"/>
      <p:bldP build="whole" bldLvl="1" animBg="1" rev="0" advAuto="0" spid="223" grpId="6"/>
      <p:bldP build="whole" bldLvl="1" animBg="1" rev="0" advAuto="0" spid="214" grpId="1"/>
      <p:bldP build="whole" bldLvl="1" animBg="1" rev="0" advAuto="0" spid="207" grpId="2"/>
      <p:bldP build="whole" bldLvl="1" animBg="1" rev="0" advAuto="0" spid="208" grpId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Figure"/>
          <p:cNvSpPr/>
          <p:nvPr/>
        </p:nvSpPr>
        <p:spPr>
          <a:xfrm>
            <a:off x="3061802" y="2194101"/>
            <a:ext cx="7900051" cy="66265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541" y="8504"/>
                </a:moveTo>
                <a:lnTo>
                  <a:pt x="2212" y="4887"/>
                </a:lnTo>
                <a:lnTo>
                  <a:pt x="0" y="16735"/>
                </a:lnTo>
                <a:lnTo>
                  <a:pt x="5633" y="15871"/>
                </a:lnTo>
                <a:lnTo>
                  <a:pt x="6163" y="21600"/>
                </a:lnTo>
                <a:lnTo>
                  <a:pt x="16294" y="20667"/>
                </a:lnTo>
                <a:lnTo>
                  <a:pt x="10604" y="17284"/>
                </a:lnTo>
                <a:lnTo>
                  <a:pt x="21600" y="12348"/>
                </a:lnTo>
                <a:lnTo>
                  <a:pt x="18409" y="156"/>
                </a:lnTo>
                <a:lnTo>
                  <a:pt x="7701" y="0"/>
                </a:lnTo>
                <a:lnTo>
                  <a:pt x="12541" y="8504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26" name="Lorsqu’on travaille avec un polygone quelconque, il est souvent utile d’en faire une triangulation."/>
          <p:cNvSpPr txBox="1"/>
          <p:nvPr/>
        </p:nvSpPr>
        <p:spPr>
          <a:xfrm>
            <a:off x="164554" y="192763"/>
            <a:ext cx="1267569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Lorsqu’on travaille avec un polygone quelconque, il est souvent utile d’en faire une triangulation.</a:t>
            </a:r>
          </a:p>
        </p:txBody>
      </p:sp>
      <p:grpSp>
        <p:nvGrpSpPr>
          <p:cNvPr id="234" name="Grouper"/>
          <p:cNvGrpSpPr/>
          <p:nvPr/>
        </p:nvGrpSpPr>
        <p:grpSpPr>
          <a:xfrm>
            <a:off x="3878485" y="2271816"/>
            <a:ext cx="7090081" cy="6552630"/>
            <a:chOff x="0" y="0"/>
            <a:chExt cx="7090080" cy="6552628"/>
          </a:xfrm>
        </p:grpSpPr>
        <p:sp>
          <p:nvSpPr>
            <p:cNvPr id="227" name="Ligne"/>
            <p:cNvSpPr/>
            <p:nvPr/>
          </p:nvSpPr>
          <p:spPr>
            <a:xfrm flipV="1">
              <a:off x="3779106" y="-1"/>
              <a:ext cx="2099648" cy="247460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8" name="Ligne"/>
            <p:cNvSpPr/>
            <p:nvPr/>
          </p:nvSpPr>
          <p:spPr>
            <a:xfrm>
              <a:off x="3773709" y="2494777"/>
              <a:ext cx="3316372" cy="121161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9" name="Ligne"/>
            <p:cNvSpPr/>
            <p:nvPr/>
          </p:nvSpPr>
          <p:spPr>
            <a:xfrm flipV="1">
              <a:off x="3013953" y="2491803"/>
              <a:ext cx="766772" cy="2761569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0" name="Ligne"/>
            <p:cNvSpPr/>
            <p:nvPr/>
          </p:nvSpPr>
          <p:spPr>
            <a:xfrm flipH="1" flipV="1">
              <a:off x="0" y="1425517"/>
              <a:ext cx="1241313" cy="335013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1" name="Ligne"/>
            <p:cNvSpPr/>
            <p:nvPr/>
          </p:nvSpPr>
          <p:spPr>
            <a:xfrm flipV="1">
              <a:off x="1262201" y="2537764"/>
              <a:ext cx="2498241" cy="223287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2" name="Ligne"/>
            <p:cNvSpPr/>
            <p:nvPr/>
          </p:nvSpPr>
          <p:spPr>
            <a:xfrm>
              <a:off x="1256379" y="4792362"/>
              <a:ext cx="1742358" cy="45206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3" name="Ligne"/>
            <p:cNvSpPr/>
            <p:nvPr/>
          </p:nvSpPr>
          <p:spPr>
            <a:xfrm flipV="1">
              <a:off x="1442888" y="5205173"/>
              <a:ext cx="1643057" cy="134745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4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