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8" Type="http://schemas.openxmlformats.org/officeDocument/2006/relationships/image" Target="../media/image38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9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image" Target="../media/image61.png"/><Relationship Id="rId9" Type="http://schemas.openxmlformats.org/officeDocument/2006/relationships/image" Target="../media/image62.png"/><Relationship Id="rId10" Type="http://schemas.openxmlformats.org/officeDocument/2006/relationships/image" Target="../media/image63.png"/><Relationship Id="rId11" Type="http://schemas.openxmlformats.org/officeDocument/2006/relationships/image" Target="../media/image64.png"/><Relationship Id="rId12" Type="http://schemas.openxmlformats.org/officeDocument/2006/relationships/image" Target="../media/image65.png"/><Relationship Id="rId13" Type="http://schemas.openxmlformats.org/officeDocument/2006/relationships/image" Target="../media/image66.png"/><Relationship Id="rId14" Type="http://schemas.openxmlformats.org/officeDocument/2006/relationships/image" Target="../media/image67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8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3.png"/><Relationship Id="rId3" Type="http://schemas.openxmlformats.org/officeDocument/2006/relationships/image" Target="../media/image74.png"/><Relationship Id="rId4" Type="http://schemas.openxmlformats.org/officeDocument/2006/relationships/image" Target="../media/image75.png"/><Relationship Id="rId5" Type="http://schemas.openxmlformats.org/officeDocument/2006/relationships/image" Target="../media/image76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74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image" Target="../media/image82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3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424308" y="1054100"/>
            <a:ext cx="12156184" cy="3822700"/>
          </a:xfrm>
          <a:prstGeom prst="roundRect">
            <a:avLst>
              <a:gd name="adj" fmla="val 27464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1.3 Permutations, arrangements et combinaisons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type="body" idx="13"/>
          </p:nvPr>
        </p:nvSpPr>
        <p:spPr>
          <a:xfrm>
            <a:off x="2536027" y="245311"/>
            <a:ext cx="7932746" cy="1312055"/>
          </a:xfrm>
          <a:prstGeom prst="roundRect">
            <a:avLst>
              <a:gd name="adj" fmla="val 4259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Permutation avec répétition d’objets discernables</a:t>
            </a:r>
          </a:p>
        </p:txBody>
      </p:sp>
      <p:grpSp>
        <p:nvGrpSpPr>
          <p:cNvPr id="251" name="Group 251"/>
          <p:cNvGrpSpPr/>
          <p:nvPr/>
        </p:nvGrpSpPr>
        <p:grpSpPr>
          <a:xfrm>
            <a:off x="1253133" y="2031979"/>
            <a:ext cx="10494640" cy="756624"/>
            <a:chOff x="0" y="0"/>
            <a:chExt cx="10494638" cy="756622"/>
          </a:xfrm>
        </p:grpSpPr>
        <p:sp>
          <p:nvSpPr>
            <p:cNvPr id="241" name="Shape 241"/>
            <p:cNvSpPr/>
            <p:nvPr/>
          </p:nvSpPr>
          <p:spPr>
            <a:xfrm>
              <a:off x="5412446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2" name="Shape 242"/>
            <p:cNvSpPr/>
            <p:nvPr/>
          </p:nvSpPr>
          <p:spPr>
            <a:xfrm>
              <a:off x="4335407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3" name="Shape 243"/>
            <p:cNvSpPr/>
            <p:nvPr/>
          </p:nvSpPr>
          <p:spPr>
            <a:xfrm>
              <a:off x="8659136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4" name="Shape 244"/>
            <p:cNvSpPr/>
            <p:nvPr/>
          </p:nvSpPr>
          <p:spPr>
            <a:xfrm>
              <a:off x="7574311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5" name="Shape 245"/>
            <p:cNvSpPr/>
            <p:nvPr/>
          </p:nvSpPr>
          <p:spPr>
            <a:xfrm>
              <a:off x="6493378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0"/>
              <a:ext cx="762357" cy="756623"/>
            </a:xfrm>
            <a:prstGeom prst="ellipse">
              <a:avLst/>
            </a:prstGeom>
            <a:solidFill>
              <a:srgbClr val="70D2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7" name="Shape 247"/>
            <p:cNvSpPr/>
            <p:nvPr/>
          </p:nvSpPr>
          <p:spPr>
            <a:xfrm>
              <a:off x="3250582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8" name="Shape 248"/>
            <p:cNvSpPr/>
            <p:nvPr/>
          </p:nvSpPr>
          <p:spPr>
            <a:xfrm>
              <a:off x="2165757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9" name="Shape 249"/>
            <p:cNvSpPr/>
            <p:nvPr/>
          </p:nvSpPr>
          <p:spPr>
            <a:xfrm>
              <a:off x="1088718" y="0"/>
              <a:ext cx="762357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0" name="Shape 250"/>
            <p:cNvSpPr/>
            <p:nvPr/>
          </p:nvSpPr>
          <p:spPr>
            <a:xfrm>
              <a:off x="9732281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5" name="Group 255"/>
          <p:cNvGrpSpPr/>
          <p:nvPr/>
        </p:nvGrpSpPr>
        <p:grpSpPr>
          <a:xfrm>
            <a:off x="2685615" y="2995842"/>
            <a:ext cx="8299802" cy="644641"/>
            <a:chOff x="0" y="0"/>
            <a:chExt cx="8299800" cy="644640"/>
          </a:xfrm>
        </p:grpSpPr>
        <p:sp>
          <p:nvSpPr>
            <p:cNvPr id="252" name="Shape 252"/>
            <p:cNvSpPr/>
            <p:nvPr/>
          </p:nvSpPr>
          <p:spPr>
            <a:xfrm>
              <a:off x="-1" y="-1"/>
              <a:ext cx="172878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Ici, on a </a:t>
              </a:r>
            </a:p>
          </p:txBody>
        </p:sp>
        <p:pic>
          <p:nvPicPr>
            <p:cNvPr id="253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060014" y="155689"/>
              <a:ext cx="5207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4" name="Shape 254"/>
            <p:cNvSpPr/>
            <p:nvPr/>
          </p:nvSpPr>
          <p:spPr>
            <a:xfrm>
              <a:off x="2928370" y="22340"/>
              <a:ext cx="537143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permutations de ces 10 billes</a:t>
              </a:r>
            </a:p>
          </p:txBody>
        </p:sp>
      </p:grpSp>
      <p:grpSp>
        <p:nvGrpSpPr>
          <p:cNvPr id="266" name="Group 266"/>
          <p:cNvGrpSpPr/>
          <p:nvPr/>
        </p:nvGrpSpPr>
        <p:grpSpPr>
          <a:xfrm>
            <a:off x="1253133" y="3825383"/>
            <a:ext cx="10494641" cy="756624"/>
            <a:chOff x="0" y="0"/>
            <a:chExt cx="10494639" cy="756622"/>
          </a:xfrm>
        </p:grpSpPr>
        <p:sp>
          <p:nvSpPr>
            <p:cNvPr id="256" name="Shape 256"/>
            <p:cNvSpPr/>
            <p:nvPr/>
          </p:nvSpPr>
          <p:spPr>
            <a:xfrm>
              <a:off x="5412446" y="0"/>
              <a:ext cx="762358" cy="756623"/>
            </a:xfrm>
            <a:prstGeom prst="ellipse">
              <a:avLst/>
            </a:prstGeom>
            <a:solidFill>
              <a:srgbClr val="86FA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Shape 257"/>
            <p:cNvSpPr/>
            <p:nvPr/>
          </p:nvSpPr>
          <p:spPr>
            <a:xfrm>
              <a:off x="4335407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8" name="Shape 258"/>
            <p:cNvSpPr/>
            <p:nvPr/>
          </p:nvSpPr>
          <p:spPr>
            <a:xfrm>
              <a:off x="8659136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9" name="Shape 259"/>
            <p:cNvSpPr/>
            <p:nvPr/>
          </p:nvSpPr>
          <p:spPr>
            <a:xfrm>
              <a:off x="7574311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260" name="Shape 260"/>
            <p:cNvSpPr/>
            <p:nvPr/>
          </p:nvSpPr>
          <p:spPr>
            <a:xfrm>
              <a:off x="6493378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1" name="Shape 261"/>
            <p:cNvSpPr/>
            <p:nvPr/>
          </p:nvSpPr>
          <p:spPr>
            <a:xfrm>
              <a:off x="0" y="0"/>
              <a:ext cx="762357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62" name="Shape 262"/>
            <p:cNvSpPr/>
            <p:nvPr/>
          </p:nvSpPr>
          <p:spPr>
            <a:xfrm>
              <a:off x="3250582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263" name="Shape 263"/>
            <p:cNvSpPr/>
            <p:nvPr/>
          </p:nvSpPr>
          <p:spPr>
            <a:xfrm>
              <a:off x="2165757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4" name="Shape 264"/>
            <p:cNvSpPr/>
            <p:nvPr/>
          </p:nvSpPr>
          <p:spPr>
            <a:xfrm>
              <a:off x="1088718" y="0"/>
              <a:ext cx="762357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5" name="Shape 265"/>
            <p:cNvSpPr/>
            <p:nvPr/>
          </p:nvSpPr>
          <p:spPr>
            <a:xfrm>
              <a:off x="9732282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7" name="Group 277"/>
          <p:cNvGrpSpPr/>
          <p:nvPr/>
        </p:nvGrpSpPr>
        <p:grpSpPr>
          <a:xfrm>
            <a:off x="1251187" y="4834714"/>
            <a:ext cx="10494640" cy="756623"/>
            <a:chOff x="0" y="0"/>
            <a:chExt cx="10494639" cy="756622"/>
          </a:xfrm>
        </p:grpSpPr>
        <p:sp>
          <p:nvSpPr>
            <p:cNvPr id="267" name="Shape 267"/>
            <p:cNvSpPr/>
            <p:nvPr/>
          </p:nvSpPr>
          <p:spPr>
            <a:xfrm>
              <a:off x="5412447" y="0"/>
              <a:ext cx="762358" cy="756623"/>
            </a:xfrm>
            <a:prstGeom prst="ellipse">
              <a:avLst/>
            </a:prstGeom>
            <a:solidFill>
              <a:srgbClr val="86FA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8" name="Shape 268"/>
            <p:cNvSpPr/>
            <p:nvPr/>
          </p:nvSpPr>
          <p:spPr>
            <a:xfrm>
              <a:off x="4335407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9" name="Shape 269"/>
            <p:cNvSpPr/>
            <p:nvPr/>
          </p:nvSpPr>
          <p:spPr>
            <a:xfrm>
              <a:off x="8659136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0" name="Shape 270"/>
            <p:cNvSpPr/>
            <p:nvPr/>
          </p:nvSpPr>
          <p:spPr>
            <a:xfrm>
              <a:off x="7574311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271" name="Shape 271"/>
            <p:cNvSpPr/>
            <p:nvPr/>
          </p:nvSpPr>
          <p:spPr>
            <a:xfrm>
              <a:off x="6493378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2" name="Shape 272"/>
            <p:cNvSpPr/>
            <p:nvPr/>
          </p:nvSpPr>
          <p:spPr>
            <a:xfrm>
              <a:off x="0" y="0"/>
              <a:ext cx="762357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73" name="Shape 273"/>
            <p:cNvSpPr/>
            <p:nvPr/>
          </p:nvSpPr>
          <p:spPr>
            <a:xfrm>
              <a:off x="3250582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274" name="Shape 274"/>
            <p:cNvSpPr/>
            <p:nvPr/>
          </p:nvSpPr>
          <p:spPr>
            <a:xfrm>
              <a:off x="2165757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5" name="Shape 275"/>
            <p:cNvSpPr/>
            <p:nvPr/>
          </p:nvSpPr>
          <p:spPr>
            <a:xfrm>
              <a:off x="1088718" y="0"/>
              <a:ext cx="762357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6" name="Shape 276"/>
            <p:cNvSpPr/>
            <p:nvPr/>
          </p:nvSpPr>
          <p:spPr>
            <a:xfrm>
              <a:off x="9732282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8" name="Group 288"/>
          <p:cNvGrpSpPr/>
          <p:nvPr/>
        </p:nvGrpSpPr>
        <p:grpSpPr>
          <a:xfrm>
            <a:off x="1253133" y="5844044"/>
            <a:ext cx="10494641" cy="756624"/>
            <a:chOff x="0" y="0"/>
            <a:chExt cx="10494639" cy="756622"/>
          </a:xfrm>
        </p:grpSpPr>
        <p:sp>
          <p:nvSpPr>
            <p:cNvPr id="278" name="Shape 278"/>
            <p:cNvSpPr/>
            <p:nvPr/>
          </p:nvSpPr>
          <p:spPr>
            <a:xfrm>
              <a:off x="5412446" y="0"/>
              <a:ext cx="762358" cy="756623"/>
            </a:xfrm>
            <a:prstGeom prst="ellipse">
              <a:avLst/>
            </a:prstGeom>
            <a:solidFill>
              <a:srgbClr val="86FA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9" name="Shape 279"/>
            <p:cNvSpPr/>
            <p:nvPr/>
          </p:nvSpPr>
          <p:spPr>
            <a:xfrm>
              <a:off x="4335407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8659136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1" name="Shape 281"/>
            <p:cNvSpPr/>
            <p:nvPr/>
          </p:nvSpPr>
          <p:spPr>
            <a:xfrm>
              <a:off x="7574311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282" name="Shape 282"/>
            <p:cNvSpPr/>
            <p:nvPr/>
          </p:nvSpPr>
          <p:spPr>
            <a:xfrm>
              <a:off x="6493378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3" name="Shape 283"/>
            <p:cNvSpPr/>
            <p:nvPr/>
          </p:nvSpPr>
          <p:spPr>
            <a:xfrm>
              <a:off x="0" y="0"/>
              <a:ext cx="762357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284" name="Shape 284"/>
            <p:cNvSpPr/>
            <p:nvPr/>
          </p:nvSpPr>
          <p:spPr>
            <a:xfrm>
              <a:off x="3250582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85" name="Shape 285"/>
            <p:cNvSpPr/>
            <p:nvPr/>
          </p:nvSpPr>
          <p:spPr>
            <a:xfrm>
              <a:off x="2165757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6" name="Shape 286"/>
            <p:cNvSpPr/>
            <p:nvPr/>
          </p:nvSpPr>
          <p:spPr>
            <a:xfrm>
              <a:off x="1088718" y="0"/>
              <a:ext cx="762357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7" name="Shape 287"/>
            <p:cNvSpPr/>
            <p:nvPr/>
          </p:nvSpPr>
          <p:spPr>
            <a:xfrm>
              <a:off x="9732282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9" name="Group 299"/>
          <p:cNvGrpSpPr/>
          <p:nvPr/>
        </p:nvGrpSpPr>
        <p:grpSpPr>
          <a:xfrm>
            <a:off x="1251187" y="6853375"/>
            <a:ext cx="10494640" cy="756624"/>
            <a:chOff x="0" y="0"/>
            <a:chExt cx="10494639" cy="756622"/>
          </a:xfrm>
        </p:grpSpPr>
        <p:sp>
          <p:nvSpPr>
            <p:cNvPr id="289" name="Shape 289"/>
            <p:cNvSpPr/>
            <p:nvPr/>
          </p:nvSpPr>
          <p:spPr>
            <a:xfrm>
              <a:off x="5412447" y="0"/>
              <a:ext cx="762358" cy="756623"/>
            </a:xfrm>
            <a:prstGeom prst="ellipse">
              <a:avLst/>
            </a:prstGeom>
            <a:solidFill>
              <a:srgbClr val="86FA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0" name="Shape 290"/>
            <p:cNvSpPr/>
            <p:nvPr/>
          </p:nvSpPr>
          <p:spPr>
            <a:xfrm>
              <a:off x="4335407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1" name="Shape 291"/>
            <p:cNvSpPr/>
            <p:nvPr/>
          </p:nvSpPr>
          <p:spPr>
            <a:xfrm>
              <a:off x="8659136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2" name="Shape 292"/>
            <p:cNvSpPr/>
            <p:nvPr/>
          </p:nvSpPr>
          <p:spPr>
            <a:xfrm>
              <a:off x="7574311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93" name="Shape 293"/>
            <p:cNvSpPr/>
            <p:nvPr/>
          </p:nvSpPr>
          <p:spPr>
            <a:xfrm>
              <a:off x="6493378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4" name="Shape 294"/>
            <p:cNvSpPr/>
            <p:nvPr/>
          </p:nvSpPr>
          <p:spPr>
            <a:xfrm>
              <a:off x="0" y="0"/>
              <a:ext cx="762357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295" name="Shape 295"/>
            <p:cNvSpPr/>
            <p:nvPr/>
          </p:nvSpPr>
          <p:spPr>
            <a:xfrm>
              <a:off x="3250582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296" name="Shape 296"/>
            <p:cNvSpPr/>
            <p:nvPr/>
          </p:nvSpPr>
          <p:spPr>
            <a:xfrm>
              <a:off x="2165757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7" name="Shape 297"/>
            <p:cNvSpPr/>
            <p:nvPr/>
          </p:nvSpPr>
          <p:spPr>
            <a:xfrm>
              <a:off x="1088718" y="0"/>
              <a:ext cx="762357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8" name="Shape 298"/>
            <p:cNvSpPr/>
            <p:nvPr/>
          </p:nvSpPr>
          <p:spPr>
            <a:xfrm>
              <a:off x="9732282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0" name="Group 310"/>
          <p:cNvGrpSpPr/>
          <p:nvPr/>
        </p:nvGrpSpPr>
        <p:grpSpPr>
          <a:xfrm>
            <a:off x="1249240" y="7862706"/>
            <a:ext cx="10494641" cy="756624"/>
            <a:chOff x="0" y="0"/>
            <a:chExt cx="10494639" cy="756622"/>
          </a:xfrm>
        </p:grpSpPr>
        <p:sp>
          <p:nvSpPr>
            <p:cNvPr id="300" name="Shape 300"/>
            <p:cNvSpPr/>
            <p:nvPr/>
          </p:nvSpPr>
          <p:spPr>
            <a:xfrm>
              <a:off x="5412447" y="0"/>
              <a:ext cx="762358" cy="756623"/>
            </a:xfrm>
            <a:prstGeom prst="ellipse">
              <a:avLst/>
            </a:prstGeom>
            <a:solidFill>
              <a:srgbClr val="86FA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1" name="Shape 301"/>
            <p:cNvSpPr/>
            <p:nvPr/>
          </p:nvSpPr>
          <p:spPr>
            <a:xfrm>
              <a:off x="4335407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2" name="Shape 302"/>
            <p:cNvSpPr/>
            <p:nvPr/>
          </p:nvSpPr>
          <p:spPr>
            <a:xfrm>
              <a:off x="8659136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3" name="Shape 303"/>
            <p:cNvSpPr/>
            <p:nvPr/>
          </p:nvSpPr>
          <p:spPr>
            <a:xfrm>
              <a:off x="7574311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304" name="Shape 304"/>
            <p:cNvSpPr/>
            <p:nvPr/>
          </p:nvSpPr>
          <p:spPr>
            <a:xfrm>
              <a:off x="6493378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5" name="Shape 305"/>
            <p:cNvSpPr/>
            <p:nvPr/>
          </p:nvSpPr>
          <p:spPr>
            <a:xfrm>
              <a:off x="0" y="0"/>
              <a:ext cx="762357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306" name="Shape 306"/>
            <p:cNvSpPr/>
            <p:nvPr/>
          </p:nvSpPr>
          <p:spPr>
            <a:xfrm>
              <a:off x="3250582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307" name="Shape 307"/>
            <p:cNvSpPr/>
            <p:nvPr/>
          </p:nvSpPr>
          <p:spPr>
            <a:xfrm>
              <a:off x="2165757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8" name="Shape 308"/>
            <p:cNvSpPr/>
            <p:nvPr/>
          </p:nvSpPr>
          <p:spPr>
            <a:xfrm>
              <a:off x="1088718" y="0"/>
              <a:ext cx="762357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9" name="Shape 309"/>
            <p:cNvSpPr/>
            <p:nvPr/>
          </p:nvSpPr>
          <p:spPr>
            <a:xfrm>
              <a:off x="9732282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1" name="Group 321"/>
          <p:cNvGrpSpPr/>
          <p:nvPr/>
        </p:nvGrpSpPr>
        <p:grpSpPr>
          <a:xfrm>
            <a:off x="1251187" y="8872037"/>
            <a:ext cx="10494640" cy="756624"/>
            <a:chOff x="0" y="0"/>
            <a:chExt cx="10494639" cy="756622"/>
          </a:xfrm>
        </p:grpSpPr>
        <p:sp>
          <p:nvSpPr>
            <p:cNvPr id="311" name="Shape 311"/>
            <p:cNvSpPr/>
            <p:nvPr/>
          </p:nvSpPr>
          <p:spPr>
            <a:xfrm>
              <a:off x="5412447" y="0"/>
              <a:ext cx="762358" cy="756623"/>
            </a:xfrm>
            <a:prstGeom prst="ellipse">
              <a:avLst/>
            </a:prstGeom>
            <a:solidFill>
              <a:srgbClr val="86FA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2" name="Shape 312"/>
            <p:cNvSpPr/>
            <p:nvPr/>
          </p:nvSpPr>
          <p:spPr>
            <a:xfrm>
              <a:off x="4335407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3" name="Shape 313"/>
            <p:cNvSpPr/>
            <p:nvPr/>
          </p:nvSpPr>
          <p:spPr>
            <a:xfrm>
              <a:off x="8659136" y="0"/>
              <a:ext cx="762358" cy="756623"/>
            </a:xfrm>
            <a:prstGeom prst="ellipse">
              <a:avLst/>
            </a:prstGeom>
            <a:solidFill>
              <a:srgbClr val="EFDC27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4" name="Shape 314"/>
            <p:cNvSpPr/>
            <p:nvPr/>
          </p:nvSpPr>
          <p:spPr>
            <a:xfrm>
              <a:off x="7574311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315" name="Shape 315"/>
            <p:cNvSpPr/>
            <p:nvPr/>
          </p:nvSpPr>
          <p:spPr>
            <a:xfrm>
              <a:off x="6493378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6" name="Shape 316"/>
            <p:cNvSpPr/>
            <p:nvPr/>
          </p:nvSpPr>
          <p:spPr>
            <a:xfrm>
              <a:off x="0" y="0"/>
              <a:ext cx="762357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317" name="Shape 317"/>
            <p:cNvSpPr/>
            <p:nvPr/>
          </p:nvSpPr>
          <p:spPr>
            <a:xfrm>
              <a:off x="3250582" y="0"/>
              <a:ext cx="762358" cy="756623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318" name="Shape 318"/>
            <p:cNvSpPr/>
            <p:nvPr/>
          </p:nvSpPr>
          <p:spPr>
            <a:xfrm>
              <a:off x="2165757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9" name="Shape 319"/>
            <p:cNvSpPr/>
            <p:nvPr/>
          </p:nvSpPr>
          <p:spPr>
            <a:xfrm>
              <a:off x="1088718" y="0"/>
              <a:ext cx="762357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0" name="Shape 320"/>
            <p:cNvSpPr/>
            <p:nvPr/>
          </p:nvSpPr>
          <p:spPr>
            <a:xfrm>
              <a:off x="9732282" y="0"/>
              <a:ext cx="762358" cy="756623"/>
            </a:xfrm>
            <a:prstGeom prst="ellipse">
              <a:avLst/>
            </a:prstGeom>
            <a:solidFill>
              <a:srgbClr val="285CEA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1" grpId="8"/>
      <p:bldP build="whole" bldLvl="1" animBg="1" rev="0" advAuto="0" spid="277" grpId="4"/>
      <p:bldP build="whole" bldLvl="1" animBg="1" rev="0" advAuto="0" spid="299" grpId="6"/>
      <p:bldP build="whole" bldLvl="1" animBg="1" rev="0" advAuto="0" spid="310" grpId="7"/>
      <p:bldP build="whole" bldLvl="1" animBg="1" rev="0" advAuto="0" spid="251" grpId="1"/>
      <p:bldP build="whole" bldLvl="1" animBg="1" rev="0" advAuto="0" spid="255" grpId="2"/>
      <p:bldP build="whole" bldLvl="1" animBg="1" rev="0" advAuto="0" spid="288" grpId="5"/>
      <p:bldP build="whole" bldLvl="1" animBg="1" rev="0" advAuto="0" spid="266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/>
          <p:nvPr>
            <p:ph type="body" idx="13"/>
          </p:nvPr>
        </p:nvSpPr>
        <p:spPr>
          <a:xfrm>
            <a:off x="2536027" y="245311"/>
            <a:ext cx="7932746" cy="1312055"/>
          </a:xfrm>
          <a:prstGeom prst="roundRect">
            <a:avLst>
              <a:gd name="adj" fmla="val 4259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Permutation avec répétition d’objets discernables</a:t>
            </a:r>
          </a:p>
        </p:txBody>
      </p:sp>
      <p:sp>
        <p:nvSpPr>
          <p:cNvPr id="324" name="Shape 324"/>
          <p:cNvSpPr/>
          <p:nvPr/>
        </p:nvSpPr>
        <p:spPr>
          <a:xfrm>
            <a:off x="6665580" y="2031979"/>
            <a:ext cx="762358" cy="756624"/>
          </a:xfrm>
          <a:prstGeom prst="ellipse">
            <a:avLst/>
          </a:prstGeom>
          <a:solidFill>
            <a:srgbClr val="EFDC27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5" name="Shape 325"/>
          <p:cNvSpPr/>
          <p:nvPr/>
        </p:nvSpPr>
        <p:spPr>
          <a:xfrm>
            <a:off x="5588541" y="2031979"/>
            <a:ext cx="762358" cy="756624"/>
          </a:xfrm>
          <a:prstGeom prst="ellipse">
            <a:avLst/>
          </a:prstGeom>
          <a:solidFill>
            <a:srgbClr val="EFDC27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6" name="Shape 326"/>
          <p:cNvSpPr/>
          <p:nvPr/>
        </p:nvSpPr>
        <p:spPr>
          <a:xfrm>
            <a:off x="9912270" y="2031979"/>
            <a:ext cx="762358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7" name="Shape 327"/>
          <p:cNvSpPr/>
          <p:nvPr/>
        </p:nvSpPr>
        <p:spPr>
          <a:xfrm>
            <a:off x="8827444" y="2031979"/>
            <a:ext cx="762358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8" name="Shape 328"/>
          <p:cNvSpPr/>
          <p:nvPr/>
        </p:nvSpPr>
        <p:spPr>
          <a:xfrm>
            <a:off x="7746512" y="2031979"/>
            <a:ext cx="762358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9" name="Shape 329"/>
          <p:cNvSpPr/>
          <p:nvPr/>
        </p:nvSpPr>
        <p:spPr>
          <a:xfrm>
            <a:off x="1253133" y="2031979"/>
            <a:ext cx="762358" cy="756624"/>
          </a:xfrm>
          <a:prstGeom prst="ellipse">
            <a:avLst/>
          </a:prstGeom>
          <a:solidFill>
            <a:srgbClr val="70D2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0" name="Shape 330"/>
          <p:cNvSpPr/>
          <p:nvPr/>
        </p:nvSpPr>
        <p:spPr>
          <a:xfrm>
            <a:off x="4503716" y="2031979"/>
            <a:ext cx="762358" cy="756624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1" name="Shape 331"/>
          <p:cNvSpPr/>
          <p:nvPr/>
        </p:nvSpPr>
        <p:spPr>
          <a:xfrm>
            <a:off x="3418891" y="2031979"/>
            <a:ext cx="762358" cy="756624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2" name="Shape 332"/>
          <p:cNvSpPr/>
          <p:nvPr/>
        </p:nvSpPr>
        <p:spPr>
          <a:xfrm>
            <a:off x="2341852" y="2031979"/>
            <a:ext cx="762357" cy="756624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3" name="Shape 333"/>
          <p:cNvSpPr/>
          <p:nvPr/>
        </p:nvSpPr>
        <p:spPr>
          <a:xfrm>
            <a:off x="10985416" y="2031979"/>
            <a:ext cx="762358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4" name="Shape 334"/>
          <p:cNvSpPr/>
          <p:nvPr/>
        </p:nvSpPr>
        <p:spPr>
          <a:xfrm>
            <a:off x="2685615" y="2995842"/>
            <a:ext cx="172878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Ici, on a </a:t>
            </a:r>
          </a:p>
        </p:txBody>
      </p:sp>
      <p:pic>
        <p:nvPicPr>
          <p:cNvPr id="33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45629" y="3151532"/>
            <a:ext cx="5207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Shape 336"/>
          <p:cNvSpPr/>
          <p:nvPr/>
        </p:nvSpPr>
        <p:spPr>
          <a:xfrm>
            <a:off x="5613986" y="3018182"/>
            <a:ext cx="537143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permutations de ces 10 billes</a:t>
            </a:r>
          </a:p>
        </p:txBody>
      </p:sp>
      <p:sp>
        <p:nvSpPr>
          <p:cNvPr id="337" name="Shape 337"/>
          <p:cNvSpPr/>
          <p:nvPr/>
        </p:nvSpPr>
        <p:spPr>
          <a:xfrm>
            <a:off x="6665580" y="3825383"/>
            <a:ext cx="762358" cy="756624"/>
          </a:xfrm>
          <a:prstGeom prst="ellipse">
            <a:avLst/>
          </a:prstGeom>
          <a:solidFill>
            <a:srgbClr val="86FA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8" name="Shape 338"/>
          <p:cNvSpPr/>
          <p:nvPr/>
        </p:nvSpPr>
        <p:spPr>
          <a:xfrm>
            <a:off x="5588541" y="3825383"/>
            <a:ext cx="762358" cy="756624"/>
          </a:xfrm>
          <a:prstGeom prst="ellipse">
            <a:avLst/>
          </a:prstGeom>
          <a:solidFill>
            <a:srgbClr val="EFDC27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9" name="Shape 339"/>
          <p:cNvSpPr/>
          <p:nvPr/>
        </p:nvSpPr>
        <p:spPr>
          <a:xfrm>
            <a:off x="9912270" y="3825383"/>
            <a:ext cx="762358" cy="756624"/>
          </a:xfrm>
          <a:prstGeom prst="ellipse">
            <a:avLst/>
          </a:prstGeom>
          <a:solidFill>
            <a:srgbClr val="EFDC27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0" name="Shape 340"/>
          <p:cNvSpPr/>
          <p:nvPr/>
        </p:nvSpPr>
        <p:spPr>
          <a:xfrm>
            <a:off x="8827444" y="3825383"/>
            <a:ext cx="762358" cy="756624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3</a:t>
            </a:r>
          </a:p>
        </p:txBody>
      </p:sp>
      <p:sp>
        <p:nvSpPr>
          <p:cNvPr id="341" name="Shape 341"/>
          <p:cNvSpPr/>
          <p:nvPr/>
        </p:nvSpPr>
        <p:spPr>
          <a:xfrm>
            <a:off x="7746512" y="3825383"/>
            <a:ext cx="762358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2" name="Shape 342"/>
          <p:cNvSpPr/>
          <p:nvPr/>
        </p:nvSpPr>
        <p:spPr>
          <a:xfrm>
            <a:off x="1253133" y="3825383"/>
            <a:ext cx="762358" cy="756624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1</a:t>
            </a:r>
          </a:p>
        </p:txBody>
      </p:sp>
      <p:sp>
        <p:nvSpPr>
          <p:cNvPr id="343" name="Shape 343"/>
          <p:cNvSpPr/>
          <p:nvPr/>
        </p:nvSpPr>
        <p:spPr>
          <a:xfrm>
            <a:off x="4503716" y="3825383"/>
            <a:ext cx="762358" cy="756624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2</a:t>
            </a:r>
          </a:p>
        </p:txBody>
      </p:sp>
      <p:sp>
        <p:nvSpPr>
          <p:cNvPr id="344" name="Shape 344"/>
          <p:cNvSpPr/>
          <p:nvPr/>
        </p:nvSpPr>
        <p:spPr>
          <a:xfrm>
            <a:off x="3418891" y="3825383"/>
            <a:ext cx="762358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5" name="Shape 345"/>
          <p:cNvSpPr/>
          <p:nvPr/>
        </p:nvSpPr>
        <p:spPr>
          <a:xfrm>
            <a:off x="2341852" y="3825383"/>
            <a:ext cx="762357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6" name="Shape 346"/>
          <p:cNvSpPr/>
          <p:nvPr/>
        </p:nvSpPr>
        <p:spPr>
          <a:xfrm>
            <a:off x="10985416" y="3825383"/>
            <a:ext cx="762358" cy="756624"/>
          </a:xfrm>
          <a:prstGeom prst="ellipse">
            <a:avLst/>
          </a:prstGeom>
          <a:solidFill>
            <a:srgbClr val="285CEA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7" name="Shape 347"/>
          <p:cNvSpPr/>
          <p:nvPr/>
        </p:nvSpPr>
        <p:spPr>
          <a:xfrm>
            <a:off x="4414403" y="4960701"/>
            <a:ext cx="473920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doit donc diviser par </a:t>
            </a:r>
          </a:p>
        </p:txBody>
      </p:sp>
      <p:grpSp>
        <p:nvGrpSpPr>
          <p:cNvPr id="350" name="Group 350"/>
          <p:cNvGrpSpPr/>
          <p:nvPr/>
        </p:nvGrpSpPr>
        <p:grpSpPr>
          <a:xfrm>
            <a:off x="623962" y="5618788"/>
            <a:ext cx="12083237" cy="622301"/>
            <a:chOff x="0" y="0"/>
            <a:chExt cx="12083236" cy="622300"/>
          </a:xfrm>
        </p:grpSpPr>
        <p:pic>
          <p:nvPicPr>
            <p:cNvPr id="348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58750"/>
              <a:ext cx="3048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9" name="Shape 349"/>
            <p:cNvSpPr/>
            <p:nvPr/>
          </p:nvSpPr>
          <p:spPr>
            <a:xfrm>
              <a:off x="409009" y="-1"/>
              <a:ext cx="1167422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tenir compte des permutations des billes rouges entre elles</a:t>
              </a:r>
            </a:p>
          </p:txBody>
        </p:sp>
      </p:grpSp>
      <p:grpSp>
        <p:nvGrpSpPr>
          <p:cNvPr id="353" name="Group 353"/>
          <p:cNvGrpSpPr/>
          <p:nvPr/>
        </p:nvGrpSpPr>
        <p:grpSpPr>
          <a:xfrm>
            <a:off x="634960" y="6601914"/>
            <a:ext cx="12057505" cy="622301"/>
            <a:chOff x="0" y="0"/>
            <a:chExt cx="12057504" cy="622300"/>
          </a:xfrm>
        </p:grpSpPr>
        <p:pic>
          <p:nvPicPr>
            <p:cNvPr id="351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39700"/>
              <a:ext cx="3048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2" name="Shape 352"/>
            <p:cNvSpPr/>
            <p:nvPr/>
          </p:nvSpPr>
          <p:spPr>
            <a:xfrm>
              <a:off x="412745" y="-1"/>
              <a:ext cx="1164476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tenir compte des permutations des billes jaunes entre elles</a:t>
              </a:r>
            </a:p>
          </p:txBody>
        </p:sp>
      </p:grpSp>
      <p:grpSp>
        <p:nvGrpSpPr>
          <p:cNvPr id="356" name="Group 356"/>
          <p:cNvGrpSpPr/>
          <p:nvPr/>
        </p:nvGrpSpPr>
        <p:grpSpPr>
          <a:xfrm>
            <a:off x="623962" y="7328887"/>
            <a:ext cx="12054439" cy="622301"/>
            <a:chOff x="0" y="0"/>
            <a:chExt cx="12054437" cy="622300"/>
          </a:xfrm>
        </p:grpSpPr>
        <p:pic>
          <p:nvPicPr>
            <p:cNvPr id="354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39700"/>
              <a:ext cx="3175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5" name="Shape 355"/>
            <p:cNvSpPr/>
            <p:nvPr/>
          </p:nvSpPr>
          <p:spPr>
            <a:xfrm>
              <a:off x="437807" y="-1"/>
              <a:ext cx="1161663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tenir compte des permutations des billes bleues entre elles</a:t>
              </a:r>
            </a:p>
          </p:txBody>
        </p:sp>
      </p:grpSp>
      <p:grpSp>
        <p:nvGrpSpPr>
          <p:cNvPr id="359" name="Group 359"/>
          <p:cNvGrpSpPr/>
          <p:nvPr/>
        </p:nvGrpSpPr>
        <p:grpSpPr>
          <a:xfrm>
            <a:off x="939760" y="8283964"/>
            <a:ext cx="3558632" cy="977901"/>
            <a:chOff x="0" y="0"/>
            <a:chExt cx="3558630" cy="977900"/>
          </a:xfrm>
        </p:grpSpPr>
        <p:pic>
          <p:nvPicPr>
            <p:cNvPr id="357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479130" y="0"/>
              <a:ext cx="1079501" cy="977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8" name="Shape 358"/>
            <p:cNvSpPr/>
            <p:nvPr/>
          </p:nvSpPr>
          <p:spPr>
            <a:xfrm>
              <a:off x="0" y="177799"/>
              <a:ext cx="217192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Il y a donc </a:t>
              </a:r>
            </a:p>
          </p:txBody>
        </p:sp>
      </p:grpSp>
      <p:sp>
        <p:nvSpPr>
          <p:cNvPr id="360" name="Shape 360"/>
          <p:cNvSpPr/>
          <p:nvPr/>
        </p:nvSpPr>
        <p:spPr>
          <a:xfrm>
            <a:off x="6753645" y="8461764"/>
            <a:ext cx="479993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permutations de ces billes</a:t>
            </a:r>
          </a:p>
        </p:txBody>
      </p:sp>
      <p:pic>
        <p:nvPicPr>
          <p:cNvPr id="361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757520" y="8621340"/>
            <a:ext cx="17399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6" grpId="3"/>
      <p:bldP build="whole" bldLvl="1" animBg="1" rev="0" advAuto="0" spid="353" grpId="2"/>
      <p:bldP build="whole" bldLvl="1" animBg="1" rev="0" advAuto="0" spid="350" grpId="1"/>
      <p:bldP build="whole" bldLvl="1" animBg="1" rev="0" advAuto="0" spid="359" grpId="4"/>
      <p:bldP build="whole" bldLvl="1" animBg="1" rev="0" advAuto="0" spid="360" grpId="6"/>
      <p:bldP build="whole" bldLvl="1" animBg="1" rev="0" advAuto="0" spid="361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/>
          <p:nvPr/>
        </p:nvSpPr>
        <p:spPr>
          <a:xfrm>
            <a:off x="1241474" y="220838"/>
            <a:ext cx="1052185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manière plus générale, le nombre de permutations de</a:t>
            </a:r>
          </a:p>
        </p:txBody>
      </p:sp>
      <p:grpSp>
        <p:nvGrpSpPr>
          <p:cNvPr id="368" name="Group 368"/>
          <p:cNvGrpSpPr/>
          <p:nvPr/>
        </p:nvGrpSpPr>
        <p:grpSpPr>
          <a:xfrm>
            <a:off x="4263430" y="1216200"/>
            <a:ext cx="5078014" cy="622301"/>
            <a:chOff x="0" y="0"/>
            <a:chExt cx="5078012" cy="622300"/>
          </a:xfrm>
        </p:grpSpPr>
        <p:grpSp>
          <p:nvGrpSpPr>
            <p:cNvPr id="366" name="Group 366"/>
            <p:cNvGrpSpPr/>
            <p:nvPr/>
          </p:nvGrpSpPr>
          <p:grpSpPr>
            <a:xfrm>
              <a:off x="0" y="0"/>
              <a:ext cx="2081362" cy="622300"/>
              <a:chOff x="0" y="0"/>
              <a:chExt cx="2081361" cy="622300"/>
            </a:xfrm>
          </p:grpSpPr>
          <p:pic>
            <p:nvPicPr>
              <p:cNvPr id="364" name="pasted-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228600"/>
                <a:ext cx="2540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65" name="Shape 365"/>
              <p:cNvSpPr/>
              <p:nvPr/>
            </p:nvSpPr>
            <p:spPr>
              <a:xfrm>
                <a:off x="361950" y="-1"/>
                <a:ext cx="1719412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éléments</a:t>
                </a:r>
              </a:p>
            </p:txBody>
          </p:sp>
        </p:grpSp>
        <p:sp>
          <p:nvSpPr>
            <p:cNvPr id="367" name="Shape 367"/>
            <p:cNvSpPr/>
            <p:nvPr/>
          </p:nvSpPr>
          <p:spPr>
            <a:xfrm>
              <a:off x="2282351" y="-1"/>
              <a:ext cx="27956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appartenant à </a:t>
              </a:r>
            </a:p>
          </p:txBody>
        </p:sp>
      </p:grpSp>
      <p:grpSp>
        <p:nvGrpSpPr>
          <p:cNvPr id="371" name="Group 371"/>
          <p:cNvGrpSpPr/>
          <p:nvPr/>
        </p:nvGrpSpPr>
        <p:grpSpPr>
          <a:xfrm>
            <a:off x="1287379" y="2211561"/>
            <a:ext cx="11717422" cy="622301"/>
            <a:chOff x="0" y="0"/>
            <a:chExt cx="11717421" cy="622300"/>
          </a:xfrm>
        </p:grpSpPr>
        <p:pic>
          <p:nvPicPr>
            <p:cNvPr id="369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32663" y="146050"/>
              <a:ext cx="2159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0" name="Shape 370"/>
            <p:cNvSpPr/>
            <p:nvPr/>
          </p:nvSpPr>
          <p:spPr>
            <a:xfrm>
              <a:off x="0" y="-1"/>
              <a:ext cx="1171742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/>
              <a:r>
                <a:t>classes comportant chacune des éléments indiscernables</a:t>
              </a:r>
            </a:p>
          </p:txBody>
        </p:sp>
      </p:grpSp>
      <p:pic>
        <p:nvPicPr>
          <p:cNvPr id="37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38900" y="5801599"/>
            <a:ext cx="63500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373" name="Shape 373"/>
          <p:cNvSpPr/>
          <p:nvPr/>
        </p:nvSpPr>
        <p:spPr>
          <a:xfrm>
            <a:off x="6011320" y="3025800"/>
            <a:ext cx="5811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où</a:t>
            </a:r>
          </a:p>
        </p:txBody>
      </p:sp>
      <p:grpSp>
        <p:nvGrpSpPr>
          <p:cNvPr id="376" name="Group 376"/>
          <p:cNvGrpSpPr/>
          <p:nvPr/>
        </p:nvGrpSpPr>
        <p:grpSpPr>
          <a:xfrm>
            <a:off x="898611" y="4202283"/>
            <a:ext cx="9952601" cy="622301"/>
            <a:chOff x="0" y="0"/>
            <a:chExt cx="9952599" cy="622300"/>
          </a:xfrm>
        </p:grpSpPr>
        <p:pic>
          <p:nvPicPr>
            <p:cNvPr id="374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209550"/>
              <a:ext cx="419100" cy="279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5" name="Shape 375"/>
            <p:cNvSpPr/>
            <p:nvPr/>
          </p:nvSpPr>
          <p:spPr>
            <a:xfrm>
              <a:off x="853917" y="-1"/>
              <a:ext cx="90986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le nombres d’éléments dans la première classe</a:t>
              </a:r>
            </a:p>
          </p:txBody>
        </p:sp>
      </p:grpSp>
      <p:grpSp>
        <p:nvGrpSpPr>
          <p:cNvPr id="379" name="Group 379"/>
          <p:cNvGrpSpPr/>
          <p:nvPr/>
        </p:nvGrpSpPr>
        <p:grpSpPr>
          <a:xfrm>
            <a:off x="898611" y="4926769"/>
            <a:ext cx="10018903" cy="622301"/>
            <a:chOff x="0" y="0"/>
            <a:chExt cx="10018902" cy="622300"/>
          </a:xfrm>
        </p:grpSpPr>
        <p:pic>
          <p:nvPicPr>
            <p:cNvPr id="377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216381"/>
              <a:ext cx="431800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8" name="Shape 378"/>
            <p:cNvSpPr/>
            <p:nvPr/>
          </p:nvSpPr>
          <p:spPr>
            <a:xfrm>
              <a:off x="787614" y="-1"/>
              <a:ext cx="923128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le nombres d’éléments dans la deuxième classe</a:t>
              </a:r>
            </a:p>
          </p:txBody>
        </p:sp>
      </p:grpSp>
      <p:grpSp>
        <p:nvGrpSpPr>
          <p:cNvPr id="382" name="Group 382"/>
          <p:cNvGrpSpPr/>
          <p:nvPr/>
        </p:nvGrpSpPr>
        <p:grpSpPr>
          <a:xfrm>
            <a:off x="898611" y="6438953"/>
            <a:ext cx="9536058" cy="622301"/>
            <a:chOff x="0" y="0"/>
            <a:chExt cx="9536056" cy="622300"/>
          </a:xfrm>
        </p:grpSpPr>
        <p:pic>
          <p:nvPicPr>
            <p:cNvPr id="380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205726"/>
              <a:ext cx="457200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1" name="Shape 381"/>
            <p:cNvSpPr/>
            <p:nvPr/>
          </p:nvSpPr>
          <p:spPr>
            <a:xfrm>
              <a:off x="881180" y="-1"/>
              <a:ext cx="865487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le nombres d’éléments dans la </a:t>
              </a:r>
              <a:r>
                <a:rPr i="1"/>
                <a:t>k</a:t>
              </a:r>
              <a:r>
                <a:t>-ième classe</a:t>
              </a:r>
            </a:p>
          </p:txBody>
        </p:sp>
      </p:grpSp>
      <p:sp>
        <p:nvSpPr>
          <p:cNvPr id="383" name="Shape 383"/>
          <p:cNvSpPr/>
          <p:nvPr/>
        </p:nvSpPr>
        <p:spPr>
          <a:xfrm>
            <a:off x="6202362" y="7210445"/>
            <a:ext cx="6000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</a:t>
            </a:r>
          </a:p>
        </p:txBody>
      </p:sp>
      <p:pic>
        <p:nvPicPr>
          <p:cNvPr id="384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038220" y="8183727"/>
            <a:ext cx="2527301" cy="1028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1" grpId="2"/>
      <p:bldP build="whole" bldLvl="1" animBg="1" rev="0" advAuto="0" spid="379" grpId="5"/>
      <p:bldP build="whole" bldLvl="1" animBg="1" rev="0" advAuto="0" spid="382" grpId="7"/>
      <p:bldP build="whole" bldLvl="1" animBg="1" rev="0" advAuto="0" spid="383" grpId="8"/>
      <p:bldP build="whole" bldLvl="1" animBg="1" rev="0" advAuto="0" spid="368" grpId="1"/>
      <p:bldP build="whole" bldLvl="1" animBg="1" rev="0" advAuto="0" spid="373" grpId="3"/>
      <p:bldP build="whole" bldLvl="1" animBg="1" rev="0" advAuto="0" spid="372" grpId="6"/>
      <p:bldP build="whole" bldLvl="1" animBg="1" rev="0" advAuto="0" spid="384" grpId="9"/>
      <p:bldP build="whole" bldLvl="1" animBg="1" rev="0" advAuto="0" spid="376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87" name="Shape 387"/>
          <p:cNvSpPr/>
          <p:nvPr/>
        </p:nvSpPr>
        <p:spPr>
          <a:xfrm>
            <a:off x="5214181" y="4565649"/>
            <a:ext cx="25764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1.26 à 1.31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/>
          <p:nvPr>
            <p:ph type="body" idx="13"/>
          </p:nvPr>
        </p:nvSpPr>
        <p:spPr>
          <a:xfrm>
            <a:off x="98800" y="315702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pic>
        <p:nvPicPr>
          <p:cNvPr id="39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8680" y="1683790"/>
            <a:ext cx="2806701" cy="1066801"/>
          </a:xfrm>
          <a:prstGeom prst="rect">
            <a:avLst/>
          </a:prstGeom>
          <a:ln w="12700">
            <a:miter lim="400000"/>
          </a:ln>
        </p:spPr>
      </p:pic>
      <p:sp>
        <p:nvSpPr>
          <p:cNvPr id="391" name="Shape 391"/>
          <p:cNvSpPr/>
          <p:nvPr/>
        </p:nvSpPr>
        <p:spPr>
          <a:xfrm>
            <a:off x="98800" y="3383415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39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63632" y="5367070"/>
            <a:ext cx="8763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63980" y="5386467"/>
            <a:ext cx="3543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02030" y="6973372"/>
            <a:ext cx="2349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39779" y="5367070"/>
            <a:ext cx="2705101" cy="1066801"/>
          </a:xfrm>
          <a:prstGeom prst="rect">
            <a:avLst/>
          </a:prstGeom>
          <a:ln w="12700">
            <a:miter lim="400000"/>
          </a:ln>
        </p:spPr>
      </p:pic>
      <p:sp>
        <p:nvSpPr>
          <p:cNvPr id="396" name="Shape 396"/>
          <p:cNvSpPr/>
          <p:nvPr/>
        </p:nvSpPr>
        <p:spPr>
          <a:xfrm>
            <a:off x="2848888" y="260934"/>
            <a:ext cx="1026177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Un arrangement est un choix de     objets discernables </a:t>
            </a:r>
          </a:p>
          <a:p>
            <a:pPr algn="l"/>
            <a:r>
              <a:t>parmi     sans répétition et avec ordre. </a:t>
            </a:r>
          </a:p>
        </p:txBody>
      </p:sp>
      <p:pic>
        <p:nvPicPr>
          <p:cNvPr id="39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033553" y="404602"/>
            <a:ext cx="215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188083" y="1039602"/>
            <a:ext cx="254001" cy="215901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hape 399"/>
          <p:cNvSpPr/>
          <p:nvPr/>
        </p:nvSpPr>
        <p:spPr>
          <a:xfrm>
            <a:off x="2593288" y="3599315"/>
            <a:ext cx="964651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Combien de mots de quatre lettres, sans répétition, </a:t>
            </a:r>
          </a:p>
          <a:p>
            <a:pPr algn="l"/>
            <a:r>
              <a:t>peut-on former avec les lettres a, b, c, d, e et f?</a:t>
            </a:r>
          </a:p>
        </p:txBody>
      </p:sp>
      <p:grpSp>
        <p:nvGrpSpPr>
          <p:cNvPr id="402" name="Group 402"/>
          <p:cNvGrpSpPr/>
          <p:nvPr/>
        </p:nvGrpSpPr>
        <p:grpSpPr>
          <a:xfrm>
            <a:off x="7511534" y="5254758"/>
            <a:ext cx="2157021" cy="1240710"/>
            <a:chOff x="0" y="0"/>
            <a:chExt cx="2157019" cy="1240708"/>
          </a:xfrm>
        </p:grpSpPr>
        <p:sp>
          <p:nvSpPr>
            <p:cNvPr id="400" name="Shape 400"/>
            <p:cNvSpPr/>
            <p:nvPr/>
          </p:nvSpPr>
          <p:spPr>
            <a:xfrm flipV="1">
              <a:off x="1102919" y="-1"/>
              <a:ext cx="1054101" cy="583889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1" name="Shape 401"/>
            <p:cNvSpPr/>
            <p:nvPr/>
          </p:nvSpPr>
          <p:spPr>
            <a:xfrm flipV="1">
              <a:off x="-1" y="656820"/>
              <a:ext cx="1054101" cy="583889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1" grpId="2"/>
      <p:bldP build="whole" bldLvl="1" animBg="1" rev="0" advAuto="0" spid="395" grpId="4"/>
      <p:bldP build="whole" bldLvl="1" animBg="1" rev="0" advAuto="0" spid="399" grpId="3"/>
      <p:bldP build="whole" bldLvl="1" animBg="1" rev="0" advAuto="0" spid="392" grpId="5"/>
      <p:bldP build="whole" bldLvl="1" animBg="1" rev="0" advAuto="0" spid="390" grpId="1"/>
      <p:bldP build="whole" bldLvl="1" animBg="1" rev="0" advAuto="0" spid="393" grpId="6"/>
      <p:bldP build="whole" bldLvl="1" animBg="1" rev="0" advAuto="0" spid="394" grpId="8"/>
      <p:bldP build="whole" bldLvl="1" animBg="1" rev="0" advAuto="0" spid="402" grpId="7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05" name="Shape 405"/>
          <p:cNvSpPr/>
          <p:nvPr/>
        </p:nvSpPr>
        <p:spPr>
          <a:xfrm>
            <a:off x="5214181" y="4565649"/>
            <a:ext cx="25764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1.32 à 1.35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pic>
        <p:nvPicPr>
          <p:cNvPr id="40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4414" y="2011362"/>
            <a:ext cx="3454401" cy="1104901"/>
          </a:xfrm>
          <a:prstGeom prst="rect">
            <a:avLst/>
          </a:prstGeom>
          <a:ln w="12700">
            <a:miter lim="400000"/>
          </a:ln>
        </p:spPr>
      </p:pic>
      <p:sp>
        <p:nvSpPr>
          <p:cNvPr id="409" name="Shape 409"/>
          <p:cNvSpPr/>
          <p:nvPr/>
        </p:nvSpPr>
        <p:spPr>
          <a:xfrm>
            <a:off x="139700" y="3748501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410" name="Shape 410"/>
          <p:cNvSpPr/>
          <p:nvPr/>
        </p:nvSpPr>
        <p:spPr>
          <a:xfrm>
            <a:off x="2848888" y="260934"/>
            <a:ext cx="1043367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Une combinaison est un choix de     objets discernables </a:t>
            </a:r>
          </a:p>
          <a:p>
            <a:pPr algn="l"/>
            <a:r>
              <a:t>parmi     sans répétition et sans ordre. </a:t>
            </a:r>
          </a:p>
        </p:txBody>
      </p:sp>
      <p:pic>
        <p:nvPicPr>
          <p:cNvPr id="41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00901" y="406400"/>
            <a:ext cx="215901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88083" y="1039602"/>
            <a:ext cx="254001" cy="215901"/>
          </a:xfrm>
          <a:prstGeom prst="rect">
            <a:avLst/>
          </a:prstGeom>
          <a:ln w="12700">
            <a:miter lim="400000"/>
          </a:ln>
        </p:spPr>
      </p:pic>
      <p:sp>
        <p:nvSpPr>
          <p:cNvPr id="413" name="Shape 413"/>
          <p:cNvSpPr/>
          <p:nvPr/>
        </p:nvSpPr>
        <p:spPr>
          <a:xfrm>
            <a:off x="2806700" y="3748501"/>
            <a:ext cx="9552980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Lors d’un tirage, on pige 4 boules parmi 12 boules </a:t>
            </a:r>
          </a:p>
          <a:p>
            <a:pPr algn="l"/>
            <a:r>
              <a:t>numérotées de 1 à 12. Combien de combinaisons </a:t>
            </a:r>
          </a:p>
          <a:p>
            <a:pPr algn="l"/>
            <a:r>
              <a:t>différentes peut-on obtenir?</a:t>
            </a:r>
          </a:p>
        </p:txBody>
      </p:sp>
      <p:pic>
        <p:nvPicPr>
          <p:cNvPr id="41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263814" y="5629923"/>
            <a:ext cx="3771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296999" y="5681517"/>
            <a:ext cx="12319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919123" y="5736965"/>
            <a:ext cx="31115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hape 417"/>
          <p:cNvSpPr/>
          <p:nvPr/>
        </p:nvSpPr>
        <p:spPr>
          <a:xfrm>
            <a:off x="229927" y="7413172"/>
            <a:ext cx="123633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un arrangement qu’on divise par le nombre de permutations </a:t>
            </a:r>
          </a:p>
        </p:txBody>
      </p:sp>
      <p:grpSp>
        <p:nvGrpSpPr>
          <p:cNvPr id="420" name="Group 420"/>
          <p:cNvGrpSpPr/>
          <p:nvPr/>
        </p:nvGrpSpPr>
        <p:grpSpPr>
          <a:xfrm>
            <a:off x="1863326" y="8151362"/>
            <a:ext cx="3980114" cy="622301"/>
            <a:chOff x="0" y="0"/>
            <a:chExt cx="3980113" cy="622300"/>
          </a:xfrm>
        </p:grpSpPr>
        <p:pic>
          <p:nvPicPr>
            <p:cNvPr id="418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211513" y="159940"/>
              <a:ext cx="27686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19" name="Shape 419"/>
            <p:cNvSpPr/>
            <p:nvPr/>
          </p:nvSpPr>
          <p:spPr>
            <a:xfrm>
              <a:off x="0" y="-1"/>
              <a:ext cx="69071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car</a:t>
              </a:r>
            </a:p>
          </p:txBody>
        </p:sp>
      </p:grpSp>
      <p:grpSp>
        <p:nvGrpSpPr>
          <p:cNvPr id="423" name="Group 423"/>
          <p:cNvGrpSpPr/>
          <p:nvPr/>
        </p:nvGrpSpPr>
        <p:grpSpPr>
          <a:xfrm>
            <a:off x="6305336" y="8151362"/>
            <a:ext cx="3496530" cy="622301"/>
            <a:chOff x="0" y="0"/>
            <a:chExt cx="3496528" cy="622300"/>
          </a:xfrm>
        </p:grpSpPr>
        <p:pic>
          <p:nvPicPr>
            <p:cNvPr id="421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727928" y="146050"/>
              <a:ext cx="27686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2" name="Shape 422"/>
            <p:cNvSpPr/>
            <p:nvPr/>
          </p:nvSpPr>
          <p:spPr>
            <a:xfrm>
              <a:off x="0" y="-1"/>
              <a:ext cx="4476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  <p:sp>
        <p:nvSpPr>
          <p:cNvPr id="424" name="Shape 424"/>
          <p:cNvSpPr/>
          <p:nvPr/>
        </p:nvSpPr>
        <p:spPr>
          <a:xfrm>
            <a:off x="3651448" y="8889553"/>
            <a:ext cx="55203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donne la même combinaison.</a:t>
            </a:r>
          </a:p>
        </p:txBody>
      </p:sp>
      <p:pic>
        <p:nvPicPr>
          <p:cNvPr id="425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353607" y="2313375"/>
            <a:ext cx="1028701" cy="457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8" grpId="1"/>
      <p:bldP build="whole" bldLvl="1" animBg="1" rev="0" advAuto="0" spid="420" grpId="9"/>
      <p:bldP build="whole" bldLvl="1" animBg="1" rev="0" advAuto="0" spid="423" grpId="10"/>
      <p:bldP build="whole" bldLvl="1" animBg="1" rev="0" advAuto="0" spid="414" grpId="5"/>
      <p:bldP build="whole" bldLvl="1" animBg="1" rev="0" advAuto="0" spid="409" grpId="3"/>
      <p:bldP build="whole" bldLvl="1" animBg="1" rev="0" advAuto="0" spid="417" grpId="8"/>
      <p:bldP build="whole" bldLvl="1" animBg="1" rev="0" advAuto="0" spid="425" grpId="2"/>
      <p:bldP build="whole" bldLvl="1" animBg="1" rev="0" advAuto="0" spid="415" grpId="6"/>
      <p:bldP build="whole" bldLvl="1" animBg="1" rev="0" advAuto="0" spid="416" grpId="7"/>
      <p:bldP build="whole" bldLvl="1" animBg="1" rev="0" advAuto="0" spid="413" grpId="4"/>
      <p:bldP build="whole" bldLvl="1" animBg="1" rev="0" advAuto="0" spid="424" grpId="1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28" name="Shape 428"/>
          <p:cNvSpPr/>
          <p:nvPr/>
        </p:nvSpPr>
        <p:spPr>
          <a:xfrm>
            <a:off x="2614976" y="609599"/>
            <a:ext cx="104218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Combien y a-t-il de combinaison possible au loto-6/49 ?</a:t>
            </a:r>
          </a:p>
        </p:txBody>
      </p:sp>
      <p:pic>
        <p:nvPicPr>
          <p:cNvPr id="42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0946" y="1971874"/>
            <a:ext cx="3771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13307" y="3620227"/>
            <a:ext cx="48895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00163" y="5208590"/>
            <a:ext cx="3479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00163" y="6948355"/>
            <a:ext cx="25781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0" grpId="2"/>
      <p:bldP build="whole" bldLvl="1" animBg="1" rev="0" advAuto="0" spid="432" grpId="4"/>
      <p:bldP build="whole" bldLvl="1" animBg="1" rev="0" advAuto="0" spid="431" grpId="3"/>
      <p:bldP build="whole" bldLvl="1" animBg="1" rev="0" advAuto="0" spid="42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pic>
        <p:nvPicPr>
          <p:cNvPr id="43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87177" y="1884114"/>
            <a:ext cx="3517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90505" y="1958379"/>
            <a:ext cx="12827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58633" y="2288579"/>
            <a:ext cx="660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87177" y="4673390"/>
            <a:ext cx="34163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53633" y="4724885"/>
            <a:ext cx="12827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81775" y="5055085"/>
            <a:ext cx="660401" cy="31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8" grpId="4"/>
      <p:bldP build="whole" bldLvl="1" animBg="1" rev="0" advAuto="0" spid="439" grpId="5"/>
      <p:bldP build="whole" bldLvl="1" animBg="1" rev="0" advAuto="0" spid="440" grpId="6"/>
      <p:bldP build="whole" bldLvl="1" animBg="1" rev="0" advAuto="0" spid="437" grpId="3"/>
      <p:bldP build="whole" bldLvl="1" animBg="1" rev="0" advAuto="0" spid="436" grpId="2"/>
      <p:bldP build="whole" bldLvl="1" animBg="1" rev="0" advAuto="0" spid="43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roup 445"/>
          <p:cNvGrpSpPr/>
          <p:nvPr/>
        </p:nvGrpSpPr>
        <p:grpSpPr>
          <a:xfrm>
            <a:off x="3631393" y="5406876"/>
            <a:ext cx="2922722" cy="4087110"/>
            <a:chOff x="0" y="0"/>
            <a:chExt cx="2922720" cy="4087109"/>
          </a:xfrm>
        </p:grpSpPr>
        <p:sp>
          <p:nvSpPr>
            <p:cNvPr id="442" name="Shape 442"/>
            <p:cNvSpPr/>
            <p:nvPr/>
          </p:nvSpPr>
          <p:spPr>
            <a:xfrm>
              <a:off x="1573587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B3C4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3" name="Shape 443"/>
            <p:cNvSpPr/>
            <p:nvPr/>
          </p:nvSpPr>
          <p:spPr>
            <a:xfrm>
              <a:off x="2436678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B3C4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4" name="Shape 444"/>
            <p:cNvSpPr/>
            <p:nvPr/>
          </p:nvSpPr>
          <p:spPr>
            <a:xfrm>
              <a:off x="0" y="2861378"/>
              <a:ext cx="2743200" cy="1225732"/>
            </a:xfrm>
            <a:prstGeom prst="roundRect">
              <a:avLst>
                <a:gd name="adj" fmla="val 15542"/>
              </a:avLst>
            </a:prstGeom>
            <a:solidFill>
              <a:srgbClr val="B3C4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9" name="Group 449"/>
          <p:cNvGrpSpPr/>
          <p:nvPr/>
        </p:nvGrpSpPr>
        <p:grpSpPr>
          <a:xfrm>
            <a:off x="217289" y="5406876"/>
            <a:ext cx="6732960" cy="4087110"/>
            <a:chOff x="0" y="0"/>
            <a:chExt cx="6732959" cy="4087109"/>
          </a:xfrm>
        </p:grpSpPr>
        <p:sp>
          <p:nvSpPr>
            <p:cNvPr id="446" name="Shape 446"/>
            <p:cNvSpPr/>
            <p:nvPr/>
          </p:nvSpPr>
          <p:spPr>
            <a:xfrm>
              <a:off x="4542683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7" name="Shape 447"/>
            <p:cNvSpPr/>
            <p:nvPr/>
          </p:nvSpPr>
          <p:spPr>
            <a:xfrm>
              <a:off x="6246917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8" name="Shape 448"/>
            <p:cNvSpPr/>
            <p:nvPr/>
          </p:nvSpPr>
          <p:spPr>
            <a:xfrm>
              <a:off x="0" y="2861378"/>
              <a:ext cx="2743200" cy="1225732"/>
            </a:xfrm>
            <a:prstGeom prst="roundRect">
              <a:avLst>
                <a:gd name="adj" fmla="val 1554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3" name="Group 453"/>
          <p:cNvGrpSpPr/>
          <p:nvPr/>
        </p:nvGrpSpPr>
        <p:grpSpPr>
          <a:xfrm>
            <a:off x="4324399" y="5381417"/>
            <a:ext cx="8560099" cy="2487853"/>
            <a:chOff x="0" y="0"/>
            <a:chExt cx="8560097" cy="2487852"/>
          </a:xfrm>
        </p:grpSpPr>
        <p:sp>
          <p:nvSpPr>
            <p:cNvPr id="450" name="Shape 450"/>
            <p:cNvSpPr/>
            <p:nvPr/>
          </p:nvSpPr>
          <p:spPr>
            <a:xfrm>
              <a:off x="0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1" name="Shape 451"/>
            <p:cNvSpPr/>
            <p:nvPr/>
          </p:nvSpPr>
          <p:spPr>
            <a:xfrm>
              <a:off x="2511505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2" name="Shape 452"/>
            <p:cNvSpPr/>
            <p:nvPr/>
          </p:nvSpPr>
          <p:spPr>
            <a:xfrm>
              <a:off x="5816897" y="1262121"/>
              <a:ext cx="2743201" cy="1225732"/>
            </a:xfrm>
            <a:prstGeom prst="roundRect">
              <a:avLst>
                <a:gd name="adj" fmla="val 15542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7" name="Group 457"/>
          <p:cNvGrpSpPr/>
          <p:nvPr/>
        </p:nvGrpSpPr>
        <p:grpSpPr>
          <a:xfrm>
            <a:off x="3906288" y="5394117"/>
            <a:ext cx="5787161" cy="2455874"/>
            <a:chOff x="0" y="0"/>
            <a:chExt cx="5787159" cy="2455873"/>
          </a:xfrm>
        </p:grpSpPr>
        <p:sp>
          <p:nvSpPr>
            <p:cNvPr id="454" name="Shape 454"/>
            <p:cNvSpPr/>
            <p:nvPr/>
          </p:nvSpPr>
          <p:spPr>
            <a:xfrm>
              <a:off x="0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5" name="Shape 455"/>
            <p:cNvSpPr/>
            <p:nvPr/>
          </p:nvSpPr>
          <p:spPr>
            <a:xfrm>
              <a:off x="3519471" y="0"/>
              <a:ext cx="486044" cy="558918"/>
            </a:xfrm>
            <a:prstGeom prst="roundRect">
              <a:avLst>
                <a:gd name="adj" fmla="val 39194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6" name="Shape 456"/>
            <p:cNvSpPr/>
            <p:nvPr/>
          </p:nvSpPr>
          <p:spPr>
            <a:xfrm>
              <a:off x="3043959" y="1230141"/>
              <a:ext cx="2743201" cy="1225733"/>
            </a:xfrm>
            <a:prstGeom prst="roundRect">
              <a:avLst>
                <a:gd name="adj" fmla="val 15542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1" name="Group 461"/>
          <p:cNvGrpSpPr/>
          <p:nvPr/>
        </p:nvGrpSpPr>
        <p:grpSpPr>
          <a:xfrm>
            <a:off x="3420246" y="5381417"/>
            <a:ext cx="5176374" cy="2468574"/>
            <a:chOff x="0" y="0"/>
            <a:chExt cx="5176373" cy="2468573"/>
          </a:xfrm>
        </p:grpSpPr>
        <p:sp>
          <p:nvSpPr>
            <p:cNvPr id="458" name="Shape 458"/>
            <p:cNvSpPr/>
            <p:nvPr/>
          </p:nvSpPr>
          <p:spPr>
            <a:xfrm>
              <a:off x="0" y="1270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9" name="Shape 459"/>
            <p:cNvSpPr/>
            <p:nvPr/>
          </p:nvSpPr>
          <p:spPr>
            <a:xfrm>
              <a:off x="4690331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0" name="Shape 460"/>
            <p:cNvSpPr/>
            <p:nvPr/>
          </p:nvSpPr>
          <p:spPr>
            <a:xfrm>
              <a:off x="211147" y="1242841"/>
              <a:ext cx="2743201" cy="1225733"/>
            </a:xfrm>
            <a:prstGeom prst="roundRect">
              <a:avLst>
                <a:gd name="adj" fmla="val 1554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5" name="Group 465"/>
          <p:cNvGrpSpPr/>
          <p:nvPr/>
        </p:nvGrpSpPr>
        <p:grpSpPr>
          <a:xfrm>
            <a:off x="249039" y="5381417"/>
            <a:ext cx="8960687" cy="2481386"/>
            <a:chOff x="0" y="0"/>
            <a:chExt cx="8960686" cy="2481384"/>
          </a:xfrm>
        </p:grpSpPr>
        <p:sp>
          <p:nvSpPr>
            <p:cNvPr id="462" name="Shape 462"/>
            <p:cNvSpPr/>
            <p:nvPr/>
          </p:nvSpPr>
          <p:spPr>
            <a:xfrm>
              <a:off x="2672465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3" name="Shape 463"/>
            <p:cNvSpPr/>
            <p:nvPr/>
          </p:nvSpPr>
          <p:spPr>
            <a:xfrm>
              <a:off x="8474644" y="0"/>
              <a:ext cx="486043" cy="558918"/>
            </a:xfrm>
            <a:prstGeom prst="roundRect">
              <a:avLst>
                <a:gd name="adj" fmla="val 391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4" name="Shape 464"/>
            <p:cNvSpPr/>
            <p:nvPr/>
          </p:nvSpPr>
          <p:spPr>
            <a:xfrm>
              <a:off x="0" y="1255653"/>
              <a:ext cx="2743200" cy="1225732"/>
            </a:xfrm>
            <a:prstGeom prst="roundRect">
              <a:avLst>
                <a:gd name="adj" fmla="val 1554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66" name="Shape 46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467" name="Shape 467"/>
          <p:cNvSpPr/>
          <p:nvPr>
            <p:ph type="body" idx="14"/>
          </p:nvPr>
        </p:nvSpPr>
        <p:spPr>
          <a:xfrm>
            <a:off x="139700" y="2035323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46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5046" y="574823"/>
            <a:ext cx="3136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62697" y="2035323"/>
            <a:ext cx="6642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48002" y="3758555"/>
            <a:ext cx="24638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242696" y="3783210"/>
            <a:ext cx="24638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924133" y="3771900"/>
            <a:ext cx="1308101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473" name="Shape 473"/>
          <p:cNvSpPr/>
          <p:nvPr/>
        </p:nvSpPr>
        <p:spPr>
          <a:xfrm>
            <a:off x="139700" y="5267176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47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204797" y="6643538"/>
            <a:ext cx="267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49039" y="6649254"/>
            <a:ext cx="267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631393" y="6649254"/>
            <a:ext cx="267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7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013748" y="6649254"/>
            <a:ext cx="267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8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49039" y="8328669"/>
            <a:ext cx="267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9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631393" y="8328669"/>
            <a:ext cx="267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0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013748" y="8328669"/>
            <a:ext cx="26797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1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3164525" y="5533935"/>
            <a:ext cx="60452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7" grpId="13"/>
      <p:bldP build="whole" bldLvl="1" animBg="1" rev="0" advAuto="0" spid="469" grpId="2"/>
      <p:bldP build="whole" bldLvl="1" animBg="1" rev="0" advAuto="0" spid="471" grpId="4"/>
      <p:bldP build="whole" bldLvl="1" animBg="1" rev="0" advAuto="0" spid="449" grpId="17"/>
      <p:bldP build="whole" bldLvl="1" animBg="1" rev="0" advAuto="0" spid="453" grpId="15"/>
      <p:bldP build="whole" bldLvl="1" animBg="1" rev="0" advAuto="0" spid="465" grpId="9"/>
      <p:bldP build="whole" bldLvl="1" animBg="1" rev="0" advAuto="0" spid="478" grpId="16"/>
      <p:bldP build="whole" bldLvl="1" animBg="1" rev="0" advAuto="0" spid="461" grpId="11"/>
      <p:bldP build="whole" bldLvl="1" animBg="1" rev="0" advAuto="0" spid="481" grpId="7"/>
      <p:bldP build="whole" bldLvl="1" animBg="1" rev="0" advAuto="0" spid="480" grpId="20"/>
      <p:bldP build="whole" bldLvl="1" animBg="1" rev="0" advAuto="0" spid="470" grpId="3"/>
      <p:bldP build="whole" bldLvl="1" animBg="1" rev="0" advAuto="0" spid="479" grpId="18"/>
      <p:bldP build="whole" bldLvl="1" animBg="1" rev="0" advAuto="0" spid="474" grpId="14"/>
      <p:bldP build="whole" bldLvl="1" animBg="1" rev="0" advAuto="0" spid="476" grpId="10"/>
      <p:bldP build="whole" bldLvl="1" animBg="1" rev="0" advAuto="0" spid="475" grpId="8"/>
      <p:bldP build="whole" bldLvl="1" animBg="1" rev="0" advAuto="0" spid="477" grpId="12"/>
      <p:bldP build="whole" bldLvl="1" animBg="1" rev="0" advAuto="0" spid="473" grpId="6"/>
      <p:bldP build="whole" bldLvl="1" animBg="1" rev="0" advAuto="0" spid="467" grpId="1"/>
      <p:bldP build="whole" bldLvl="1" animBg="1" rev="0" advAuto="0" spid="472" grpId="5"/>
      <p:bldP build="whole" bldLvl="1" animBg="1" rev="0" advAuto="0" spid="445" grpId="19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133" name="Shape 133"/>
          <p:cNvSpPr/>
          <p:nvPr/>
        </p:nvSpPr>
        <p:spPr>
          <a:xfrm>
            <a:off x="3190368" y="2602432"/>
            <a:ext cx="5929993" cy="270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Principe d’addition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Principe de multiplication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Principe du tiroir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84" name="Shape 484"/>
          <p:cNvSpPr/>
          <p:nvPr/>
        </p:nvSpPr>
        <p:spPr>
          <a:xfrm>
            <a:off x="5271330" y="4565649"/>
            <a:ext cx="24621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#1.36 à 1.40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/>
          <p:nvPr/>
        </p:nvSpPr>
        <p:spPr>
          <a:xfrm>
            <a:off x="3734196" y="367894"/>
            <a:ext cx="553640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Combinaisons avec répétition</a:t>
            </a:r>
          </a:p>
        </p:txBody>
      </p:sp>
      <p:sp>
        <p:nvSpPr>
          <p:cNvPr id="487" name="Shape 487"/>
          <p:cNvSpPr/>
          <p:nvPr/>
        </p:nvSpPr>
        <p:spPr>
          <a:xfrm>
            <a:off x="239451" y="909663"/>
            <a:ext cx="1252589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fait un tirage et on tire trois boules parmi 4 numérotés de 1 à 4. Par contre, après qu’une boule est tirée, on la remet dans l’urne.</a:t>
            </a:r>
          </a:p>
        </p:txBody>
      </p:sp>
      <p:sp>
        <p:nvSpPr>
          <p:cNvPr id="488" name="Shape 488"/>
          <p:cNvSpPr/>
          <p:nvPr/>
        </p:nvSpPr>
        <p:spPr>
          <a:xfrm>
            <a:off x="5324474" y="25135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1-1-2</a:t>
            </a:r>
          </a:p>
        </p:txBody>
      </p:sp>
      <p:sp>
        <p:nvSpPr>
          <p:cNvPr id="489" name="Shape 489"/>
          <p:cNvSpPr/>
          <p:nvPr/>
        </p:nvSpPr>
        <p:spPr>
          <a:xfrm>
            <a:off x="3735990" y="25135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1-1-1</a:t>
            </a:r>
          </a:p>
        </p:txBody>
      </p:sp>
      <p:sp>
        <p:nvSpPr>
          <p:cNvPr id="490" name="Shape 490"/>
          <p:cNvSpPr/>
          <p:nvPr/>
        </p:nvSpPr>
        <p:spPr>
          <a:xfrm>
            <a:off x="8184753" y="25135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1-1-4</a:t>
            </a:r>
          </a:p>
        </p:txBody>
      </p:sp>
      <p:sp>
        <p:nvSpPr>
          <p:cNvPr id="491" name="Shape 491"/>
          <p:cNvSpPr/>
          <p:nvPr/>
        </p:nvSpPr>
        <p:spPr>
          <a:xfrm>
            <a:off x="6777356" y="25135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1-1-3</a:t>
            </a:r>
          </a:p>
        </p:txBody>
      </p:sp>
      <p:sp>
        <p:nvSpPr>
          <p:cNvPr id="492" name="Shape 492"/>
          <p:cNvSpPr/>
          <p:nvPr/>
        </p:nvSpPr>
        <p:spPr>
          <a:xfrm>
            <a:off x="3734196" y="31358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1-2-2</a:t>
            </a:r>
          </a:p>
        </p:txBody>
      </p:sp>
      <p:sp>
        <p:nvSpPr>
          <p:cNvPr id="493" name="Shape 493"/>
          <p:cNvSpPr/>
          <p:nvPr/>
        </p:nvSpPr>
        <p:spPr>
          <a:xfrm>
            <a:off x="6777356" y="31358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1-2-4</a:t>
            </a:r>
          </a:p>
        </p:txBody>
      </p:sp>
      <p:sp>
        <p:nvSpPr>
          <p:cNvPr id="494" name="Shape 494"/>
          <p:cNvSpPr/>
          <p:nvPr/>
        </p:nvSpPr>
        <p:spPr>
          <a:xfrm>
            <a:off x="5369959" y="31358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1-2-3</a:t>
            </a:r>
          </a:p>
        </p:txBody>
      </p:sp>
      <p:sp>
        <p:nvSpPr>
          <p:cNvPr id="495" name="Shape 495"/>
          <p:cNvSpPr/>
          <p:nvPr/>
        </p:nvSpPr>
        <p:spPr>
          <a:xfrm>
            <a:off x="3735990" y="385174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1-3-4</a:t>
            </a:r>
          </a:p>
        </p:txBody>
      </p:sp>
      <p:sp>
        <p:nvSpPr>
          <p:cNvPr id="496" name="Shape 496"/>
          <p:cNvSpPr/>
          <p:nvPr/>
        </p:nvSpPr>
        <p:spPr>
          <a:xfrm>
            <a:off x="8230238" y="313586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1-3-3</a:t>
            </a:r>
          </a:p>
        </p:txBody>
      </p:sp>
      <p:sp>
        <p:nvSpPr>
          <p:cNvPr id="497" name="Shape 497"/>
          <p:cNvSpPr/>
          <p:nvPr/>
        </p:nvSpPr>
        <p:spPr>
          <a:xfrm>
            <a:off x="8184753" y="385174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4-4-4</a:t>
            </a:r>
          </a:p>
        </p:txBody>
      </p:sp>
      <p:sp>
        <p:nvSpPr>
          <p:cNvPr id="498" name="Shape 498"/>
          <p:cNvSpPr/>
          <p:nvPr/>
        </p:nvSpPr>
        <p:spPr>
          <a:xfrm>
            <a:off x="632751" y="7890687"/>
            <a:ext cx="1193854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Comment faire pour compter ces combinaisons avec répétitions?</a:t>
            </a:r>
          </a:p>
        </p:txBody>
      </p:sp>
      <p:pic>
        <p:nvPicPr>
          <p:cNvPr id="49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19582" y="4222521"/>
            <a:ext cx="469901" cy="68073"/>
          </a:xfrm>
          <a:prstGeom prst="rect">
            <a:avLst/>
          </a:prstGeom>
          <a:ln w="12700">
            <a:miter lim="400000"/>
          </a:ln>
        </p:spPr>
      </p:pic>
      <p:sp>
        <p:nvSpPr>
          <p:cNvPr id="500" name="Shape 500"/>
          <p:cNvSpPr/>
          <p:nvPr/>
        </p:nvSpPr>
        <p:spPr>
          <a:xfrm>
            <a:off x="5324474" y="3851740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1-4-4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3" grpId="8"/>
      <p:bldP build="whole" bldLvl="1" animBg="1" rev="0" advAuto="0" spid="489" grpId="2"/>
      <p:bldP build="whole" bldLvl="1" animBg="1" rev="0" advAuto="0" spid="491" grpId="4"/>
      <p:bldP build="whole" bldLvl="1" animBg="1" rev="0" advAuto="0" spid="497" grpId="13"/>
      <p:bldP build="whole" bldLvl="1" animBg="1" rev="0" advAuto="0" spid="492" grpId="6"/>
      <p:bldP build="whole" bldLvl="1" animBg="1" rev="0" advAuto="0" spid="494" grpId="7"/>
      <p:bldP build="whole" bldLvl="1" animBg="1" rev="0" advAuto="0" spid="495" grpId="10"/>
      <p:bldP build="whole" bldLvl="1" animBg="1" rev="0" advAuto="0" spid="487" grpId="1"/>
      <p:bldP build="whole" bldLvl="1" animBg="1" rev="0" advAuto="0" spid="499" grpId="12"/>
      <p:bldP build="whole" bldLvl="1" animBg="1" rev="0" advAuto="0" spid="498" grpId="14"/>
      <p:bldP build="whole" bldLvl="1" animBg="1" rev="0" advAuto="0" spid="496" grpId="9"/>
      <p:bldP build="whole" bldLvl="1" animBg="1" rev="0" advAuto="0" spid="488" grpId="3"/>
      <p:bldP build="whole" bldLvl="1" animBg="1" rev="0" advAuto="0" spid="500" grpId="11"/>
      <p:bldP build="whole" bldLvl="1" animBg="1" rev="0" advAuto="0" spid="490" grpId="5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/>
          <p:nvPr/>
        </p:nvSpPr>
        <p:spPr>
          <a:xfrm>
            <a:off x="635396" y="348179"/>
            <a:ext cx="1178406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Voici une petite astuce permettant de comprendre d’où vient la formule que nous allons voir.</a:t>
            </a:r>
          </a:p>
        </p:txBody>
      </p:sp>
      <p:sp>
        <p:nvSpPr>
          <p:cNvPr id="503" name="Shape 503"/>
          <p:cNvSpPr/>
          <p:nvPr/>
        </p:nvSpPr>
        <p:spPr>
          <a:xfrm>
            <a:off x="820538" y="2159293"/>
            <a:ext cx="492003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Reprenons notre exemple.</a:t>
            </a:r>
          </a:p>
        </p:txBody>
      </p:sp>
      <p:grpSp>
        <p:nvGrpSpPr>
          <p:cNvPr id="507" name="Group 507"/>
          <p:cNvGrpSpPr/>
          <p:nvPr/>
        </p:nvGrpSpPr>
        <p:grpSpPr>
          <a:xfrm>
            <a:off x="3221413" y="4360103"/>
            <a:ext cx="6561974" cy="38101"/>
            <a:chOff x="0" y="0"/>
            <a:chExt cx="6561972" cy="38100"/>
          </a:xfrm>
        </p:grpSpPr>
        <p:sp>
          <p:nvSpPr>
            <p:cNvPr id="504" name="Shape 504"/>
            <p:cNvSpPr/>
            <p:nvPr/>
          </p:nvSpPr>
          <p:spPr>
            <a:xfrm>
              <a:off x="0" y="0"/>
              <a:ext cx="1796052" cy="0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5" name="Shape 505"/>
            <p:cNvSpPr/>
            <p:nvPr/>
          </p:nvSpPr>
          <p:spPr>
            <a:xfrm>
              <a:off x="2378277" y="12700"/>
              <a:ext cx="1796053" cy="0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6" name="Shape 506"/>
            <p:cNvSpPr/>
            <p:nvPr/>
          </p:nvSpPr>
          <p:spPr>
            <a:xfrm>
              <a:off x="4765921" y="38100"/>
              <a:ext cx="1796052" cy="0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08" name="Shape 508"/>
          <p:cNvSpPr/>
          <p:nvPr/>
        </p:nvSpPr>
        <p:spPr>
          <a:xfrm>
            <a:off x="1244041" y="2942016"/>
            <a:ext cx="1051671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Associons à chaque élément à choisir, un trait horizontal.</a:t>
            </a:r>
          </a:p>
        </p:txBody>
      </p:sp>
      <p:sp>
        <p:nvSpPr>
          <p:cNvPr id="509" name="Shape 509"/>
          <p:cNvSpPr/>
          <p:nvPr/>
        </p:nvSpPr>
        <p:spPr>
          <a:xfrm>
            <a:off x="2666453" y="5387164"/>
            <a:ext cx="772194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Chaque boule peut sortir 0, 1, 2 ou 3 fois.</a:t>
            </a:r>
          </a:p>
        </p:txBody>
      </p:sp>
      <p:grpSp>
        <p:nvGrpSpPr>
          <p:cNvPr id="514" name="Group 514"/>
          <p:cNvGrpSpPr/>
          <p:nvPr/>
        </p:nvGrpSpPr>
        <p:grpSpPr>
          <a:xfrm>
            <a:off x="2813010" y="4658017"/>
            <a:ext cx="7395550" cy="341123"/>
            <a:chOff x="0" y="0"/>
            <a:chExt cx="7395548" cy="341122"/>
          </a:xfrm>
        </p:grpSpPr>
        <p:pic>
          <p:nvPicPr>
            <p:cNvPr id="510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03200" cy="3347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11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14382" y="6350"/>
              <a:ext cx="152401" cy="3220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12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777966" y="19050"/>
              <a:ext cx="203201" cy="3220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13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192348" y="6350"/>
              <a:ext cx="203201" cy="3347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15" name="Shape 515"/>
          <p:cNvSpPr/>
          <p:nvPr/>
        </p:nvSpPr>
        <p:spPr>
          <a:xfrm>
            <a:off x="1400869" y="6998424"/>
            <a:ext cx="1020306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Associons à « chacune » des boules un trait vertical de </a:t>
            </a:r>
          </a:p>
          <a:p>
            <a:pPr/>
            <a:r>
              <a:t>la manière suivante: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7" grpId="3"/>
      <p:bldP build="whole" bldLvl="1" animBg="1" rev="0" advAuto="0" spid="508" grpId="2"/>
      <p:bldP build="whole" bldLvl="1" animBg="1" rev="0" advAuto="0" spid="503" grpId="1"/>
      <p:bldP build="whole" bldLvl="1" animBg="1" rev="0" advAuto="0" spid="515" grpId="6"/>
      <p:bldP build="whole" bldLvl="1" animBg="1" rev="0" advAuto="0" spid="509" grpId="4"/>
      <p:bldP build="whole" bldLvl="1" animBg="1" rev="0" advAuto="0" spid="514" grpId="5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" name="Group 522"/>
          <p:cNvGrpSpPr/>
          <p:nvPr/>
        </p:nvGrpSpPr>
        <p:grpSpPr>
          <a:xfrm>
            <a:off x="911897" y="562417"/>
            <a:ext cx="11251110" cy="1796053"/>
            <a:chOff x="0" y="0"/>
            <a:chExt cx="11251108" cy="1796051"/>
          </a:xfrm>
        </p:grpSpPr>
        <p:sp>
          <p:nvSpPr>
            <p:cNvPr id="517" name="Shape 517"/>
            <p:cNvSpPr/>
            <p:nvPr/>
          </p:nvSpPr>
          <p:spPr>
            <a:xfrm>
              <a:off x="4689135" y="9234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8" name="Shape 518"/>
            <p:cNvSpPr/>
            <p:nvPr/>
          </p:nvSpPr>
          <p:spPr>
            <a:xfrm>
              <a:off x="7067413" y="936125"/>
              <a:ext cx="1796053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9" name="Shape 519"/>
            <p:cNvSpPr/>
            <p:nvPr/>
          </p:nvSpPr>
          <p:spPr>
            <a:xfrm>
              <a:off x="9455057" y="9615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0" name="Shape 520"/>
            <p:cNvSpPr/>
            <p:nvPr/>
          </p:nvSpPr>
          <p:spPr>
            <a:xfrm flipV="1">
              <a:off x="4477558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1" name="Shape 521"/>
            <p:cNvSpPr/>
            <p:nvPr/>
          </p:nvSpPr>
          <p:spPr>
            <a:xfrm>
              <a:off x="0" y="675775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B1 sort 0 fois</a:t>
              </a:r>
            </a:p>
          </p:txBody>
        </p:sp>
      </p:grpSp>
      <p:grpSp>
        <p:nvGrpSpPr>
          <p:cNvPr id="528" name="Group 528"/>
          <p:cNvGrpSpPr/>
          <p:nvPr/>
        </p:nvGrpSpPr>
        <p:grpSpPr>
          <a:xfrm>
            <a:off x="876845" y="2974788"/>
            <a:ext cx="11251109" cy="1796052"/>
            <a:chOff x="0" y="0"/>
            <a:chExt cx="11251108" cy="1796051"/>
          </a:xfrm>
        </p:grpSpPr>
        <p:sp>
          <p:nvSpPr>
            <p:cNvPr id="523" name="Shape 523"/>
            <p:cNvSpPr/>
            <p:nvPr/>
          </p:nvSpPr>
          <p:spPr>
            <a:xfrm>
              <a:off x="4689135" y="9107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4" name="Shape 524"/>
            <p:cNvSpPr/>
            <p:nvPr/>
          </p:nvSpPr>
          <p:spPr>
            <a:xfrm>
              <a:off x="7067413" y="9234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5" name="Shape 525"/>
            <p:cNvSpPr/>
            <p:nvPr/>
          </p:nvSpPr>
          <p:spPr>
            <a:xfrm>
              <a:off x="9455056" y="948825"/>
              <a:ext cx="1796053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6" name="Shape 526"/>
            <p:cNvSpPr/>
            <p:nvPr/>
          </p:nvSpPr>
          <p:spPr>
            <a:xfrm flipV="1">
              <a:off x="6776299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27" name="Shape 527"/>
            <p:cNvSpPr/>
            <p:nvPr/>
          </p:nvSpPr>
          <p:spPr>
            <a:xfrm>
              <a:off x="0" y="663075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B1 sort 1 fois</a:t>
              </a:r>
            </a:p>
          </p:txBody>
        </p:sp>
      </p:grpSp>
      <p:grpSp>
        <p:nvGrpSpPr>
          <p:cNvPr id="534" name="Group 534"/>
          <p:cNvGrpSpPr/>
          <p:nvPr/>
        </p:nvGrpSpPr>
        <p:grpSpPr>
          <a:xfrm>
            <a:off x="876845" y="5361758"/>
            <a:ext cx="11251109" cy="1796052"/>
            <a:chOff x="0" y="0"/>
            <a:chExt cx="11251108" cy="1796051"/>
          </a:xfrm>
        </p:grpSpPr>
        <p:sp>
          <p:nvSpPr>
            <p:cNvPr id="529" name="Shape 529"/>
            <p:cNvSpPr/>
            <p:nvPr/>
          </p:nvSpPr>
          <p:spPr>
            <a:xfrm>
              <a:off x="4689135" y="9234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0" name="Shape 530"/>
            <p:cNvSpPr/>
            <p:nvPr/>
          </p:nvSpPr>
          <p:spPr>
            <a:xfrm>
              <a:off x="7067413" y="9361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1" name="Shape 531"/>
            <p:cNvSpPr/>
            <p:nvPr/>
          </p:nvSpPr>
          <p:spPr>
            <a:xfrm>
              <a:off x="9455056" y="961525"/>
              <a:ext cx="1796053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2" name="Shape 532"/>
            <p:cNvSpPr/>
            <p:nvPr/>
          </p:nvSpPr>
          <p:spPr>
            <a:xfrm flipV="1">
              <a:off x="9159260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3" name="Shape 533"/>
            <p:cNvSpPr/>
            <p:nvPr/>
          </p:nvSpPr>
          <p:spPr>
            <a:xfrm>
              <a:off x="0" y="675775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B1 sort 2 fois</a:t>
              </a:r>
            </a:p>
          </p:txBody>
        </p:sp>
      </p:grpSp>
      <p:grpSp>
        <p:nvGrpSpPr>
          <p:cNvPr id="540" name="Group 540"/>
          <p:cNvGrpSpPr/>
          <p:nvPr/>
        </p:nvGrpSpPr>
        <p:grpSpPr>
          <a:xfrm>
            <a:off x="876845" y="7761428"/>
            <a:ext cx="11509470" cy="1796052"/>
            <a:chOff x="0" y="0"/>
            <a:chExt cx="11509468" cy="1796051"/>
          </a:xfrm>
        </p:grpSpPr>
        <p:sp>
          <p:nvSpPr>
            <p:cNvPr id="535" name="Shape 535"/>
            <p:cNvSpPr/>
            <p:nvPr/>
          </p:nvSpPr>
          <p:spPr>
            <a:xfrm>
              <a:off x="4689135" y="9234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6" name="Shape 536"/>
            <p:cNvSpPr/>
            <p:nvPr/>
          </p:nvSpPr>
          <p:spPr>
            <a:xfrm>
              <a:off x="7067413" y="9361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7" name="Shape 537"/>
            <p:cNvSpPr/>
            <p:nvPr/>
          </p:nvSpPr>
          <p:spPr>
            <a:xfrm>
              <a:off x="9455056" y="961525"/>
              <a:ext cx="1796053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8" name="Shape 538"/>
            <p:cNvSpPr/>
            <p:nvPr/>
          </p:nvSpPr>
          <p:spPr>
            <a:xfrm flipV="1">
              <a:off x="11509468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9" name="Shape 539"/>
            <p:cNvSpPr/>
            <p:nvPr/>
          </p:nvSpPr>
          <p:spPr>
            <a:xfrm>
              <a:off x="0" y="675775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B1 sort 3 fois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4" grpId="2"/>
      <p:bldP build="whole" bldLvl="1" animBg="1" rev="0" advAuto="0" spid="540" grpId="3"/>
      <p:bldP build="whole" bldLvl="1" animBg="1" rev="0" advAuto="0" spid="52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/>
          <p:nvPr/>
        </p:nvSpPr>
        <p:spPr>
          <a:xfrm>
            <a:off x="5601033" y="1485843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43" name="Shape 543"/>
          <p:cNvSpPr/>
          <p:nvPr/>
        </p:nvSpPr>
        <p:spPr>
          <a:xfrm>
            <a:off x="7979311" y="1498543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44" name="Shape 544"/>
          <p:cNvSpPr/>
          <p:nvPr/>
        </p:nvSpPr>
        <p:spPr>
          <a:xfrm>
            <a:off x="10366954" y="1523943"/>
            <a:ext cx="1796053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45" name="Shape 545"/>
          <p:cNvSpPr/>
          <p:nvPr/>
        </p:nvSpPr>
        <p:spPr>
          <a:xfrm flipV="1">
            <a:off x="5160856" y="562417"/>
            <a:ext cx="1" cy="1796053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46" name="Shape 546"/>
          <p:cNvSpPr/>
          <p:nvPr/>
        </p:nvSpPr>
        <p:spPr>
          <a:xfrm>
            <a:off x="911897" y="1238193"/>
            <a:ext cx="24913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B1 sort 0 fois</a:t>
            </a:r>
          </a:p>
        </p:txBody>
      </p:sp>
      <p:sp>
        <p:nvSpPr>
          <p:cNvPr id="547" name="Shape 547"/>
          <p:cNvSpPr/>
          <p:nvPr/>
        </p:nvSpPr>
        <p:spPr>
          <a:xfrm>
            <a:off x="5273881" y="3885513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48" name="Shape 548"/>
          <p:cNvSpPr/>
          <p:nvPr/>
        </p:nvSpPr>
        <p:spPr>
          <a:xfrm>
            <a:off x="7944259" y="3898213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49" name="Shape 549"/>
          <p:cNvSpPr/>
          <p:nvPr/>
        </p:nvSpPr>
        <p:spPr>
          <a:xfrm>
            <a:off x="10331902" y="3923613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0" name="Shape 550"/>
          <p:cNvSpPr/>
          <p:nvPr/>
        </p:nvSpPr>
        <p:spPr>
          <a:xfrm flipV="1">
            <a:off x="7361045" y="2974788"/>
            <a:ext cx="1" cy="1796052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1" name="Shape 551"/>
          <p:cNvSpPr/>
          <p:nvPr/>
        </p:nvSpPr>
        <p:spPr>
          <a:xfrm>
            <a:off x="876845" y="3637863"/>
            <a:ext cx="24913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B1 sort 1 fois</a:t>
            </a:r>
          </a:p>
        </p:txBody>
      </p:sp>
      <p:sp>
        <p:nvSpPr>
          <p:cNvPr id="552" name="Shape 552"/>
          <p:cNvSpPr/>
          <p:nvPr/>
        </p:nvSpPr>
        <p:spPr>
          <a:xfrm>
            <a:off x="5286581" y="6285184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3" name="Shape 553"/>
          <p:cNvSpPr/>
          <p:nvPr/>
        </p:nvSpPr>
        <p:spPr>
          <a:xfrm>
            <a:off x="7664859" y="6297884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4" name="Shape 554"/>
          <p:cNvSpPr/>
          <p:nvPr/>
        </p:nvSpPr>
        <p:spPr>
          <a:xfrm>
            <a:off x="10331902" y="6323284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5" name="Shape 555"/>
          <p:cNvSpPr/>
          <p:nvPr/>
        </p:nvSpPr>
        <p:spPr>
          <a:xfrm flipV="1">
            <a:off x="9756706" y="5361758"/>
            <a:ext cx="1" cy="1796052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6" name="Shape 556"/>
          <p:cNvSpPr/>
          <p:nvPr/>
        </p:nvSpPr>
        <p:spPr>
          <a:xfrm>
            <a:off x="876845" y="6037534"/>
            <a:ext cx="24913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B1 sort 2 fois</a:t>
            </a:r>
          </a:p>
        </p:txBody>
      </p:sp>
      <p:sp>
        <p:nvSpPr>
          <p:cNvPr id="557" name="Shape 557"/>
          <p:cNvSpPr/>
          <p:nvPr/>
        </p:nvSpPr>
        <p:spPr>
          <a:xfrm>
            <a:off x="5565981" y="8684854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8" name="Shape 558"/>
          <p:cNvSpPr/>
          <p:nvPr/>
        </p:nvSpPr>
        <p:spPr>
          <a:xfrm>
            <a:off x="7944259" y="8697554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59" name="Shape 559"/>
          <p:cNvSpPr/>
          <p:nvPr/>
        </p:nvSpPr>
        <p:spPr>
          <a:xfrm>
            <a:off x="10331902" y="8722954"/>
            <a:ext cx="1796052" cy="1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60" name="Shape 560"/>
          <p:cNvSpPr/>
          <p:nvPr/>
        </p:nvSpPr>
        <p:spPr>
          <a:xfrm flipV="1">
            <a:off x="12386314" y="7761428"/>
            <a:ext cx="1" cy="1796052"/>
          </a:xfrm>
          <a:prstGeom prst="line">
            <a:avLst/>
          </a:prstGeom>
          <a:ln w="508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61" name="Shape 561"/>
          <p:cNvSpPr/>
          <p:nvPr/>
        </p:nvSpPr>
        <p:spPr>
          <a:xfrm>
            <a:off x="876845" y="8437204"/>
            <a:ext cx="24913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B1 sort 3 fois</a:t>
            </a:r>
          </a:p>
        </p:txBody>
      </p:sp>
      <p:grpSp>
        <p:nvGrpSpPr>
          <p:cNvPr id="564" name="Group 564"/>
          <p:cNvGrpSpPr/>
          <p:nvPr/>
        </p:nvGrpSpPr>
        <p:grpSpPr>
          <a:xfrm>
            <a:off x="911897" y="549717"/>
            <a:ext cx="4552485" cy="1933077"/>
            <a:chOff x="0" y="0"/>
            <a:chExt cx="4552483" cy="1933075"/>
          </a:xfrm>
        </p:grpSpPr>
        <p:sp>
          <p:nvSpPr>
            <p:cNvPr id="562" name="Shape 562"/>
            <p:cNvSpPr/>
            <p:nvPr/>
          </p:nvSpPr>
          <p:spPr>
            <a:xfrm>
              <a:off x="0" y="1310775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B2 sort 0 fois</a:t>
              </a:r>
            </a:p>
          </p:txBody>
        </p:sp>
        <p:sp>
          <p:nvSpPr>
            <p:cNvPr id="563" name="Shape 563"/>
            <p:cNvSpPr/>
            <p:nvPr/>
          </p:nvSpPr>
          <p:spPr>
            <a:xfrm flipV="1">
              <a:off x="4552483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67" name="Group 567"/>
          <p:cNvGrpSpPr/>
          <p:nvPr/>
        </p:nvGrpSpPr>
        <p:grpSpPr>
          <a:xfrm>
            <a:off x="911897" y="2974788"/>
            <a:ext cx="6817449" cy="1907676"/>
            <a:chOff x="0" y="0"/>
            <a:chExt cx="6817448" cy="1907675"/>
          </a:xfrm>
        </p:grpSpPr>
        <p:sp>
          <p:nvSpPr>
            <p:cNvPr id="565" name="Shape 565"/>
            <p:cNvSpPr/>
            <p:nvPr/>
          </p:nvSpPr>
          <p:spPr>
            <a:xfrm>
              <a:off x="0" y="1285375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B2 sort 0 fois</a:t>
              </a:r>
            </a:p>
          </p:txBody>
        </p:sp>
        <p:sp>
          <p:nvSpPr>
            <p:cNvPr id="566" name="Shape 566"/>
            <p:cNvSpPr/>
            <p:nvPr/>
          </p:nvSpPr>
          <p:spPr>
            <a:xfrm flipV="1">
              <a:off x="6817448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70" name="Group 570"/>
          <p:cNvGrpSpPr/>
          <p:nvPr/>
        </p:nvGrpSpPr>
        <p:grpSpPr>
          <a:xfrm>
            <a:off x="911897" y="5361758"/>
            <a:ext cx="9199423" cy="1834152"/>
            <a:chOff x="0" y="0"/>
            <a:chExt cx="9199422" cy="1834151"/>
          </a:xfrm>
        </p:grpSpPr>
        <p:sp>
          <p:nvSpPr>
            <p:cNvPr id="568" name="Shape 568"/>
            <p:cNvSpPr/>
            <p:nvPr/>
          </p:nvSpPr>
          <p:spPr>
            <a:xfrm>
              <a:off x="0" y="1211851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B2 sort 0 fois</a:t>
              </a:r>
            </a:p>
          </p:txBody>
        </p:sp>
        <p:sp>
          <p:nvSpPr>
            <p:cNvPr id="569" name="Shape 569"/>
            <p:cNvSpPr/>
            <p:nvPr/>
          </p:nvSpPr>
          <p:spPr>
            <a:xfrm flipV="1">
              <a:off x="9199422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73" name="Group 573"/>
          <p:cNvGrpSpPr/>
          <p:nvPr/>
        </p:nvGrpSpPr>
        <p:grpSpPr>
          <a:xfrm>
            <a:off x="876845" y="7761428"/>
            <a:ext cx="11793230" cy="1920377"/>
            <a:chOff x="0" y="0"/>
            <a:chExt cx="11793228" cy="1920375"/>
          </a:xfrm>
        </p:grpSpPr>
        <p:sp>
          <p:nvSpPr>
            <p:cNvPr id="571" name="Shape 571"/>
            <p:cNvSpPr/>
            <p:nvPr/>
          </p:nvSpPr>
          <p:spPr>
            <a:xfrm>
              <a:off x="0" y="1298075"/>
              <a:ext cx="24913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B2 sort 0 fois</a:t>
              </a:r>
            </a:p>
          </p:txBody>
        </p:sp>
        <p:sp>
          <p:nvSpPr>
            <p:cNvPr id="572" name="Shape 572"/>
            <p:cNvSpPr/>
            <p:nvPr/>
          </p:nvSpPr>
          <p:spPr>
            <a:xfrm flipV="1">
              <a:off x="11793228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4" grpId="1"/>
      <p:bldP build="whole" bldLvl="1" animBg="1" rev="0" advAuto="0" spid="567" grpId="2"/>
      <p:bldP build="whole" bldLvl="1" animBg="1" rev="0" advAuto="0" spid="570" grpId="3"/>
      <p:bldP build="whole" bldLvl="1" animBg="1" rev="0" advAuto="0" spid="573" grpId="4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/>
          <p:nvPr/>
        </p:nvSpPr>
        <p:spPr>
          <a:xfrm>
            <a:off x="5849216" y="6013135"/>
            <a:ext cx="10858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2-2-3</a:t>
            </a:r>
          </a:p>
        </p:txBody>
      </p:sp>
      <p:grpSp>
        <p:nvGrpSpPr>
          <p:cNvPr id="582" name="Group 582"/>
          <p:cNvGrpSpPr/>
          <p:nvPr/>
        </p:nvGrpSpPr>
        <p:grpSpPr>
          <a:xfrm>
            <a:off x="2615497" y="7076617"/>
            <a:ext cx="7360165" cy="1859552"/>
            <a:chOff x="0" y="0"/>
            <a:chExt cx="7360163" cy="1859551"/>
          </a:xfrm>
        </p:grpSpPr>
        <p:sp>
          <p:nvSpPr>
            <p:cNvPr id="576" name="Shape 576"/>
            <p:cNvSpPr/>
            <p:nvPr/>
          </p:nvSpPr>
          <p:spPr>
            <a:xfrm>
              <a:off x="355957" y="9234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7" name="Shape 577"/>
            <p:cNvSpPr/>
            <p:nvPr/>
          </p:nvSpPr>
          <p:spPr>
            <a:xfrm>
              <a:off x="2734234" y="936125"/>
              <a:ext cx="1796053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8" name="Shape 578"/>
            <p:cNvSpPr/>
            <p:nvPr/>
          </p:nvSpPr>
          <p:spPr>
            <a:xfrm>
              <a:off x="5401278" y="961525"/>
              <a:ext cx="1796052" cy="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79" name="Shape 579"/>
            <p:cNvSpPr/>
            <p:nvPr/>
          </p:nvSpPr>
          <p:spPr>
            <a:xfrm flipV="1">
              <a:off x="-1" y="12700"/>
              <a:ext cx="2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0" name="Shape 580"/>
            <p:cNvSpPr/>
            <p:nvPr/>
          </p:nvSpPr>
          <p:spPr>
            <a:xfrm flipV="1">
              <a:off x="5137912" y="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1" name="Shape 581"/>
            <p:cNvSpPr/>
            <p:nvPr/>
          </p:nvSpPr>
          <p:spPr>
            <a:xfrm flipV="1">
              <a:off x="7360163" y="63500"/>
              <a:ext cx="1" cy="1796052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83" name="Shape 583"/>
          <p:cNvSpPr/>
          <p:nvPr/>
        </p:nvSpPr>
        <p:spPr>
          <a:xfrm>
            <a:off x="160201" y="181410"/>
            <a:ext cx="1268439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remarquer que le nombre de fois que sort la dernière boule est entièrement déterminé si on connaît le nombre de fois que sont sortis les autres.</a:t>
            </a:r>
          </a:p>
        </p:txBody>
      </p:sp>
      <p:sp>
        <p:nvSpPr>
          <p:cNvPr id="584" name="Shape 584"/>
          <p:cNvSpPr/>
          <p:nvPr/>
        </p:nvSpPr>
        <p:spPr>
          <a:xfrm>
            <a:off x="2763103" y="2246528"/>
            <a:ext cx="723795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exemple, si on a 1B1, 0B2 et 0B3, </a:t>
            </a:r>
          </a:p>
          <a:p>
            <a:pPr/>
            <a:r>
              <a:t>il faut absolument qu’il y ait 2B4.</a:t>
            </a:r>
          </a:p>
        </p:txBody>
      </p:sp>
      <p:sp>
        <p:nvSpPr>
          <p:cNvPr id="585" name="Shape 585"/>
          <p:cNvSpPr/>
          <p:nvPr/>
        </p:nvSpPr>
        <p:spPr>
          <a:xfrm>
            <a:off x="2071377" y="4565650"/>
            <a:ext cx="886204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on n’a besoin que de trois traits verticaux.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5" grpId="2"/>
      <p:bldP build="whole" bldLvl="1" animBg="1" rev="0" advAuto="0" spid="582" grpId="4"/>
      <p:bldP build="whole" bldLvl="1" animBg="1" rev="0" advAuto="0" spid="575" grpId="3"/>
      <p:bldP build="whole" bldLvl="1" animBg="1" rev="0" advAuto="0" spid="58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2" name="Group 592"/>
          <p:cNvGrpSpPr/>
          <p:nvPr/>
        </p:nvGrpSpPr>
        <p:grpSpPr>
          <a:xfrm>
            <a:off x="1514055" y="5942479"/>
            <a:ext cx="4273712" cy="2680414"/>
            <a:chOff x="0" y="0"/>
            <a:chExt cx="4273710" cy="2680412"/>
          </a:xfrm>
        </p:grpSpPr>
        <p:grpSp>
          <p:nvGrpSpPr>
            <p:cNvPr id="590" name="Group 590"/>
            <p:cNvGrpSpPr/>
            <p:nvPr/>
          </p:nvGrpSpPr>
          <p:grpSpPr>
            <a:xfrm>
              <a:off x="0" y="0"/>
              <a:ext cx="4273711" cy="2680413"/>
              <a:chOff x="0" y="0"/>
              <a:chExt cx="4273710" cy="2680412"/>
            </a:xfrm>
          </p:grpSpPr>
          <p:sp>
            <p:nvSpPr>
              <p:cNvPr id="587" name="Shape 587"/>
              <p:cNvSpPr/>
              <p:nvPr/>
            </p:nvSpPr>
            <p:spPr>
              <a:xfrm>
                <a:off x="0" y="2139789"/>
                <a:ext cx="3137890" cy="540624"/>
              </a:xfrm>
              <a:prstGeom prst="roundRect">
                <a:avLst>
                  <a:gd name="adj" fmla="val 35237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8" name="Shape 588"/>
              <p:cNvSpPr/>
              <p:nvPr/>
            </p:nvSpPr>
            <p:spPr>
              <a:xfrm>
                <a:off x="3896696" y="622300"/>
                <a:ext cx="377015" cy="622300"/>
              </a:xfrm>
              <a:prstGeom prst="roundRect">
                <a:avLst>
                  <a:gd name="adj" fmla="val 50000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89" name="Shape 589"/>
              <p:cNvSpPr/>
              <p:nvPr/>
            </p:nvSpPr>
            <p:spPr>
              <a:xfrm>
                <a:off x="3896696" y="0"/>
                <a:ext cx="377015" cy="622300"/>
              </a:xfrm>
              <a:prstGeom prst="roundRect">
                <a:avLst>
                  <a:gd name="adj" fmla="val 50000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591" name="Shape 591"/>
            <p:cNvSpPr/>
            <p:nvPr/>
          </p:nvSpPr>
          <p:spPr>
            <a:xfrm>
              <a:off x="0" y="2058112"/>
              <a:ext cx="301444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Trait horizontal</a:t>
              </a:r>
            </a:p>
          </p:txBody>
        </p:sp>
      </p:grpSp>
      <p:grpSp>
        <p:nvGrpSpPr>
          <p:cNvPr id="598" name="Group 598"/>
          <p:cNvGrpSpPr/>
          <p:nvPr/>
        </p:nvGrpSpPr>
        <p:grpSpPr>
          <a:xfrm>
            <a:off x="5978930" y="5942479"/>
            <a:ext cx="5814013" cy="2723991"/>
            <a:chOff x="-164163" y="0"/>
            <a:chExt cx="5814012" cy="2723989"/>
          </a:xfrm>
        </p:grpSpPr>
        <p:grpSp>
          <p:nvGrpSpPr>
            <p:cNvPr id="596" name="Group 596"/>
            <p:cNvGrpSpPr/>
            <p:nvPr/>
          </p:nvGrpSpPr>
          <p:grpSpPr>
            <a:xfrm>
              <a:off x="-164164" y="0"/>
              <a:ext cx="5814013" cy="2680413"/>
              <a:chOff x="-164163" y="0"/>
              <a:chExt cx="5814012" cy="2680412"/>
            </a:xfrm>
          </p:grpSpPr>
          <p:sp>
            <p:nvSpPr>
              <p:cNvPr id="593" name="Shape 593"/>
              <p:cNvSpPr/>
              <p:nvPr/>
            </p:nvSpPr>
            <p:spPr>
              <a:xfrm>
                <a:off x="0" y="0"/>
                <a:ext cx="1270000" cy="622300"/>
              </a:xfrm>
              <a:prstGeom prst="roundRect">
                <a:avLst>
                  <a:gd name="adj" fmla="val 30612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4" name="Shape 594"/>
              <p:cNvSpPr/>
              <p:nvPr/>
            </p:nvSpPr>
            <p:spPr>
              <a:xfrm>
                <a:off x="2635409" y="2139789"/>
                <a:ext cx="3014440" cy="540624"/>
              </a:xfrm>
              <a:prstGeom prst="roundRect">
                <a:avLst>
                  <a:gd name="adj" fmla="val 35237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595" name="Shape 595"/>
              <p:cNvSpPr/>
              <p:nvPr/>
            </p:nvSpPr>
            <p:spPr>
              <a:xfrm>
                <a:off x="-164164" y="622300"/>
                <a:ext cx="1270001" cy="622301"/>
              </a:xfrm>
              <a:prstGeom prst="roundRect">
                <a:avLst>
                  <a:gd name="adj" fmla="val 30612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597" name="Shape 597"/>
            <p:cNvSpPr/>
            <p:nvPr/>
          </p:nvSpPr>
          <p:spPr>
            <a:xfrm>
              <a:off x="2950985" y="2101689"/>
              <a:ext cx="247687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Trait vertical</a:t>
              </a:r>
            </a:p>
          </p:txBody>
        </p:sp>
      </p:grpSp>
      <p:sp>
        <p:nvSpPr>
          <p:cNvPr id="599" name="Shape 599"/>
          <p:cNvSpPr/>
          <p:nvPr/>
        </p:nvSpPr>
        <p:spPr>
          <a:xfrm>
            <a:off x="465819" y="214493"/>
            <a:ext cx="1207316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compter ces « codes » , il suffit de les considérer comme des permutations avec répétition.</a:t>
            </a:r>
          </a:p>
        </p:txBody>
      </p:sp>
      <p:pic>
        <p:nvPicPr>
          <p:cNvPr id="60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6090" y="1834313"/>
            <a:ext cx="723901" cy="969773"/>
          </a:xfrm>
          <a:prstGeom prst="rect">
            <a:avLst/>
          </a:prstGeom>
          <a:ln w="12700">
            <a:miter lim="400000"/>
          </a:ln>
        </p:spPr>
      </p:pic>
      <p:pic>
        <p:nvPicPr>
          <p:cNvPr id="60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21300" y="6055674"/>
            <a:ext cx="2362201" cy="109677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05" name="Group 605"/>
          <p:cNvGrpSpPr/>
          <p:nvPr/>
        </p:nvGrpSpPr>
        <p:grpSpPr>
          <a:xfrm>
            <a:off x="204960" y="3733800"/>
            <a:ext cx="12594879" cy="1143001"/>
            <a:chOff x="0" y="0"/>
            <a:chExt cx="12594877" cy="1143000"/>
          </a:xfrm>
        </p:grpSpPr>
        <p:sp>
          <p:nvSpPr>
            <p:cNvPr id="602" name="Shape 602"/>
            <p:cNvSpPr/>
            <p:nvPr/>
          </p:nvSpPr>
          <p:spPr>
            <a:xfrm>
              <a:off x="0" y="0"/>
              <a:ext cx="12594878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 manière plus générale, le nombre de façon de choisir    éléments parmi     avec répétition et sans ordre est  </a:t>
              </a:r>
            </a:p>
          </p:txBody>
        </p:sp>
        <p:pic>
          <p:nvPicPr>
            <p:cNvPr id="603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575280" y="132856"/>
              <a:ext cx="228601" cy="3347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4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894307" y="767991"/>
              <a:ext cx="254001" cy="220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0" grpId="1"/>
      <p:bldP build="whole" bldLvl="1" animBg="1" rev="0" advAuto="0" spid="605" grpId="2"/>
      <p:bldP build="whole" bldLvl="1" animBg="1" rev="0" advAuto="0" spid="601" grpId="3"/>
      <p:bldP build="whole" bldLvl="1" animBg="1" rev="0" advAuto="0" spid="592" grpId="4"/>
      <p:bldP build="whole" bldLvl="1" animBg="1" rev="0" advAuto="0" spid="598" grpId="5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roup 609"/>
          <p:cNvGrpSpPr/>
          <p:nvPr/>
        </p:nvGrpSpPr>
        <p:grpSpPr>
          <a:xfrm>
            <a:off x="5055630" y="2649911"/>
            <a:ext cx="2920034" cy="565703"/>
            <a:chOff x="0" y="0"/>
            <a:chExt cx="2920033" cy="565701"/>
          </a:xfrm>
        </p:grpSpPr>
        <p:sp>
          <p:nvSpPr>
            <p:cNvPr id="607" name="Shape 607"/>
            <p:cNvSpPr/>
            <p:nvPr/>
          </p:nvSpPr>
          <p:spPr>
            <a:xfrm>
              <a:off x="0" y="27707"/>
              <a:ext cx="440152" cy="537995"/>
            </a:xfrm>
            <a:prstGeom prst="roundRect">
              <a:avLst>
                <a:gd name="adj" fmla="val 4328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08" name="Shape 608"/>
            <p:cNvSpPr/>
            <p:nvPr/>
          </p:nvSpPr>
          <p:spPr>
            <a:xfrm>
              <a:off x="2479881" y="0"/>
              <a:ext cx="440153" cy="537994"/>
            </a:xfrm>
            <a:prstGeom prst="roundRect">
              <a:avLst>
                <a:gd name="adj" fmla="val 4328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10" name="Shape 610"/>
          <p:cNvSpPr/>
          <p:nvPr>
            <p:ph type="body" idx="13"/>
          </p:nvPr>
        </p:nvSpPr>
        <p:spPr>
          <a:xfrm>
            <a:off x="233280" y="4147615"/>
            <a:ext cx="28194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pic>
        <p:nvPicPr>
          <p:cNvPr id="61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1674" y="2080741"/>
            <a:ext cx="2362201" cy="1096773"/>
          </a:xfrm>
          <a:prstGeom prst="rect">
            <a:avLst/>
          </a:prstGeom>
          <a:ln w="12700">
            <a:miter lim="400000"/>
          </a:ln>
        </p:spPr>
      </p:pic>
      <p:pic>
        <p:nvPicPr>
          <p:cNvPr id="61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08859" y="2091133"/>
            <a:ext cx="4419601" cy="1096773"/>
          </a:xfrm>
          <a:prstGeom prst="rect">
            <a:avLst/>
          </a:prstGeom>
          <a:ln w="12700">
            <a:miter lim="400000"/>
          </a:ln>
        </p:spPr>
      </p:pic>
      <p:pic>
        <p:nvPicPr>
          <p:cNvPr id="61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0583" y="2074965"/>
            <a:ext cx="2908301" cy="1109473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Shape 614"/>
          <p:cNvSpPr/>
          <p:nvPr/>
        </p:nvSpPr>
        <p:spPr>
          <a:xfrm>
            <a:off x="783270" y="5069649"/>
            <a:ext cx="1139562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Personnellement, j’ai plutôt tendance à raisonner ce genre de problème plutôt que d’apprendre cette formule.</a:t>
            </a:r>
          </a:p>
        </p:txBody>
      </p:sp>
      <p:sp>
        <p:nvSpPr>
          <p:cNvPr id="615" name="Shape 615"/>
          <p:cNvSpPr/>
          <p:nvPr/>
        </p:nvSpPr>
        <p:spPr>
          <a:xfrm>
            <a:off x="642702" y="6347282"/>
            <a:ext cx="1174588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Certains auteurs utilisent une notation pour faire référence aux combinaisons avec répétition.</a:t>
            </a:r>
          </a:p>
        </p:txBody>
      </p:sp>
      <p:pic>
        <p:nvPicPr>
          <p:cNvPr id="61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60294" y="8026161"/>
            <a:ext cx="1143001" cy="1109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61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25430" y="8390535"/>
            <a:ext cx="965201" cy="461773"/>
          </a:xfrm>
          <a:prstGeom prst="rect">
            <a:avLst/>
          </a:prstGeom>
          <a:ln w="12700">
            <a:miter lim="400000"/>
          </a:ln>
        </p:spPr>
      </p:pic>
      <p:pic>
        <p:nvPicPr>
          <p:cNvPr id="61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928630" y="8408342"/>
            <a:ext cx="1104901" cy="461773"/>
          </a:xfrm>
          <a:prstGeom prst="rect">
            <a:avLst/>
          </a:prstGeom>
          <a:ln w="12700">
            <a:miter lim="400000"/>
          </a:ln>
        </p:spPr>
      </p:pic>
      <p:pic>
        <p:nvPicPr>
          <p:cNvPr id="619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436786" y="8066685"/>
            <a:ext cx="2908301" cy="1109473"/>
          </a:xfrm>
          <a:prstGeom prst="rect">
            <a:avLst/>
          </a:prstGeom>
          <a:ln w="12700">
            <a:miter lim="400000"/>
          </a:ln>
        </p:spPr>
      </p:pic>
      <p:sp>
        <p:nvSpPr>
          <p:cNvPr id="620" name="Shape 620"/>
          <p:cNvSpPr/>
          <p:nvPr/>
        </p:nvSpPr>
        <p:spPr>
          <a:xfrm>
            <a:off x="3108251" y="367894"/>
            <a:ext cx="582081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réécrire ça autrement: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2" grpId="2"/>
      <p:bldP build="whole" bldLvl="1" animBg="1" rev="0" advAuto="0" spid="614" grpId="6"/>
      <p:bldP build="whole" bldLvl="1" animBg="1" rev="0" advAuto="0" spid="618" grpId="10"/>
      <p:bldP build="whole" bldLvl="1" animBg="1" rev="0" advAuto="0" spid="619" grpId="11"/>
      <p:bldP build="whole" bldLvl="1" animBg="1" rev="0" advAuto="0" spid="609" grpId="3"/>
      <p:bldP build="whole" bldLvl="1" animBg="1" rev="0" advAuto="0" spid="613" grpId="4"/>
      <p:bldP build="whole" bldLvl="1" animBg="1" rev="0" advAuto="0" spid="610" grpId="5"/>
      <p:bldP build="whole" bldLvl="1" animBg="1" rev="0" advAuto="0" spid="611" grpId="1"/>
      <p:bldP build="whole" bldLvl="1" animBg="1" rev="0" advAuto="0" spid="615" grpId="7"/>
      <p:bldP build="whole" bldLvl="1" animBg="1" rev="0" advAuto="0" spid="616" grpId="8"/>
      <p:bldP build="whole" bldLvl="1" animBg="1" rev="0" advAuto="0" spid="617" grpId="9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623" name="Shape 623"/>
          <p:cNvSpPr/>
          <p:nvPr>
            <p:ph type="body" idx="14"/>
          </p:nvPr>
        </p:nvSpPr>
        <p:spPr>
          <a:xfrm>
            <a:off x="3174888" y="2423719"/>
            <a:ext cx="6655024" cy="37465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Permutations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Arrangements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Combinaisons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Combinaisons avec répétitions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23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626" name="Shape 626"/>
          <p:cNvSpPr/>
          <p:nvPr/>
        </p:nvSpPr>
        <p:spPr>
          <a:xfrm>
            <a:off x="6877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1.3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3174888" y="2423719"/>
            <a:ext cx="6655024" cy="374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Permutations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Arrangements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Combinaisons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Combinaisons avec répétitions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281421" y="349250"/>
            <a:ext cx="12441958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 dernier cours on a vu comment trouver le nombre de façons de sélectionner un certain nombre d’éléments d’une </a:t>
            </a:r>
          </a:p>
          <a:p>
            <a:pPr/>
            <a:r>
              <a:t>collection à l’aide de boîtes. </a:t>
            </a:r>
          </a:p>
        </p:txBody>
      </p:sp>
      <p:sp>
        <p:nvSpPr>
          <p:cNvPr id="138" name="Shape 138"/>
          <p:cNvSpPr/>
          <p:nvPr/>
        </p:nvSpPr>
        <p:spPr>
          <a:xfrm>
            <a:off x="2089348" y="3632200"/>
            <a:ext cx="882610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Bien que les boîtes aident à visualiser ce qui ce </a:t>
            </a:r>
          </a:p>
          <a:p>
            <a:pPr/>
            <a:r>
              <a:t>passe, la notation est un peu lourde.</a:t>
            </a:r>
          </a:p>
        </p:txBody>
      </p:sp>
      <p:sp>
        <p:nvSpPr>
          <p:cNvPr id="139" name="Shape 139"/>
          <p:cNvSpPr/>
          <p:nvPr/>
        </p:nvSpPr>
        <p:spPr>
          <a:xfrm>
            <a:off x="1497198" y="6096000"/>
            <a:ext cx="1001040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Aujourd’hui nous allons introduire diverses notations </a:t>
            </a:r>
          </a:p>
          <a:p>
            <a:pPr/>
            <a:r>
              <a:t>pour alléger les calculs.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8" grpId="1"/>
      <p:bldP build="whole" bldLvl="1" animBg="1" rev="0" advAuto="0" spid="13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body" idx="13"/>
          </p:nvPr>
        </p:nvSpPr>
        <p:spPr>
          <a:xfrm>
            <a:off x="328376" y="2761231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42" name="Shape 142"/>
          <p:cNvSpPr/>
          <p:nvPr/>
        </p:nvSpPr>
        <p:spPr>
          <a:xfrm>
            <a:off x="2993677" y="2831081"/>
            <a:ext cx="32292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factorielle est </a:t>
            </a:r>
          </a:p>
        </p:txBody>
      </p:sp>
      <p:sp>
        <p:nvSpPr>
          <p:cNvPr id="143" name="Shape 143"/>
          <p:cNvSpPr/>
          <p:nvPr/>
        </p:nvSpPr>
        <p:spPr>
          <a:xfrm>
            <a:off x="328376" y="254000"/>
            <a:ext cx="1204324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Comme on a pu le constater, on doit souvent multiplier plusieurs nombres qui sont parfois décroissants. </a:t>
            </a:r>
          </a:p>
        </p:txBody>
      </p:sp>
      <p:sp>
        <p:nvSpPr>
          <p:cNvPr id="144" name="Shape 144"/>
          <p:cNvSpPr/>
          <p:nvPr/>
        </p:nvSpPr>
        <p:spPr>
          <a:xfrm>
            <a:off x="2017538" y="1718171"/>
            <a:ext cx="86649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Or il existe une notation pour faire presque ça.</a:t>
            </a:r>
          </a:p>
        </p:txBody>
      </p:sp>
      <p:pic>
        <p:nvPicPr>
          <p:cNvPr id="14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91694" y="3854721"/>
            <a:ext cx="19685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77582" y="4201491"/>
            <a:ext cx="56007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9" name="Group 149"/>
          <p:cNvGrpSpPr/>
          <p:nvPr/>
        </p:nvGrpSpPr>
        <p:grpSpPr>
          <a:xfrm>
            <a:off x="2007666" y="5397672"/>
            <a:ext cx="9722422" cy="622301"/>
            <a:chOff x="23775" y="0"/>
            <a:chExt cx="9722420" cy="622300"/>
          </a:xfrm>
        </p:grpSpPr>
        <p:sp>
          <p:nvSpPr>
            <p:cNvPr id="147" name="Shape 147"/>
            <p:cNvSpPr/>
            <p:nvPr/>
          </p:nvSpPr>
          <p:spPr>
            <a:xfrm>
              <a:off x="23775" y="-1"/>
              <a:ext cx="972242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produit de tous les nombres inférieur ou égal à     .</a:t>
              </a:r>
            </a:p>
          </p:txBody>
        </p:sp>
        <p:pic>
          <p:nvPicPr>
            <p:cNvPr id="148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260631" y="26035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2" name="Group 152"/>
          <p:cNvGrpSpPr/>
          <p:nvPr/>
        </p:nvGrpSpPr>
        <p:grpSpPr>
          <a:xfrm>
            <a:off x="3807259" y="6728791"/>
            <a:ext cx="4358507" cy="622301"/>
            <a:chOff x="0" y="0"/>
            <a:chExt cx="4358506" cy="622300"/>
          </a:xfrm>
        </p:grpSpPr>
        <p:pic>
          <p:nvPicPr>
            <p:cNvPr id="150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215506" y="133350"/>
              <a:ext cx="11430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1" name="Shape 151"/>
            <p:cNvSpPr/>
            <p:nvPr/>
          </p:nvSpPr>
          <p:spPr>
            <a:xfrm>
              <a:off x="0" y="-1"/>
              <a:ext cx="287111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Par convention</a:t>
              </a:r>
            </a:p>
          </p:txBody>
        </p:sp>
      </p:grpSp>
      <p:sp>
        <p:nvSpPr>
          <p:cNvPr id="153" name="Shape 153"/>
          <p:cNvSpPr/>
          <p:nvPr/>
        </p:nvSpPr>
        <p:spPr>
          <a:xfrm>
            <a:off x="1631912" y="7894413"/>
            <a:ext cx="964718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factorielle n’est définie que sur les entiers positifs.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5" grpId="4"/>
      <p:bldP build="whole" bldLvl="1" animBg="1" rev="0" advAuto="0" spid="144" grpId="1"/>
      <p:bldP build="whole" bldLvl="1" animBg="1" rev="0" advAuto="0" spid="146" grpId="5"/>
      <p:bldP build="whole" bldLvl="1" animBg="1" rev="0" advAuto="0" spid="141" grpId="2"/>
      <p:bldP build="whole" bldLvl="1" animBg="1" rev="0" advAuto="0" spid="152" grpId="7"/>
      <p:bldP build="whole" bldLvl="1" animBg="1" rev="0" advAuto="0" spid="142" grpId="3"/>
      <p:bldP build="whole" bldLvl="1" animBg="1" rev="0" advAuto="0" spid="153" grpId="8"/>
      <p:bldP build="whole" bldLvl="1" animBg="1" rev="0" advAuto="0" spid="149" grpId="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body" idx="13"/>
          </p:nvPr>
        </p:nvSpPr>
        <p:spPr>
          <a:xfrm>
            <a:off x="374322" y="177726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56" name="Shape 156"/>
          <p:cNvSpPr/>
          <p:nvPr/>
        </p:nvSpPr>
        <p:spPr>
          <a:xfrm>
            <a:off x="3532396" y="177726"/>
            <a:ext cx="757594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Une permutation est un réarrangement </a:t>
            </a:r>
          </a:p>
          <a:p>
            <a:pPr algn="l"/>
            <a:r>
              <a:t>de l’ordre d’éléments discernable. </a:t>
            </a:r>
          </a:p>
        </p:txBody>
      </p:sp>
      <p:sp>
        <p:nvSpPr>
          <p:cNvPr id="157" name="Shape 157"/>
          <p:cNvSpPr/>
          <p:nvPr/>
        </p:nvSpPr>
        <p:spPr>
          <a:xfrm>
            <a:off x="741474" y="1658307"/>
            <a:ext cx="1157265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définit parfois une permutation comme une bijection d’un ensemble dans lui même.</a:t>
            </a:r>
          </a:p>
        </p:txBody>
      </p:sp>
      <p:pic>
        <p:nvPicPr>
          <p:cNvPr id="15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1600" y="3943336"/>
            <a:ext cx="23114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152174" y="2962708"/>
            <a:ext cx="676044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à dire, une fonction un pour un</a:t>
            </a:r>
          </a:p>
        </p:txBody>
      </p:sp>
      <p:grpSp>
        <p:nvGrpSpPr>
          <p:cNvPr id="171" name="Group 171"/>
          <p:cNvGrpSpPr/>
          <p:nvPr/>
        </p:nvGrpSpPr>
        <p:grpSpPr>
          <a:xfrm>
            <a:off x="3532396" y="4678250"/>
            <a:ext cx="5225606" cy="2930795"/>
            <a:chOff x="0" y="0"/>
            <a:chExt cx="5225605" cy="2930793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1090098" cy="2930794"/>
            </a:xfrm>
            <a:prstGeom prst="roundRect">
              <a:avLst>
                <a:gd name="adj" fmla="val 17475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1" name="Shape 161"/>
            <p:cNvSpPr/>
            <p:nvPr/>
          </p:nvSpPr>
          <p:spPr>
            <a:xfrm>
              <a:off x="373598" y="198549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162" name="Shape 162"/>
            <p:cNvSpPr/>
            <p:nvPr/>
          </p:nvSpPr>
          <p:spPr>
            <a:xfrm>
              <a:off x="373598" y="929740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163" name="Shape 163"/>
            <p:cNvSpPr/>
            <p:nvPr/>
          </p:nvSpPr>
          <p:spPr>
            <a:xfrm>
              <a:off x="373598" y="1660930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sp>
          <p:nvSpPr>
            <p:cNvPr id="164" name="Shape 164"/>
            <p:cNvSpPr/>
            <p:nvPr/>
          </p:nvSpPr>
          <p:spPr>
            <a:xfrm>
              <a:off x="4135507" y="0"/>
              <a:ext cx="1090099" cy="2930794"/>
            </a:xfrm>
            <a:prstGeom prst="roundRect">
              <a:avLst>
                <a:gd name="adj" fmla="val 17475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5" name="Shape 165"/>
            <p:cNvSpPr/>
            <p:nvPr/>
          </p:nvSpPr>
          <p:spPr>
            <a:xfrm>
              <a:off x="4509106" y="198549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166" name="Shape 166"/>
            <p:cNvSpPr/>
            <p:nvPr/>
          </p:nvSpPr>
          <p:spPr>
            <a:xfrm>
              <a:off x="4509106" y="929740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167" name="Shape 167"/>
            <p:cNvSpPr/>
            <p:nvPr/>
          </p:nvSpPr>
          <p:spPr>
            <a:xfrm>
              <a:off x="4509106" y="1660930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sp>
          <p:nvSpPr>
            <p:cNvPr id="168" name="Shape 168"/>
            <p:cNvSpPr/>
            <p:nvPr/>
          </p:nvSpPr>
          <p:spPr>
            <a:xfrm>
              <a:off x="915840" y="522152"/>
              <a:ext cx="3396417" cy="68029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9" name="Shape 169"/>
            <p:cNvSpPr/>
            <p:nvPr/>
          </p:nvSpPr>
          <p:spPr>
            <a:xfrm>
              <a:off x="915523" y="1309963"/>
              <a:ext cx="3397101" cy="67907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0" name="Shape 170"/>
            <p:cNvSpPr/>
            <p:nvPr/>
          </p:nvSpPr>
          <p:spPr>
            <a:xfrm flipV="1">
              <a:off x="915840" y="557459"/>
              <a:ext cx="3580568" cy="147990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1"/>
      <p:bldP build="whole" bldLvl="1" animBg="1" rev="0" advAuto="0" spid="171" grpId="4"/>
      <p:bldP build="whole" bldLvl="1" animBg="1" rev="0" advAuto="0" spid="158" grpId="3"/>
      <p:bldP build="whole" bldLvl="1" animBg="1" rev="0" advAuto="0" spid="15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body" idx="13"/>
          </p:nvPr>
        </p:nvSpPr>
        <p:spPr>
          <a:xfrm>
            <a:off x="193174" y="2730539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74" name="Shape 174"/>
          <p:cNvSpPr/>
          <p:nvPr/>
        </p:nvSpPr>
        <p:spPr>
          <a:xfrm>
            <a:off x="2937617" y="2813089"/>
            <a:ext cx="902791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toutes les permutations des lettres a, b, c</a:t>
            </a:r>
          </a:p>
        </p:txBody>
      </p:sp>
      <p:sp>
        <p:nvSpPr>
          <p:cNvPr id="175" name="Shape 175"/>
          <p:cNvSpPr/>
          <p:nvPr/>
        </p:nvSpPr>
        <p:spPr>
          <a:xfrm>
            <a:off x="3434227" y="3964060"/>
            <a:ext cx="76214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abc</a:t>
            </a:r>
          </a:p>
        </p:txBody>
      </p:sp>
      <p:sp>
        <p:nvSpPr>
          <p:cNvPr id="176" name="Shape 176"/>
          <p:cNvSpPr/>
          <p:nvPr/>
        </p:nvSpPr>
        <p:spPr>
          <a:xfrm>
            <a:off x="8701474" y="3964060"/>
            <a:ext cx="7621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bac</a:t>
            </a:r>
          </a:p>
        </p:txBody>
      </p:sp>
      <p:sp>
        <p:nvSpPr>
          <p:cNvPr id="177" name="Shape 177"/>
          <p:cNvSpPr/>
          <p:nvPr/>
        </p:nvSpPr>
        <p:spPr>
          <a:xfrm>
            <a:off x="6067850" y="3964060"/>
            <a:ext cx="7621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acb</a:t>
            </a:r>
          </a:p>
        </p:txBody>
      </p:sp>
      <p:sp>
        <p:nvSpPr>
          <p:cNvPr id="178" name="Shape 178"/>
          <p:cNvSpPr/>
          <p:nvPr/>
        </p:nvSpPr>
        <p:spPr>
          <a:xfrm>
            <a:off x="3434227" y="5000128"/>
            <a:ext cx="7621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bca</a:t>
            </a:r>
          </a:p>
        </p:txBody>
      </p:sp>
      <p:sp>
        <p:nvSpPr>
          <p:cNvPr id="179" name="Shape 179"/>
          <p:cNvSpPr/>
          <p:nvPr/>
        </p:nvSpPr>
        <p:spPr>
          <a:xfrm>
            <a:off x="8701474" y="5000128"/>
            <a:ext cx="7621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cba</a:t>
            </a:r>
          </a:p>
        </p:txBody>
      </p:sp>
      <p:sp>
        <p:nvSpPr>
          <p:cNvPr id="180" name="Shape 180"/>
          <p:cNvSpPr/>
          <p:nvPr/>
        </p:nvSpPr>
        <p:spPr>
          <a:xfrm>
            <a:off x="6067851" y="5000128"/>
            <a:ext cx="7621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cab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  <p:bldP build="whole" bldLvl="1" animBg="1" rev="0" advAuto="0" spid="178" grpId="4"/>
      <p:bldP build="whole" bldLvl="1" animBg="1" rev="0" advAuto="0" spid="180" grpId="5"/>
      <p:bldP build="whole" bldLvl="1" animBg="1" rev="0" advAuto="0" spid="179" grpId="6"/>
      <p:bldP build="whole" bldLvl="1" animBg="1" rev="0" advAuto="0" spid="177" grpId="2"/>
      <p:bldP build="whole" bldLvl="1" animBg="1" rev="0" advAuto="0" spid="176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body" idx="13"/>
          </p:nvPr>
        </p:nvSpPr>
        <p:spPr>
          <a:xfrm>
            <a:off x="2536027" y="245311"/>
            <a:ext cx="7932746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Permutation d’objets discernables</a:t>
            </a:r>
          </a:p>
        </p:txBody>
      </p:sp>
      <p:grpSp>
        <p:nvGrpSpPr>
          <p:cNvPr id="186" name="Group 186"/>
          <p:cNvGrpSpPr/>
          <p:nvPr/>
        </p:nvGrpSpPr>
        <p:grpSpPr>
          <a:xfrm>
            <a:off x="2336075" y="1945394"/>
            <a:ext cx="8722146" cy="1344208"/>
            <a:chOff x="0" y="0"/>
            <a:chExt cx="8722144" cy="1344206"/>
          </a:xfrm>
        </p:grpSpPr>
        <p:sp>
          <p:nvSpPr>
            <p:cNvPr id="183" name="Shape 183"/>
            <p:cNvSpPr/>
            <p:nvPr/>
          </p:nvSpPr>
          <p:spPr>
            <a:xfrm>
              <a:off x="0" y="-1"/>
              <a:ext cx="817222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Combien y a-t-il de permutation possible de</a:t>
              </a:r>
            </a:p>
          </p:txBody>
        </p:sp>
        <p:pic>
          <p:nvPicPr>
            <p:cNvPr id="184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468145" y="257290"/>
              <a:ext cx="2540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5" name="Shape 185"/>
            <p:cNvSpPr/>
            <p:nvPr/>
          </p:nvSpPr>
          <p:spPr>
            <a:xfrm>
              <a:off x="2480843" y="721906"/>
              <a:ext cx="406613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éléments discernables</a:t>
              </a:r>
            </a:p>
          </p:txBody>
        </p:sp>
      </p:grpSp>
      <p:pic>
        <p:nvPicPr>
          <p:cNvPr id="18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08308" y="4706185"/>
            <a:ext cx="2540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40662" y="4617285"/>
            <a:ext cx="10160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47665" y="4582855"/>
            <a:ext cx="1028701" cy="330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8" name="Group 198"/>
          <p:cNvGrpSpPr/>
          <p:nvPr/>
        </p:nvGrpSpPr>
        <p:grpSpPr>
          <a:xfrm>
            <a:off x="2375456" y="4123413"/>
            <a:ext cx="8949058" cy="2736463"/>
            <a:chOff x="0" y="0"/>
            <a:chExt cx="8949056" cy="2736461"/>
          </a:xfrm>
        </p:grpSpPr>
        <p:sp>
          <p:nvSpPr>
            <p:cNvPr id="190" name="Shape 190"/>
            <p:cNvSpPr/>
            <p:nvPr/>
          </p:nvSpPr>
          <p:spPr>
            <a:xfrm>
              <a:off x="2626706" y="534"/>
              <a:ext cx="1319705" cy="1316877"/>
            </a:xfrm>
            <a:prstGeom prst="rect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91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235949" y="658972"/>
              <a:ext cx="469901" cy="63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2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81688" y="1554230"/>
              <a:ext cx="8378424" cy="118223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3" name="Shape 193"/>
            <p:cNvSpPr/>
            <p:nvPr/>
          </p:nvSpPr>
          <p:spPr>
            <a:xfrm>
              <a:off x="7629352" y="4204"/>
              <a:ext cx="1319705" cy="1316877"/>
            </a:xfrm>
            <a:prstGeom prst="rect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4" name="Shape 194"/>
            <p:cNvSpPr/>
            <p:nvPr/>
          </p:nvSpPr>
          <p:spPr>
            <a:xfrm>
              <a:off x="6315093" y="534"/>
              <a:ext cx="1319705" cy="1316877"/>
            </a:xfrm>
            <a:prstGeom prst="rect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5" name="Shape 195"/>
            <p:cNvSpPr/>
            <p:nvPr/>
          </p:nvSpPr>
          <p:spPr>
            <a:xfrm>
              <a:off x="4995389" y="534"/>
              <a:ext cx="1319705" cy="1316877"/>
            </a:xfrm>
            <a:prstGeom prst="rect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6" name="Shape 196"/>
            <p:cNvSpPr/>
            <p:nvPr/>
          </p:nvSpPr>
          <p:spPr>
            <a:xfrm>
              <a:off x="0" y="0"/>
              <a:ext cx="1319704" cy="1316876"/>
            </a:xfrm>
            <a:prstGeom prst="rect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7" name="Shape 197"/>
            <p:cNvSpPr/>
            <p:nvPr/>
          </p:nvSpPr>
          <p:spPr>
            <a:xfrm>
              <a:off x="1319703" y="534"/>
              <a:ext cx="1319704" cy="1316877"/>
            </a:xfrm>
            <a:prstGeom prst="rect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9" name="Shape 199"/>
          <p:cNvSpPr/>
          <p:nvPr/>
        </p:nvSpPr>
        <p:spPr>
          <a:xfrm>
            <a:off x="7859248" y="4471235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0" name="Shape 200"/>
          <p:cNvSpPr/>
          <p:nvPr/>
        </p:nvSpPr>
        <p:spPr>
          <a:xfrm>
            <a:off x="9178951" y="4471235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1" name="Shape 201"/>
          <p:cNvSpPr/>
          <p:nvPr/>
        </p:nvSpPr>
        <p:spPr>
          <a:xfrm>
            <a:off x="10457692" y="4471235"/>
            <a:ext cx="3429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grpSp>
        <p:nvGrpSpPr>
          <p:cNvPr id="206" name="Group 206"/>
          <p:cNvGrpSpPr/>
          <p:nvPr/>
        </p:nvGrpSpPr>
        <p:grpSpPr>
          <a:xfrm>
            <a:off x="2908308" y="7867706"/>
            <a:ext cx="7202085" cy="622301"/>
            <a:chOff x="0" y="0"/>
            <a:chExt cx="7202083" cy="622300"/>
          </a:xfrm>
        </p:grpSpPr>
        <p:sp>
          <p:nvSpPr>
            <p:cNvPr id="202" name="Shape 202"/>
            <p:cNvSpPr/>
            <p:nvPr/>
          </p:nvSpPr>
          <p:spPr>
            <a:xfrm>
              <a:off x="-1" y="-1"/>
              <a:ext cx="11526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Il y a </a:t>
              </a:r>
            </a:p>
          </p:txBody>
        </p:sp>
        <p:pic>
          <p:nvPicPr>
            <p:cNvPr id="203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99716" y="139700"/>
              <a:ext cx="3683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4" name="Shape 204"/>
            <p:cNvSpPr/>
            <p:nvPr/>
          </p:nvSpPr>
          <p:spPr>
            <a:xfrm>
              <a:off x="1926201" y="-1"/>
              <a:ext cx="527588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permutations de     éléments</a:t>
              </a:r>
            </a:p>
          </p:txBody>
        </p:sp>
        <p:pic>
          <p:nvPicPr>
            <p:cNvPr id="205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087802" y="2413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9" grpId="5"/>
      <p:bldP build="whole" bldLvl="1" animBg="1" rev="0" advAuto="0" spid="187" grpId="3"/>
      <p:bldP build="whole" bldLvl="1" animBg="1" rev="0" advAuto="0" spid="188" grpId="4"/>
      <p:bldP build="whole" bldLvl="1" animBg="1" rev="0" advAuto="0" spid="206" grpId="9"/>
      <p:bldP build="whole" bldLvl="1" animBg="1" rev="0" advAuto="0" spid="186" grpId="1"/>
      <p:bldP build="whole" bldLvl="1" animBg="1" rev="0" advAuto="0" spid="201" grpId="8"/>
      <p:bldP build="whole" bldLvl="1" animBg="1" rev="0" advAuto="0" spid="200" grpId="7"/>
      <p:bldP build="whole" bldLvl="1" animBg="1" rev="0" advAuto="0" spid="199" grpId="6"/>
      <p:bldP build="whole" bldLvl="1" animBg="1" rev="0" advAuto="0" spid="198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09" name="Shape 209"/>
          <p:cNvSpPr/>
          <p:nvPr/>
        </p:nvSpPr>
        <p:spPr>
          <a:xfrm>
            <a:off x="2700467" y="444500"/>
            <a:ext cx="830773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De combien de façons peut-on disposer </a:t>
            </a:r>
          </a:p>
          <a:p>
            <a:pPr algn="l"/>
            <a:r>
              <a:t>15 livres sur une tablette d’une bibliothèque?</a:t>
            </a:r>
          </a:p>
        </p:txBody>
      </p:sp>
      <p:pic>
        <p:nvPicPr>
          <p:cNvPr id="21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29456" y="1890850"/>
            <a:ext cx="5207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66012" y="1916250"/>
            <a:ext cx="401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Shape 212"/>
          <p:cNvSpPr/>
          <p:nvPr/>
        </p:nvSpPr>
        <p:spPr>
          <a:xfrm>
            <a:off x="139700" y="3525971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213" name="Shape 213"/>
          <p:cNvSpPr/>
          <p:nvPr/>
        </p:nvSpPr>
        <p:spPr>
          <a:xfrm>
            <a:off x="2700467" y="3525971"/>
            <a:ext cx="9493151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On a 12 livres dont 6 BD, 4 romans et 2 manuels, </a:t>
            </a:r>
          </a:p>
          <a:p>
            <a:pPr algn="l"/>
            <a:r>
              <a:t>de combien de façons peut-on les disposer sur une </a:t>
            </a:r>
          </a:p>
          <a:p>
            <a:pPr algn="l"/>
            <a:r>
              <a:t>tablette si on veut que les livres d’un même type </a:t>
            </a:r>
          </a:p>
          <a:p>
            <a:pPr algn="l"/>
            <a:r>
              <a:t>soient ensembles.  </a:t>
            </a:r>
          </a:p>
        </p:txBody>
      </p:sp>
      <p:grpSp>
        <p:nvGrpSpPr>
          <p:cNvPr id="219" name="Group 219"/>
          <p:cNvGrpSpPr/>
          <p:nvPr/>
        </p:nvGrpSpPr>
        <p:grpSpPr>
          <a:xfrm>
            <a:off x="139700" y="6367592"/>
            <a:ext cx="7310721" cy="1557260"/>
            <a:chOff x="0" y="0"/>
            <a:chExt cx="7310720" cy="1557259"/>
          </a:xfrm>
        </p:grpSpPr>
        <p:grpSp>
          <p:nvGrpSpPr>
            <p:cNvPr id="216" name="Group 216"/>
            <p:cNvGrpSpPr/>
            <p:nvPr/>
          </p:nvGrpSpPr>
          <p:grpSpPr>
            <a:xfrm>
              <a:off x="21902" y="63500"/>
              <a:ext cx="7288819" cy="1493760"/>
              <a:chOff x="0" y="0"/>
              <a:chExt cx="7288817" cy="1493758"/>
            </a:xfrm>
          </p:grpSpPr>
          <p:sp>
            <p:nvSpPr>
              <p:cNvPr id="214" name="Shape 214"/>
              <p:cNvSpPr/>
              <p:nvPr/>
            </p:nvSpPr>
            <p:spPr>
              <a:xfrm>
                <a:off x="6768117" y="934958"/>
                <a:ext cx="520701" cy="558801"/>
              </a:xfrm>
              <a:prstGeom prst="roundRect">
                <a:avLst>
                  <a:gd name="adj" fmla="val 36585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15" name="Shape 215"/>
              <p:cNvSpPr/>
              <p:nvPr/>
            </p:nvSpPr>
            <p:spPr>
              <a:xfrm>
                <a:off x="0" y="0"/>
                <a:ext cx="5046167" cy="558800"/>
              </a:xfrm>
              <a:prstGeom prst="roundRect">
                <a:avLst>
                  <a:gd name="adj" fmla="val 34091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217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928532" y="1100059"/>
              <a:ext cx="3048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8" name="Shape 218"/>
            <p:cNvSpPr/>
            <p:nvPr/>
          </p:nvSpPr>
          <p:spPr>
            <a:xfrm>
              <a:off x="0" y="-1"/>
              <a:ext cx="504616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Permutation des trois types</a:t>
              </a:r>
            </a:p>
          </p:txBody>
        </p:sp>
      </p:grpSp>
      <p:grpSp>
        <p:nvGrpSpPr>
          <p:cNvPr id="225" name="Group 225"/>
          <p:cNvGrpSpPr/>
          <p:nvPr/>
        </p:nvGrpSpPr>
        <p:grpSpPr>
          <a:xfrm>
            <a:off x="161602" y="7148021"/>
            <a:ext cx="7809519" cy="762001"/>
            <a:chOff x="0" y="0"/>
            <a:chExt cx="7809517" cy="762000"/>
          </a:xfrm>
        </p:grpSpPr>
        <p:grpSp>
          <p:nvGrpSpPr>
            <p:cNvPr id="222" name="Group 222"/>
            <p:cNvGrpSpPr/>
            <p:nvPr/>
          </p:nvGrpSpPr>
          <p:grpSpPr>
            <a:xfrm>
              <a:off x="0" y="69877"/>
              <a:ext cx="7809518" cy="692124"/>
              <a:chOff x="0" y="0"/>
              <a:chExt cx="7809517" cy="692122"/>
            </a:xfrm>
          </p:grpSpPr>
          <p:sp>
            <p:nvSpPr>
              <p:cNvPr id="220" name="Shape 220"/>
              <p:cNvSpPr/>
              <p:nvPr/>
            </p:nvSpPr>
            <p:spPr>
              <a:xfrm>
                <a:off x="7288817" y="133322"/>
                <a:ext cx="520701" cy="558801"/>
              </a:xfrm>
              <a:prstGeom prst="roundRect">
                <a:avLst>
                  <a:gd name="adj" fmla="val 36585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0" y="0"/>
                <a:ext cx="3840213" cy="558800"/>
              </a:xfrm>
              <a:prstGeom prst="roundRect">
                <a:avLst>
                  <a:gd name="adj" fmla="val 34091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223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288817" y="317959"/>
              <a:ext cx="419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4" name="Shape 224"/>
            <p:cNvSpPr/>
            <p:nvPr/>
          </p:nvSpPr>
          <p:spPr>
            <a:xfrm>
              <a:off x="0" y="-1"/>
              <a:ext cx="384021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Permutation des BD</a:t>
              </a:r>
            </a:p>
          </p:txBody>
        </p:sp>
      </p:grpSp>
      <p:grpSp>
        <p:nvGrpSpPr>
          <p:cNvPr id="231" name="Group 231"/>
          <p:cNvGrpSpPr/>
          <p:nvPr/>
        </p:nvGrpSpPr>
        <p:grpSpPr>
          <a:xfrm>
            <a:off x="139699" y="7351221"/>
            <a:ext cx="8352122" cy="1212282"/>
            <a:chOff x="0" y="0"/>
            <a:chExt cx="8352120" cy="1212281"/>
          </a:xfrm>
        </p:grpSpPr>
        <p:grpSp>
          <p:nvGrpSpPr>
            <p:cNvPr id="228" name="Group 228"/>
            <p:cNvGrpSpPr/>
            <p:nvPr/>
          </p:nvGrpSpPr>
          <p:grpSpPr>
            <a:xfrm>
              <a:off x="21902" y="0"/>
              <a:ext cx="8330219" cy="1212282"/>
              <a:chOff x="0" y="0"/>
              <a:chExt cx="8330217" cy="1212281"/>
            </a:xfrm>
          </p:grpSpPr>
          <p:sp>
            <p:nvSpPr>
              <p:cNvPr id="226" name="Shape 226"/>
              <p:cNvSpPr/>
              <p:nvPr/>
            </p:nvSpPr>
            <p:spPr>
              <a:xfrm>
                <a:off x="7809517" y="0"/>
                <a:ext cx="520701" cy="558800"/>
              </a:xfrm>
              <a:prstGeom prst="roundRect">
                <a:avLst>
                  <a:gd name="adj" fmla="val 36585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0" y="653481"/>
                <a:ext cx="4552777" cy="558801"/>
              </a:xfrm>
              <a:prstGeom prst="roundRect">
                <a:avLst>
                  <a:gd name="adj" fmla="val 34091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229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810060" y="107950"/>
              <a:ext cx="4191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0" name="Shape 230"/>
            <p:cNvSpPr/>
            <p:nvPr/>
          </p:nvSpPr>
          <p:spPr>
            <a:xfrm>
              <a:off x="-1" y="578617"/>
              <a:ext cx="457468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Permutation des romans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161602" y="7351221"/>
            <a:ext cx="8850919" cy="1982736"/>
            <a:chOff x="0" y="0"/>
            <a:chExt cx="8850917" cy="1982735"/>
          </a:xfrm>
        </p:grpSpPr>
        <p:grpSp>
          <p:nvGrpSpPr>
            <p:cNvPr id="234" name="Group 234"/>
            <p:cNvGrpSpPr/>
            <p:nvPr/>
          </p:nvGrpSpPr>
          <p:grpSpPr>
            <a:xfrm>
              <a:off x="15781" y="0"/>
              <a:ext cx="8835138" cy="1982736"/>
              <a:chOff x="0" y="0"/>
              <a:chExt cx="8835136" cy="1982735"/>
            </a:xfrm>
          </p:grpSpPr>
          <p:sp>
            <p:nvSpPr>
              <p:cNvPr id="232" name="Shape 232"/>
              <p:cNvSpPr/>
              <p:nvPr/>
            </p:nvSpPr>
            <p:spPr>
              <a:xfrm>
                <a:off x="8314436" y="0"/>
                <a:ext cx="520701" cy="558800"/>
              </a:xfrm>
              <a:prstGeom prst="roundRect">
                <a:avLst>
                  <a:gd name="adj" fmla="val 36585"/>
                </a:avLst>
              </a:prstGeom>
              <a:solidFill>
                <a:srgbClr val="FFF5A8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233" name="Shape 233"/>
              <p:cNvSpPr/>
              <p:nvPr/>
            </p:nvSpPr>
            <p:spPr>
              <a:xfrm>
                <a:off x="0" y="1423935"/>
                <a:ext cx="4699833" cy="558801"/>
              </a:xfrm>
              <a:prstGeom prst="roundRect">
                <a:avLst>
                  <a:gd name="adj" fmla="val 34091"/>
                </a:avLst>
              </a:prstGeom>
              <a:solidFill>
                <a:srgbClr val="FFF5A8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235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8285983" y="111448"/>
              <a:ext cx="4191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6" name="Shape 236"/>
            <p:cNvSpPr/>
            <p:nvPr/>
          </p:nvSpPr>
          <p:spPr>
            <a:xfrm>
              <a:off x="0" y="1360435"/>
              <a:ext cx="473139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Permutation des manuels</a:t>
              </a:r>
            </a:p>
          </p:txBody>
        </p:sp>
      </p:grpSp>
      <p:pic>
        <p:nvPicPr>
          <p:cNvPr id="23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179211" y="7493051"/>
            <a:ext cx="19685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2" grpId="3"/>
      <p:bldP build="whole" bldLvl="1" animBg="1" rev="0" advAuto="0" spid="219" grpId="5"/>
      <p:bldP build="whole" bldLvl="1" animBg="1" rev="0" advAuto="0" spid="238" grpId="9"/>
      <p:bldP build="whole" bldLvl="1" animBg="1" rev="0" advAuto="0" spid="237" grpId="8"/>
      <p:bldP build="whole" bldLvl="1" animBg="1" rev="0" advAuto="0" spid="211" grpId="2"/>
      <p:bldP build="whole" bldLvl="1" animBg="1" rev="0" advAuto="0" spid="225" grpId="6"/>
      <p:bldP build="whole" bldLvl="1" animBg="1" rev="0" advAuto="0" spid="213" grpId="4"/>
      <p:bldP build="whole" bldLvl="1" animBg="1" rev="0" advAuto="0" spid="231" grpId="7"/>
      <p:bldP build="whole" bldLvl="1" animBg="1" rev="0" advAuto="0" spid="21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