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3" Type="http://schemas.openxmlformats.org/officeDocument/2006/relationships/image" Target="../media/image27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Relationship Id="rId10" Type="http://schemas.openxmlformats.org/officeDocument/2006/relationships/image" Target="../media/image45.png"/><Relationship Id="rId11" Type="http://schemas.openxmlformats.org/officeDocument/2006/relationships/image" Target="../media/image46.png"/><Relationship Id="rId12" Type="http://schemas.openxmlformats.org/officeDocument/2006/relationships/image" Target="../media/image47.png"/><Relationship Id="rId13" Type="http://schemas.openxmlformats.org/officeDocument/2006/relationships/image" Target="../media/image48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Relationship Id="rId11" Type="http://schemas.openxmlformats.org/officeDocument/2006/relationships/image" Target="../media/image58.png"/><Relationship Id="rId12" Type="http://schemas.openxmlformats.org/officeDocument/2006/relationships/image" Target="../media/image59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image" Target="../media/image66.png"/><Relationship Id="rId9" Type="http://schemas.openxmlformats.org/officeDocument/2006/relationships/image" Target="../media/image67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image" Target="../media/image74.png"/><Relationship Id="rId10" Type="http://schemas.openxmlformats.org/officeDocument/2006/relationships/image" Target="../media/image75.png"/><Relationship Id="rId11" Type="http://schemas.openxmlformats.org/officeDocument/2006/relationships/image" Target="../media/image76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7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image" Target="../media/image80.png"/><Relationship Id="rId6" Type="http://schemas.openxmlformats.org/officeDocument/2006/relationships/image" Target="../media/image81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Relationship Id="rId10" Type="http://schemas.openxmlformats.org/officeDocument/2006/relationships/image" Target="../media/image85.png"/><Relationship Id="rId11" Type="http://schemas.openxmlformats.org/officeDocument/2006/relationships/image" Target="../media/image86.png"/><Relationship Id="rId12" Type="http://schemas.openxmlformats.org/officeDocument/2006/relationships/image" Target="../media/image87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8.png"/><Relationship Id="rId3" Type="http://schemas.openxmlformats.org/officeDocument/2006/relationships/image" Target="../media/image89.png"/><Relationship Id="rId4" Type="http://schemas.openxmlformats.org/officeDocument/2006/relationships/image" Target="../media/image90.png"/><Relationship Id="rId5" Type="http://schemas.openxmlformats.org/officeDocument/2006/relationships/image" Target="../media/image91.png"/><Relationship Id="rId6" Type="http://schemas.openxmlformats.org/officeDocument/2006/relationships/image" Target="../media/image92.png"/><Relationship Id="rId7" Type="http://schemas.openxmlformats.org/officeDocument/2006/relationships/image" Target="../media/image93.png"/><Relationship Id="rId8" Type="http://schemas.openxmlformats.org/officeDocument/2006/relationships/image" Target="../media/image94.png"/><Relationship Id="rId9" Type="http://schemas.openxmlformats.org/officeDocument/2006/relationships/image" Target="../media/image95.png"/><Relationship Id="rId10" Type="http://schemas.openxmlformats.org/officeDocument/2006/relationships/image" Target="../media/image96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Relationship Id="rId7" Type="http://schemas.openxmlformats.org/officeDocument/2006/relationships/image" Target="../media/image102.png"/><Relationship Id="rId8" Type="http://schemas.openxmlformats.org/officeDocument/2006/relationships/image" Target="../media/image103.png"/><Relationship Id="rId9" Type="http://schemas.openxmlformats.org/officeDocument/2006/relationships/image" Target="../media/image104.png"/><Relationship Id="rId10" Type="http://schemas.openxmlformats.org/officeDocument/2006/relationships/image" Target="../media/image105.png"/><Relationship Id="rId11" Type="http://schemas.openxmlformats.org/officeDocument/2006/relationships/image" Target="../media/image106.png"/><Relationship Id="rId12" Type="http://schemas.openxmlformats.org/officeDocument/2006/relationships/image" Target="../media/image107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8.png"/><Relationship Id="rId3" Type="http://schemas.openxmlformats.org/officeDocument/2006/relationships/image" Target="../media/image109.png"/><Relationship Id="rId4" Type="http://schemas.openxmlformats.org/officeDocument/2006/relationships/image" Target="../media/image110.png"/><Relationship Id="rId5" Type="http://schemas.openxmlformats.org/officeDocument/2006/relationships/image" Target="../media/image111.png"/><Relationship Id="rId6" Type="http://schemas.openxmlformats.org/officeDocument/2006/relationships/image" Target="../media/image112.png"/><Relationship Id="rId7" Type="http://schemas.openxmlformats.org/officeDocument/2006/relationships/image" Target="../media/image113.png"/><Relationship Id="rId8" Type="http://schemas.openxmlformats.org/officeDocument/2006/relationships/image" Target="../media/image114.png"/><Relationship Id="rId9" Type="http://schemas.openxmlformats.org/officeDocument/2006/relationships/image" Target="../media/image115.png"/><Relationship Id="rId10" Type="http://schemas.openxmlformats.org/officeDocument/2006/relationships/image" Target="../media/image116.png"/><Relationship Id="rId11" Type="http://schemas.openxmlformats.org/officeDocument/2006/relationships/image" Target="../media/image117.png"/><Relationship Id="rId12" Type="http://schemas.openxmlformats.org/officeDocument/2006/relationships/image" Target="../media/image107.png"/><Relationship Id="rId13" Type="http://schemas.openxmlformats.org/officeDocument/2006/relationships/image" Target="../media/image99.png"/><Relationship Id="rId14" Type="http://schemas.openxmlformats.org/officeDocument/2006/relationships/image" Target="../media/image106.png"/><Relationship Id="rId15" Type="http://schemas.openxmlformats.org/officeDocument/2006/relationships/image" Target="../media/image118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19.png"/><Relationship Id="rId3" Type="http://schemas.openxmlformats.org/officeDocument/2006/relationships/image" Target="../media/image120.png"/><Relationship Id="rId4" Type="http://schemas.openxmlformats.org/officeDocument/2006/relationships/image" Target="../media/image121.png"/><Relationship Id="rId5" Type="http://schemas.openxmlformats.org/officeDocument/2006/relationships/image" Target="../media/image122.png"/><Relationship Id="rId6" Type="http://schemas.openxmlformats.org/officeDocument/2006/relationships/image" Target="../media/image123.png"/><Relationship Id="rId7" Type="http://schemas.openxmlformats.org/officeDocument/2006/relationships/image" Target="../media/image124.png"/><Relationship Id="rId8" Type="http://schemas.openxmlformats.org/officeDocument/2006/relationships/image" Target="../media/image125.png"/><Relationship Id="rId9" Type="http://schemas.openxmlformats.org/officeDocument/2006/relationships/image" Target="../media/image126.png"/><Relationship Id="rId10" Type="http://schemas.openxmlformats.org/officeDocument/2006/relationships/image" Target="../media/image127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8.png"/><Relationship Id="rId3" Type="http://schemas.openxmlformats.org/officeDocument/2006/relationships/image" Target="../media/image129.png"/><Relationship Id="rId4" Type="http://schemas.openxmlformats.org/officeDocument/2006/relationships/image" Target="../media/image130.png"/><Relationship Id="rId5" Type="http://schemas.openxmlformats.org/officeDocument/2006/relationships/image" Target="../media/image131.png"/><Relationship Id="rId6" Type="http://schemas.openxmlformats.org/officeDocument/2006/relationships/image" Target="../media/image132.png"/><Relationship Id="rId7" Type="http://schemas.openxmlformats.org/officeDocument/2006/relationships/image" Target="../media/image133.png"/><Relationship Id="rId8" Type="http://schemas.openxmlformats.org/officeDocument/2006/relationships/image" Target="../media/image134.png"/><Relationship Id="rId9" Type="http://schemas.openxmlformats.org/officeDocument/2006/relationships/image" Target="../media/image135.png"/><Relationship Id="rId10" Type="http://schemas.openxmlformats.org/officeDocument/2006/relationships/image" Target="../media/image136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7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38.png"/><Relationship Id="rId3" Type="http://schemas.openxmlformats.org/officeDocument/2006/relationships/image" Target="../media/image139.png"/><Relationship Id="rId4" Type="http://schemas.openxmlformats.org/officeDocument/2006/relationships/image" Target="../media/image140.png"/><Relationship Id="rId5" Type="http://schemas.openxmlformats.org/officeDocument/2006/relationships/image" Target="../media/image141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5.png"/><Relationship Id="rId3" Type="http://schemas.openxmlformats.org/officeDocument/2006/relationships/image" Target="../media/image96.png"/><Relationship Id="rId4" Type="http://schemas.openxmlformats.org/officeDocument/2006/relationships/image" Target="../media/image18.png"/><Relationship Id="rId5" Type="http://schemas.openxmlformats.org/officeDocument/2006/relationships/image" Target="../media/image20.png"/><Relationship Id="rId6" Type="http://schemas.openxmlformats.org/officeDocument/2006/relationships/image" Target="../media/image25.png"/><Relationship Id="rId7" Type="http://schemas.openxmlformats.org/officeDocument/2006/relationships/image" Target="../media/image23.png"/><Relationship Id="rId8" Type="http://schemas.openxmlformats.org/officeDocument/2006/relationships/image" Target="../media/image37.png"/><Relationship Id="rId9" Type="http://schemas.openxmlformats.org/officeDocument/2006/relationships/image" Target="../media/image61.png"/><Relationship Id="rId10" Type="http://schemas.openxmlformats.org/officeDocument/2006/relationships/image" Target="../media/image108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6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2.1 Notions de probabilité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/>
        </p:nvSpPr>
        <p:spPr>
          <a:xfrm>
            <a:off x="4292079" y="185504"/>
            <a:ext cx="442064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Approche axiomatique.</a:t>
            </a:r>
          </a:p>
        </p:txBody>
      </p:sp>
      <p:sp>
        <p:nvSpPr>
          <p:cNvPr id="193" name="Shape 193"/>
          <p:cNvSpPr/>
          <p:nvPr/>
        </p:nvSpPr>
        <p:spPr>
          <a:xfrm>
            <a:off x="505110" y="1615617"/>
            <a:ext cx="1199458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Plusieurs théories mathématiques sont fondées sur une approche axiomatique.</a:t>
            </a:r>
          </a:p>
        </p:txBody>
      </p:sp>
      <p:sp>
        <p:nvSpPr>
          <p:cNvPr id="194" name="Shape 194"/>
          <p:cNvSpPr/>
          <p:nvPr/>
        </p:nvSpPr>
        <p:spPr>
          <a:xfrm>
            <a:off x="2870138" y="3333734"/>
            <a:ext cx="72645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pose un certain nombre d’axiomes.</a:t>
            </a:r>
          </a:p>
        </p:txBody>
      </p:sp>
      <p:sp>
        <p:nvSpPr>
          <p:cNvPr id="195" name="Shape 195"/>
          <p:cNvSpPr/>
          <p:nvPr/>
        </p:nvSpPr>
        <p:spPr>
          <a:xfrm>
            <a:off x="611485" y="4531151"/>
            <a:ext cx="1178183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axiome est une affirmation qui semble raisonnable et qu’on suppose vraie.</a:t>
            </a:r>
          </a:p>
        </p:txBody>
      </p:sp>
      <p:sp>
        <p:nvSpPr>
          <p:cNvPr id="196" name="Shape 196"/>
          <p:cNvSpPr/>
          <p:nvPr/>
        </p:nvSpPr>
        <p:spPr>
          <a:xfrm>
            <a:off x="454214" y="6249268"/>
            <a:ext cx="1240512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Tout le reste de la théorie repose sur ce qui découle de ces axiomes.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2"/>
      <p:bldP build="whole" bldLvl="1" animBg="1" rev="0" advAuto="0" spid="195" grpId="3"/>
      <p:bldP build="whole" bldLvl="1" animBg="1" rev="0" advAuto="0" spid="193" grpId="1"/>
      <p:bldP build="whole" bldLvl="1" animBg="1" rev="0" advAuto="0" spid="196" grpId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body" idx="13"/>
          </p:nvPr>
        </p:nvSpPr>
        <p:spPr>
          <a:xfrm>
            <a:off x="3781053" y="119454"/>
            <a:ext cx="5442694" cy="800101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Axiomes de probabilité.</a:t>
            </a:r>
          </a:p>
        </p:txBody>
      </p:sp>
      <p:grpSp>
        <p:nvGrpSpPr>
          <p:cNvPr id="204" name="Group 204"/>
          <p:cNvGrpSpPr/>
          <p:nvPr/>
        </p:nvGrpSpPr>
        <p:grpSpPr>
          <a:xfrm>
            <a:off x="1217529" y="3396490"/>
            <a:ext cx="7112439" cy="656125"/>
            <a:chOff x="0" y="5346"/>
            <a:chExt cx="7112438" cy="656123"/>
          </a:xfrm>
        </p:grpSpPr>
        <p:grpSp>
          <p:nvGrpSpPr>
            <p:cNvPr id="201" name="Group 201"/>
            <p:cNvGrpSpPr/>
            <p:nvPr/>
          </p:nvGrpSpPr>
          <p:grpSpPr>
            <a:xfrm>
              <a:off x="0" y="39170"/>
              <a:ext cx="786556" cy="622301"/>
              <a:chOff x="0" y="0"/>
              <a:chExt cx="786555" cy="622300"/>
            </a:xfrm>
          </p:grpSpPr>
          <p:sp>
            <p:nvSpPr>
              <p:cNvPr id="199" name="Shape 199"/>
              <p:cNvSpPr/>
              <p:nvPr/>
            </p:nvSpPr>
            <p:spPr>
              <a:xfrm>
                <a:off x="0" y="0"/>
                <a:ext cx="786556" cy="622300"/>
              </a:xfrm>
              <a:prstGeom prst="roundRect">
                <a:avLst>
                  <a:gd name="adj" fmla="val 30612"/>
                </a:avLst>
              </a:prstGeom>
              <a:solidFill>
                <a:srgbClr val="00D3C4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00" name="pasted-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9427" y="100529"/>
                <a:ext cx="647701" cy="342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202" name="Shape 202"/>
            <p:cNvSpPr/>
            <p:nvPr/>
          </p:nvSpPr>
          <p:spPr>
            <a:xfrm>
              <a:off x="1270578" y="5346"/>
              <a:ext cx="41132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tous évènements</a:t>
              </a:r>
            </a:p>
          </p:txBody>
        </p:sp>
        <p:pic>
          <p:nvPicPr>
            <p:cNvPr id="20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867838" y="132346"/>
              <a:ext cx="12446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0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68317" y="4341929"/>
            <a:ext cx="26797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0" name="Group 210"/>
          <p:cNvGrpSpPr/>
          <p:nvPr/>
        </p:nvGrpSpPr>
        <p:grpSpPr>
          <a:xfrm>
            <a:off x="1204829" y="5162129"/>
            <a:ext cx="5590819" cy="622301"/>
            <a:chOff x="0" y="0"/>
            <a:chExt cx="5590818" cy="622300"/>
          </a:xfrm>
        </p:grpSpPr>
        <p:grpSp>
          <p:nvGrpSpPr>
            <p:cNvPr id="208" name="Group 208"/>
            <p:cNvGrpSpPr/>
            <p:nvPr/>
          </p:nvGrpSpPr>
          <p:grpSpPr>
            <a:xfrm>
              <a:off x="0" y="0"/>
              <a:ext cx="786556" cy="622300"/>
              <a:chOff x="0" y="0"/>
              <a:chExt cx="786555" cy="622300"/>
            </a:xfrm>
          </p:grpSpPr>
          <p:sp>
            <p:nvSpPr>
              <p:cNvPr id="206" name="Shape 206"/>
              <p:cNvSpPr/>
              <p:nvPr/>
            </p:nvSpPr>
            <p:spPr>
              <a:xfrm>
                <a:off x="0" y="0"/>
                <a:ext cx="786556" cy="622300"/>
              </a:xfrm>
              <a:prstGeom prst="roundRect">
                <a:avLst>
                  <a:gd name="adj" fmla="val 30612"/>
                </a:avLst>
              </a:prstGeom>
              <a:solidFill>
                <a:srgbClr val="00D3C4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07" name="pasted-image.pdf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82127" y="131015"/>
                <a:ext cx="647701" cy="342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09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774718" y="114300"/>
              <a:ext cx="18161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6" name="Group 216"/>
          <p:cNvGrpSpPr/>
          <p:nvPr/>
        </p:nvGrpSpPr>
        <p:grpSpPr>
          <a:xfrm>
            <a:off x="1217529" y="6201589"/>
            <a:ext cx="10143675" cy="642680"/>
            <a:chOff x="0" y="0"/>
            <a:chExt cx="10143673" cy="642678"/>
          </a:xfrm>
        </p:grpSpPr>
        <p:grpSp>
          <p:nvGrpSpPr>
            <p:cNvPr id="213" name="Group 213"/>
            <p:cNvGrpSpPr/>
            <p:nvPr/>
          </p:nvGrpSpPr>
          <p:grpSpPr>
            <a:xfrm>
              <a:off x="0" y="0"/>
              <a:ext cx="786556" cy="622300"/>
              <a:chOff x="0" y="0"/>
              <a:chExt cx="786555" cy="622300"/>
            </a:xfrm>
          </p:grpSpPr>
          <p:sp>
            <p:nvSpPr>
              <p:cNvPr id="211" name="Shape 211"/>
              <p:cNvSpPr/>
              <p:nvPr/>
            </p:nvSpPr>
            <p:spPr>
              <a:xfrm>
                <a:off x="0" y="0"/>
                <a:ext cx="786556" cy="622300"/>
              </a:xfrm>
              <a:prstGeom prst="roundRect">
                <a:avLst>
                  <a:gd name="adj" fmla="val 30612"/>
                </a:avLst>
              </a:prstGeom>
              <a:solidFill>
                <a:srgbClr val="00D3C4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212" name="pasted-image.pdf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69427" y="151366"/>
                <a:ext cx="647701" cy="355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214" name="Shape 214"/>
            <p:cNvSpPr/>
            <p:nvPr/>
          </p:nvSpPr>
          <p:spPr>
            <a:xfrm>
              <a:off x="1051734" y="20378"/>
              <a:ext cx="666601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 chaque séquence d’évènement</a:t>
              </a:r>
            </a:p>
          </p:txBody>
        </p:sp>
        <p:pic>
          <p:nvPicPr>
            <p:cNvPr id="215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149773" y="95250"/>
              <a:ext cx="1993901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21" name="Group 221"/>
          <p:cNvGrpSpPr/>
          <p:nvPr/>
        </p:nvGrpSpPr>
        <p:grpSpPr>
          <a:xfrm>
            <a:off x="1061591" y="7067973"/>
            <a:ext cx="10984844" cy="622301"/>
            <a:chOff x="76237" y="0"/>
            <a:chExt cx="10984842" cy="622300"/>
          </a:xfrm>
        </p:grpSpPr>
        <p:sp>
          <p:nvSpPr>
            <p:cNvPr id="217" name="Shape 217"/>
            <p:cNvSpPr/>
            <p:nvPr/>
          </p:nvSpPr>
          <p:spPr>
            <a:xfrm>
              <a:off x="76237" y="-1"/>
              <a:ext cx="633271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mutuellement exclusif, c’est-à-dire</a:t>
              </a:r>
            </a:p>
          </p:txBody>
        </p:sp>
        <p:pic>
          <p:nvPicPr>
            <p:cNvPr id="218" name="pasted-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6775170" y="127000"/>
              <a:ext cx="23495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9" name="Shape 219"/>
            <p:cNvSpPr/>
            <p:nvPr/>
          </p:nvSpPr>
          <p:spPr>
            <a:xfrm>
              <a:off x="9414656" y="-1"/>
              <a:ext cx="3810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</a:t>
              </a:r>
            </a:p>
          </p:txBody>
        </p:sp>
        <p:pic>
          <p:nvPicPr>
            <p:cNvPr id="220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108579" y="125266"/>
              <a:ext cx="9525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2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080691" y="8024290"/>
            <a:ext cx="48006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659667" y="1986572"/>
            <a:ext cx="30480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Shape 224"/>
          <p:cNvSpPr/>
          <p:nvPr/>
        </p:nvSpPr>
        <p:spPr>
          <a:xfrm>
            <a:off x="3028787" y="2612658"/>
            <a:ext cx="63385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Respectant les 3 axiomes suivants.</a:t>
            </a:r>
          </a:p>
        </p:txBody>
      </p:sp>
      <p:grpSp>
        <p:nvGrpSpPr>
          <p:cNvPr id="227" name="Group 227"/>
          <p:cNvGrpSpPr/>
          <p:nvPr/>
        </p:nvGrpSpPr>
        <p:grpSpPr>
          <a:xfrm>
            <a:off x="599921" y="1141913"/>
            <a:ext cx="12112899" cy="622301"/>
            <a:chOff x="-100012" y="0"/>
            <a:chExt cx="12112897" cy="622300"/>
          </a:xfrm>
        </p:grpSpPr>
        <p:sp>
          <p:nvSpPr>
            <p:cNvPr id="225" name="Shape 225"/>
            <p:cNvSpPr/>
            <p:nvPr/>
          </p:nvSpPr>
          <p:spPr>
            <a:xfrm>
              <a:off x="-100013" y="-1"/>
              <a:ext cx="1211289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Étant donné un ensemble     , on suppose qu’il existe une fonction</a:t>
              </a:r>
            </a:p>
          </p:txBody>
        </p:sp>
        <p:pic>
          <p:nvPicPr>
            <p:cNvPr id="226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4926746" y="145289"/>
              <a:ext cx="292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6"/>
      <p:bldP build="whole" bldLvl="1" animBg="1" rev="0" advAuto="0" spid="205" grpId="5"/>
      <p:bldP build="whole" bldLvl="1" animBg="1" rev="0" advAuto="0" spid="216" grpId="7"/>
      <p:bldP build="whole" bldLvl="1" animBg="1" rev="0" advAuto="0" spid="227" grpId="1"/>
      <p:bldP build="whole" bldLvl="1" animBg="1" rev="0" advAuto="0" spid="224" grpId="3"/>
      <p:bldP build="whole" bldLvl="1" animBg="1" rev="0" advAuto="0" spid="222" grpId="9"/>
      <p:bldP build="whole" bldLvl="1" animBg="1" rev="0" advAuto="0" spid="204" grpId="4"/>
      <p:bldP build="whole" bldLvl="1" animBg="1" rev="0" advAuto="0" spid="221" grpId="8"/>
      <p:bldP build="whole" bldLvl="1" animBg="1" rev="0" advAuto="0" spid="223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/>
        </p:nvSpPr>
        <p:spPr>
          <a:xfrm>
            <a:off x="1281769" y="336072"/>
            <a:ext cx="1044126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L’axiome 1 affirme que toute probabilité est entre 0 et 1.</a:t>
            </a:r>
          </a:p>
        </p:txBody>
      </p:sp>
      <p:sp>
        <p:nvSpPr>
          <p:cNvPr id="230" name="Shape 230"/>
          <p:cNvSpPr/>
          <p:nvPr/>
        </p:nvSpPr>
        <p:spPr>
          <a:xfrm>
            <a:off x="2033178" y="1171037"/>
            <a:ext cx="884798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Ceci est cohérent avec le concept de fréquence. </a:t>
            </a:r>
          </a:p>
        </p:txBody>
      </p:sp>
      <p:grpSp>
        <p:nvGrpSpPr>
          <p:cNvPr id="233" name="Group 233"/>
          <p:cNvGrpSpPr/>
          <p:nvPr/>
        </p:nvGrpSpPr>
        <p:grpSpPr>
          <a:xfrm>
            <a:off x="3076220" y="2376233"/>
            <a:ext cx="4155529" cy="622301"/>
            <a:chOff x="0" y="0"/>
            <a:chExt cx="4155528" cy="622300"/>
          </a:xfrm>
        </p:grpSpPr>
        <p:pic>
          <p:nvPicPr>
            <p:cNvPr id="231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831428" y="76200"/>
              <a:ext cx="23241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2" name="Shape 232"/>
            <p:cNvSpPr/>
            <p:nvPr/>
          </p:nvSpPr>
          <p:spPr>
            <a:xfrm>
              <a:off x="0" y="-1"/>
              <a:ext cx="166717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Puisque </a:t>
              </a:r>
            </a:p>
          </p:txBody>
        </p:sp>
      </p:grpSp>
      <p:grpSp>
        <p:nvGrpSpPr>
          <p:cNvPr id="236" name="Group 236"/>
          <p:cNvGrpSpPr/>
          <p:nvPr/>
        </p:nvGrpSpPr>
        <p:grpSpPr>
          <a:xfrm>
            <a:off x="7878070" y="2347688"/>
            <a:ext cx="2826907" cy="622301"/>
            <a:chOff x="0" y="0"/>
            <a:chExt cx="2826906" cy="622300"/>
          </a:xfrm>
        </p:grpSpPr>
        <p:pic>
          <p:nvPicPr>
            <p:cNvPr id="23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98106" y="104744"/>
              <a:ext cx="18288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5" name="Shape 235"/>
            <p:cNvSpPr/>
            <p:nvPr/>
          </p:nvSpPr>
          <p:spPr>
            <a:xfrm>
              <a:off x="0" y="-1"/>
              <a:ext cx="447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  <p:sp>
        <p:nvSpPr>
          <p:cNvPr id="237" name="Shape 237"/>
          <p:cNvSpPr/>
          <p:nvPr/>
        </p:nvSpPr>
        <p:spPr>
          <a:xfrm>
            <a:off x="145554" y="5681071"/>
            <a:ext cx="1262323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L’axiome 2 affirme que la probabilité que le résultat soit un élément de S est 1. </a:t>
            </a:r>
          </a:p>
        </p:txBody>
      </p:sp>
      <p:sp>
        <p:nvSpPr>
          <p:cNvPr id="238" name="Shape 238"/>
          <p:cNvSpPr/>
          <p:nvPr/>
        </p:nvSpPr>
        <p:spPr>
          <a:xfrm>
            <a:off x="310699" y="7694135"/>
            <a:ext cx="1202159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nomme parfois l’espace échantillonnal, l’évènement certain.  </a:t>
            </a:r>
          </a:p>
        </p:txBody>
      </p:sp>
      <p:grpSp>
        <p:nvGrpSpPr>
          <p:cNvPr id="241" name="Group 241"/>
          <p:cNvGrpSpPr/>
          <p:nvPr/>
        </p:nvGrpSpPr>
        <p:grpSpPr>
          <a:xfrm>
            <a:off x="2567664" y="3720956"/>
            <a:ext cx="7840484" cy="977901"/>
            <a:chOff x="0" y="0"/>
            <a:chExt cx="7840483" cy="977900"/>
          </a:xfrm>
        </p:grpSpPr>
        <p:sp>
          <p:nvSpPr>
            <p:cNvPr id="239" name="Shape 239"/>
            <p:cNvSpPr/>
            <p:nvPr/>
          </p:nvSpPr>
          <p:spPr>
            <a:xfrm>
              <a:off x="0" y="177799"/>
              <a:ext cx="474412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a nécessairement que</a:t>
              </a:r>
            </a:p>
          </p:txBody>
        </p:sp>
        <p:pic>
          <p:nvPicPr>
            <p:cNvPr id="240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135383" y="0"/>
              <a:ext cx="2705101" cy="977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0" grpId="1"/>
      <p:bldP build="whole" bldLvl="1" animBg="1" rev="0" advAuto="0" spid="236" grpId="3"/>
      <p:bldP build="whole" bldLvl="1" animBg="1" rev="0" advAuto="0" spid="237" grpId="5"/>
      <p:bldP build="whole" bldLvl="1" animBg="1" rev="0" advAuto="0" spid="233" grpId="2"/>
      <p:bldP build="whole" bldLvl="1" animBg="1" rev="0" advAuto="0" spid="241" grpId="4"/>
      <p:bldP build="whole" bldLvl="1" animBg="1" rev="0" advAuto="0" spid="238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/>
        </p:nvSpPr>
        <p:spPr>
          <a:xfrm>
            <a:off x="136537" y="513457"/>
            <a:ext cx="12731726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L’axiome 3 dit que si on a des évènements mutuellement exclusifs, la probabilité qu’au moins l’on d’eux survienne est simplement la somme de leurs probabilités. </a:t>
            </a:r>
          </a:p>
        </p:txBody>
      </p:sp>
      <p:grpSp>
        <p:nvGrpSpPr>
          <p:cNvPr id="247" name="Group 247"/>
          <p:cNvGrpSpPr/>
          <p:nvPr/>
        </p:nvGrpSpPr>
        <p:grpSpPr>
          <a:xfrm>
            <a:off x="2511276" y="2547238"/>
            <a:ext cx="7982248" cy="622301"/>
            <a:chOff x="-152474" y="0"/>
            <a:chExt cx="7982247" cy="622300"/>
          </a:xfrm>
        </p:grpSpPr>
        <p:sp>
          <p:nvSpPr>
            <p:cNvPr id="244" name="Shape 244"/>
            <p:cNvSpPr/>
            <p:nvPr/>
          </p:nvSpPr>
          <p:spPr>
            <a:xfrm>
              <a:off x="-152475" y="-1"/>
              <a:ext cx="798224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on a deux évènements       et       tels que</a:t>
              </a:r>
            </a:p>
          </p:txBody>
        </p:sp>
        <p:pic>
          <p:nvPicPr>
            <p:cNvPr id="24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727521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6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822055" y="165100"/>
              <a:ext cx="3429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72730" y="3626013"/>
            <a:ext cx="2032001" cy="4064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2" name="Group 252"/>
          <p:cNvGrpSpPr/>
          <p:nvPr/>
        </p:nvGrpSpPr>
        <p:grpSpPr>
          <a:xfrm>
            <a:off x="929959" y="4457348"/>
            <a:ext cx="11494071" cy="1143001"/>
            <a:chOff x="0" y="0"/>
            <a:chExt cx="11494070" cy="1143000"/>
          </a:xfrm>
        </p:grpSpPr>
        <p:sp>
          <p:nvSpPr>
            <p:cNvPr id="249" name="Shape 249"/>
            <p:cNvSpPr/>
            <p:nvPr/>
          </p:nvSpPr>
          <p:spPr>
            <a:xfrm>
              <a:off x="-1" y="0"/>
              <a:ext cx="11494072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 lors d’une expérience, le résultat appartient soit à    , soit</a:t>
              </a:r>
            </a:p>
            <a:p>
              <a:pPr/>
              <a:r>
                <a:t>à     ou soit à ni l’un ni l’autre.</a:t>
              </a:r>
            </a:p>
          </p:txBody>
        </p:sp>
        <p:pic>
          <p:nvPicPr>
            <p:cNvPr id="250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45205" y="152399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1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31065" y="675506"/>
              <a:ext cx="3429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5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13194" y="5966398"/>
            <a:ext cx="4927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95829" y="7045573"/>
            <a:ext cx="98298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042203" y="8632749"/>
            <a:ext cx="31115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5"/>
      <p:bldP build="whole" bldLvl="1" animBg="1" rev="0" advAuto="0" spid="255" grpId="6"/>
      <p:bldP build="whole" bldLvl="1" animBg="1" rev="0" advAuto="0" spid="248" grpId="2"/>
      <p:bldP build="whole" bldLvl="1" animBg="1" rev="0" advAuto="0" spid="252" grpId="3"/>
      <p:bldP build="whole" bldLvl="1" animBg="1" rev="0" advAuto="0" spid="253" grpId="4"/>
      <p:bldP build="whole" bldLvl="1" animBg="1" rev="0" advAuto="0" spid="24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roup 259"/>
          <p:cNvGrpSpPr/>
          <p:nvPr/>
        </p:nvGrpSpPr>
        <p:grpSpPr>
          <a:xfrm>
            <a:off x="3386165" y="5081882"/>
            <a:ext cx="5713388" cy="622301"/>
            <a:chOff x="0" y="0"/>
            <a:chExt cx="5713387" cy="622300"/>
          </a:xfrm>
        </p:grpSpPr>
        <p:sp>
          <p:nvSpPr>
            <p:cNvPr id="257" name="Shape 257"/>
            <p:cNvSpPr/>
            <p:nvPr/>
          </p:nvSpPr>
          <p:spPr>
            <a:xfrm>
              <a:off x="0" y="0"/>
              <a:ext cx="1189888" cy="622300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4523499" y="0"/>
              <a:ext cx="1189889" cy="622300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60" name="Shape 26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261" name="Shape 261"/>
          <p:cNvSpPr/>
          <p:nvPr>
            <p:ph type="body" idx="14"/>
          </p:nvPr>
        </p:nvSpPr>
        <p:spPr>
          <a:xfrm>
            <a:off x="139700" y="1866017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26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07856" y="596980"/>
            <a:ext cx="17399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5" name="Group 265"/>
          <p:cNvGrpSpPr/>
          <p:nvPr/>
        </p:nvGrpSpPr>
        <p:grpSpPr>
          <a:xfrm>
            <a:off x="3306053" y="1904117"/>
            <a:ext cx="3026006" cy="622301"/>
            <a:chOff x="0" y="0"/>
            <a:chExt cx="3026004" cy="622300"/>
          </a:xfrm>
        </p:grpSpPr>
        <p:pic>
          <p:nvPicPr>
            <p:cNvPr id="263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78204" y="109613"/>
              <a:ext cx="14478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4" name="Shape 264"/>
            <p:cNvSpPr/>
            <p:nvPr/>
          </p:nvSpPr>
          <p:spPr>
            <a:xfrm>
              <a:off x="0" y="-1"/>
              <a:ext cx="135552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Posons</a:t>
              </a:r>
            </a:p>
          </p:txBody>
        </p:sp>
      </p:grpSp>
      <p:pic>
        <p:nvPicPr>
          <p:cNvPr id="26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10489" y="2985223"/>
            <a:ext cx="20701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14626" y="3314857"/>
            <a:ext cx="18415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232106" y="3314857"/>
            <a:ext cx="17653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81126" y="4753717"/>
            <a:ext cx="26670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562242" y="4807753"/>
            <a:ext cx="36703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687226" y="6630282"/>
            <a:ext cx="33274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496053" y="6995924"/>
            <a:ext cx="2603501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7" name="Group 277"/>
          <p:cNvGrpSpPr/>
          <p:nvPr/>
        </p:nvGrpSpPr>
        <p:grpSpPr>
          <a:xfrm>
            <a:off x="6946135" y="1866017"/>
            <a:ext cx="4835931" cy="660401"/>
            <a:chOff x="0" y="0"/>
            <a:chExt cx="4835929" cy="660400"/>
          </a:xfrm>
        </p:grpSpPr>
        <p:pic>
          <p:nvPicPr>
            <p:cNvPr id="273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97045" y="135013"/>
              <a:ext cx="13081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4" name="Shape 274"/>
            <p:cNvSpPr/>
            <p:nvPr/>
          </p:nvSpPr>
          <p:spPr>
            <a:xfrm>
              <a:off x="0" y="38099"/>
              <a:ext cx="44760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  <p:pic>
          <p:nvPicPr>
            <p:cNvPr id="275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3883429" y="147713"/>
              <a:ext cx="952501" cy="431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6" name="Shape 276"/>
            <p:cNvSpPr/>
            <p:nvPr/>
          </p:nvSpPr>
          <p:spPr>
            <a:xfrm>
              <a:off x="2451256" y="-1"/>
              <a:ext cx="9860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pour</a:t>
              </a:r>
            </a:p>
          </p:txBody>
        </p:sp>
      </p:grpSp>
      <p:pic>
        <p:nvPicPr>
          <p:cNvPr id="278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498509" y="5234282"/>
            <a:ext cx="965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Shape 279"/>
          <p:cNvSpPr/>
          <p:nvPr/>
        </p:nvSpPr>
        <p:spPr>
          <a:xfrm>
            <a:off x="733813" y="8535156"/>
            <a:ext cx="1119649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nomme parfois l’ensemble vide, l’évènement impossible.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1"/>
      <p:bldP build="whole" bldLvl="1" animBg="1" rev="0" advAuto="0" spid="265" grpId="2"/>
      <p:bldP build="whole" bldLvl="1" animBg="1" rev="0" advAuto="0" spid="261" grpId="1"/>
      <p:bldP build="whole" bldLvl="1" animBg="1" rev="0" advAuto="0" spid="259" grpId="10"/>
      <p:bldP build="whole" bldLvl="1" animBg="1" rev="0" advAuto="0" spid="272" grpId="12"/>
      <p:bldP build="whole" bldLvl="1" animBg="1" rev="0" advAuto="0" spid="270" grpId="9"/>
      <p:bldP build="whole" bldLvl="1" animBg="1" rev="0" advAuto="0" spid="278" grpId="7"/>
      <p:bldP build="whole" bldLvl="1" animBg="1" rev="0" advAuto="0" spid="268" grpId="6"/>
      <p:bldP build="whole" bldLvl="1" animBg="1" rev="0" advAuto="0" spid="277" grpId="3"/>
      <p:bldP build="whole" bldLvl="1" animBg="1" rev="0" advAuto="0" spid="267" grpId="5"/>
      <p:bldP build="whole" bldLvl="1" animBg="1" rev="0" advAuto="0" spid="269" grpId="8"/>
      <p:bldP build="whole" bldLvl="1" animBg="1" rev="0" advAuto="0" spid="266" grpId="4"/>
      <p:bldP build="whole" bldLvl="1" animBg="1" rev="0" advAuto="0" spid="279" grpId="1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/>
          <p:nvPr>
            <p:ph type="body" idx="13"/>
          </p:nvPr>
        </p:nvSpPr>
        <p:spPr>
          <a:xfrm>
            <a:off x="116959" y="225492"/>
            <a:ext cx="28194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282" name="Shape 282"/>
          <p:cNvSpPr/>
          <p:nvPr/>
        </p:nvSpPr>
        <p:spPr>
          <a:xfrm>
            <a:off x="3120414" y="225492"/>
            <a:ext cx="959718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Habituellement on souhaite que les axiomes soient </a:t>
            </a:r>
          </a:p>
          <a:p>
            <a:pPr algn="l"/>
            <a:r>
              <a:t>les plus généraux possible.</a:t>
            </a:r>
          </a:p>
        </p:txBody>
      </p:sp>
      <p:pic>
        <p:nvPicPr>
          <p:cNvPr id="28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99759" y="3205218"/>
            <a:ext cx="14732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35138" y="3198868"/>
            <a:ext cx="1485901" cy="419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7" name="Group 287"/>
          <p:cNvGrpSpPr/>
          <p:nvPr/>
        </p:nvGrpSpPr>
        <p:grpSpPr>
          <a:xfrm>
            <a:off x="7662791" y="3198868"/>
            <a:ext cx="3018478" cy="431801"/>
            <a:chOff x="0" y="0"/>
            <a:chExt cx="3018476" cy="431800"/>
          </a:xfrm>
        </p:grpSpPr>
        <p:pic>
          <p:nvPicPr>
            <p:cNvPr id="28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308100" cy="431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6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53276" y="59714"/>
              <a:ext cx="9652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8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09786" y="4129090"/>
            <a:ext cx="2032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26705" y="4104602"/>
            <a:ext cx="18923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618553" y="4116953"/>
            <a:ext cx="1905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933384" y="5029247"/>
            <a:ext cx="29464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34797" y="6998320"/>
            <a:ext cx="47244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344371" y="7027260"/>
            <a:ext cx="53340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324034" y="8737771"/>
            <a:ext cx="31115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Shape 295"/>
          <p:cNvSpPr/>
          <p:nvPr/>
        </p:nvSpPr>
        <p:spPr>
          <a:xfrm>
            <a:off x="-80946" y="1580224"/>
            <a:ext cx="1297506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pour cette raison que l’axiome 3 fait intervenir un nombre infini de sous-ensembles.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4" grpId="11"/>
      <p:bldP build="whole" bldLvl="1" animBg="1" rev="0" advAuto="0" spid="287" grpId="4"/>
      <p:bldP build="whole" bldLvl="1" animBg="1" rev="0" advAuto="0" spid="288" grpId="5"/>
      <p:bldP build="whole" bldLvl="1" animBg="1" rev="0" advAuto="0" spid="283" grpId="2"/>
      <p:bldP build="whole" bldLvl="1" animBg="1" rev="0" advAuto="0" spid="290" grpId="7"/>
      <p:bldP build="whole" bldLvl="1" animBg="1" rev="0" advAuto="0" spid="291" grpId="8"/>
      <p:bldP build="whole" bldLvl="1" animBg="1" rev="0" advAuto="0" spid="289" grpId="6"/>
      <p:bldP build="whole" bldLvl="1" animBg="1" rev="0" advAuto="0" spid="295" grpId="1"/>
      <p:bldP build="whole" bldLvl="1" animBg="1" rev="0" advAuto="0" spid="292" grpId="9"/>
      <p:bldP build="whole" bldLvl="1" animBg="1" rev="0" advAuto="0" spid="284" grpId="3"/>
      <p:bldP build="whole" bldLvl="1" animBg="1" rev="0" advAuto="0" spid="293" grpId="1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98" name="Shape 298"/>
          <p:cNvSpPr/>
          <p:nvPr/>
        </p:nvSpPr>
        <p:spPr>
          <a:xfrm>
            <a:off x="5949987" y="4565650"/>
            <a:ext cx="110482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2.9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roup 306"/>
          <p:cNvGrpSpPr/>
          <p:nvPr/>
        </p:nvGrpSpPr>
        <p:grpSpPr>
          <a:xfrm>
            <a:off x="2297611" y="4160266"/>
            <a:ext cx="8083733" cy="3593684"/>
            <a:chOff x="0" y="0"/>
            <a:chExt cx="8083732" cy="3593682"/>
          </a:xfrm>
        </p:grpSpPr>
        <p:sp>
          <p:nvSpPr>
            <p:cNvPr id="300" name="Shape 300"/>
            <p:cNvSpPr/>
            <p:nvPr/>
          </p:nvSpPr>
          <p:spPr>
            <a:xfrm>
              <a:off x="0" y="0"/>
              <a:ext cx="493595" cy="622300"/>
            </a:xfrm>
            <a:prstGeom prst="roundRect">
              <a:avLst>
                <a:gd name="adj" fmla="val 3859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1" name="Shape 301"/>
            <p:cNvSpPr/>
            <p:nvPr/>
          </p:nvSpPr>
          <p:spPr>
            <a:xfrm>
              <a:off x="5340532" y="27849"/>
              <a:ext cx="2743201" cy="622301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grpSp>
          <p:nvGrpSpPr>
            <p:cNvPr id="305" name="Group 305"/>
            <p:cNvGrpSpPr/>
            <p:nvPr/>
          </p:nvGrpSpPr>
          <p:grpSpPr>
            <a:xfrm>
              <a:off x="2497833" y="2895182"/>
              <a:ext cx="3177299" cy="698501"/>
              <a:chOff x="0" y="0"/>
              <a:chExt cx="3177297" cy="698500"/>
            </a:xfrm>
          </p:grpSpPr>
          <p:sp>
            <p:nvSpPr>
              <p:cNvPr id="302" name="Shape 302"/>
              <p:cNvSpPr/>
              <p:nvPr/>
            </p:nvSpPr>
            <p:spPr>
              <a:xfrm>
                <a:off x="0" y="0"/>
                <a:ext cx="3177298" cy="698500"/>
              </a:xfrm>
              <a:prstGeom prst="roundRect">
                <a:avLst>
                  <a:gd name="adj" fmla="val 27273"/>
                </a:avLst>
              </a:prstGeom>
              <a:solidFill>
                <a:srgbClr val="0DFCF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03" name="Shape 303"/>
              <p:cNvSpPr/>
              <p:nvPr/>
            </p:nvSpPr>
            <p:spPr>
              <a:xfrm>
                <a:off x="0" y="40549"/>
                <a:ext cx="1952700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En isolant</a:t>
                </a:r>
              </a:p>
            </p:txBody>
          </p:sp>
          <p:pic>
            <p:nvPicPr>
              <p:cNvPr id="304" name="pasted-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173997" y="97699"/>
                <a:ext cx="1003301" cy="5080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307" name="Shape 30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08" name="Shape 308"/>
          <p:cNvSpPr/>
          <p:nvPr>
            <p:ph type="body" idx="14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30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57473" y="615185"/>
            <a:ext cx="3454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57473" y="2711450"/>
            <a:ext cx="2082801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99379" y="2653383"/>
            <a:ext cx="20066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495400" y="4236466"/>
            <a:ext cx="1778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569620" y="4188115"/>
            <a:ext cx="23241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53813" y="4222923"/>
            <a:ext cx="30861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967843" y="5678932"/>
            <a:ext cx="4305301" cy="50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2" grpId="4"/>
      <p:bldP build="whole" bldLvl="1" animBg="1" rev="0" advAuto="0" spid="310" grpId="2"/>
      <p:bldP build="whole" bldLvl="1" animBg="1" rev="0" advAuto="0" spid="313" grpId="5"/>
      <p:bldP build="whole" bldLvl="1" animBg="1" rev="0" advAuto="0" spid="311" grpId="3"/>
      <p:bldP build="whole" bldLvl="1" animBg="1" rev="0" advAuto="0" spid="314" grpId="6"/>
      <p:bldP build="whole" bldLvl="1" animBg="1" rev="0" advAuto="0" spid="308" grpId="1"/>
      <p:bldP build="whole" bldLvl="1" animBg="1" rev="0" advAuto="0" spid="306" grpId="8"/>
      <p:bldP build="whole" bldLvl="1" animBg="1" rev="0" advAuto="0" spid="315" grpId="7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/>
        </p:nvSpPr>
        <p:spPr>
          <a:xfrm>
            <a:off x="1224061" y="267632"/>
            <a:ext cx="1055667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commence à voir comment la fonction de probabilité</a:t>
            </a:r>
          </a:p>
        </p:txBody>
      </p:sp>
      <p:pic>
        <p:nvPicPr>
          <p:cNvPr id="31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78400" y="1206359"/>
            <a:ext cx="30480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19" name="Shape 319"/>
          <p:cNvSpPr/>
          <p:nvPr/>
        </p:nvSpPr>
        <p:spPr>
          <a:xfrm>
            <a:off x="885517" y="1992685"/>
            <a:ext cx="114527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 comporte, mais on ne sait toujours pas comment la trouver!</a:t>
            </a:r>
          </a:p>
        </p:txBody>
      </p:sp>
      <p:sp>
        <p:nvSpPr>
          <p:cNvPr id="320" name="Shape 320"/>
          <p:cNvSpPr/>
          <p:nvPr/>
        </p:nvSpPr>
        <p:spPr>
          <a:xfrm>
            <a:off x="976425" y="2931412"/>
            <a:ext cx="1162868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Prenons l’expérience aléatoire de lancer une pièce de monnaie.</a:t>
            </a:r>
          </a:p>
        </p:txBody>
      </p:sp>
      <p:pic>
        <p:nvPicPr>
          <p:cNvPr id="32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1472" y="3870139"/>
            <a:ext cx="203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329033" y="3882839"/>
            <a:ext cx="1600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430546" y="3891794"/>
            <a:ext cx="1663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23480" y="3882839"/>
            <a:ext cx="1295401" cy="393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82344" y="4821070"/>
            <a:ext cx="3479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57483" y="5659598"/>
            <a:ext cx="1943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67680" y="5674486"/>
            <a:ext cx="19558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183065" y="7855669"/>
            <a:ext cx="1943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84244" y="7855669"/>
            <a:ext cx="19558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Shape 330"/>
          <p:cNvSpPr/>
          <p:nvPr/>
        </p:nvSpPr>
        <p:spPr>
          <a:xfrm>
            <a:off x="3183065" y="6916384"/>
            <a:ext cx="59393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Or la pièce pourrait être pipé et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2" grpId="5"/>
      <p:bldP build="whole" bldLvl="1" animBg="1" rev="0" advAuto="0" spid="318" grpId="1"/>
      <p:bldP build="whole" bldLvl="1" animBg="1" rev="0" advAuto="0" spid="327" grpId="10"/>
      <p:bldP build="whole" bldLvl="1" animBg="1" rev="0" advAuto="0" spid="330" grpId="11"/>
      <p:bldP build="whole" bldLvl="1" animBg="1" rev="0" advAuto="0" spid="326" grpId="9"/>
      <p:bldP build="whole" bldLvl="1" animBg="1" rev="0" advAuto="0" spid="329" grpId="13"/>
      <p:bldP build="whole" bldLvl="1" animBg="1" rev="0" advAuto="0" spid="323" grpId="6"/>
      <p:bldP build="whole" bldLvl="1" animBg="1" rev="0" advAuto="0" spid="328" grpId="12"/>
      <p:bldP build="whole" bldLvl="1" animBg="1" rev="0" advAuto="0" spid="325" grpId="8"/>
      <p:bldP build="whole" bldLvl="1" animBg="1" rev="0" advAuto="0" spid="320" grpId="3"/>
      <p:bldP build="whole" bldLvl="1" animBg="1" rev="0" advAuto="0" spid="324" grpId="7"/>
      <p:bldP build="whole" bldLvl="1" animBg="1" rev="0" advAuto="0" spid="319" grpId="2"/>
      <p:bldP build="whole" bldLvl="1" animBg="1" rev="0" advAuto="0" spid="321" grpId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/>
        </p:nvSpPr>
        <p:spPr>
          <a:xfrm>
            <a:off x="147922" y="1786716"/>
            <a:ext cx="1270895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donc pas vraiment de façon de connaître une probabilité autre que par</a:t>
            </a:r>
          </a:p>
        </p:txBody>
      </p:sp>
      <p:pic>
        <p:nvPicPr>
          <p:cNvPr id="33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4550" y="3441471"/>
            <a:ext cx="3695700" cy="977901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Shape 334"/>
          <p:cNvSpPr/>
          <p:nvPr/>
        </p:nvSpPr>
        <p:spPr>
          <a:xfrm>
            <a:off x="2009092" y="5920757"/>
            <a:ext cx="898661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va donc faire une hypothèse supplémentaire.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4" grpId="2"/>
      <p:bldP build="whole" bldLvl="1" animBg="1" rev="0" advAuto="0" spid="33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33" name="Shape 133"/>
          <p:cNvSpPr/>
          <p:nvPr/>
        </p:nvSpPr>
        <p:spPr>
          <a:xfrm>
            <a:off x="4338953" y="2796687"/>
            <a:ext cx="4326894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Binôme de Newton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Triangle de Pascal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/>
          <p:nvPr>
            <p:ph type="body" idx="13"/>
          </p:nvPr>
        </p:nvSpPr>
        <p:spPr>
          <a:xfrm>
            <a:off x="224380" y="1770255"/>
            <a:ext cx="2667001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337" name="Shape 337"/>
          <p:cNvSpPr/>
          <p:nvPr/>
        </p:nvSpPr>
        <p:spPr>
          <a:xfrm>
            <a:off x="3207543" y="1774596"/>
            <a:ext cx="9388228" cy="1667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Étant donné une expérience aléatoire d’espace </a:t>
            </a:r>
          </a:p>
          <a:p>
            <a:pPr algn="l"/>
            <a:r>
              <a:t>échantillonnal     , un </a:t>
            </a:r>
            <a:r>
              <a:rPr b="1"/>
              <a:t>évènement élémentaire</a:t>
            </a:r>
            <a:r>
              <a:t> </a:t>
            </a:r>
          </a:p>
          <a:p>
            <a:pPr algn="l"/>
            <a:r>
              <a:t>est un sous-ensemble contenant un seul élément.</a:t>
            </a:r>
          </a:p>
        </p:txBody>
      </p:sp>
      <p:pic>
        <p:nvPicPr>
          <p:cNvPr id="33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58362" y="2430655"/>
            <a:ext cx="2921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9" name="Shape 339"/>
          <p:cNvSpPr/>
          <p:nvPr/>
        </p:nvSpPr>
        <p:spPr>
          <a:xfrm>
            <a:off x="1794110" y="5236080"/>
            <a:ext cx="941658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un évènement élémentaire correspond à un </a:t>
            </a:r>
          </a:p>
          <a:p>
            <a:pPr/>
            <a:r>
              <a:t>des résultats possibles.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/>
          <p:nvPr>
            <p:ph type="body" idx="13"/>
          </p:nvPr>
        </p:nvSpPr>
        <p:spPr>
          <a:xfrm>
            <a:off x="2210823" y="247227"/>
            <a:ext cx="8583154" cy="1671799"/>
          </a:xfrm>
          <a:prstGeom prst="roundRect">
            <a:avLst>
              <a:gd name="adj" fmla="val 33425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Expérience aléatoire à évènements élémentaires équiprobables. </a:t>
            </a:r>
          </a:p>
        </p:txBody>
      </p:sp>
      <p:sp>
        <p:nvSpPr>
          <p:cNvPr id="342" name="Shape 342"/>
          <p:cNvSpPr/>
          <p:nvPr/>
        </p:nvSpPr>
        <p:spPr>
          <a:xfrm>
            <a:off x="527737" y="2280312"/>
            <a:ext cx="11675567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fait l’hypothèse que tous les évènements élémentaires ont exactement la même chance d’arriver, il devient plus simple de calculer les probabilités.  </a:t>
            </a:r>
          </a:p>
        </p:txBody>
      </p:sp>
      <p:sp>
        <p:nvSpPr>
          <p:cNvPr id="343" name="Shape 343"/>
          <p:cNvSpPr/>
          <p:nvPr/>
        </p:nvSpPr>
        <p:spPr>
          <a:xfrm>
            <a:off x="3965364" y="5701750"/>
            <a:ext cx="507407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va considérer deux cas.</a:t>
            </a:r>
          </a:p>
        </p:txBody>
      </p:sp>
      <p:sp>
        <p:nvSpPr>
          <p:cNvPr id="344" name="Shape 344"/>
          <p:cNvSpPr/>
          <p:nvPr/>
        </p:nvSpPr>
        <p:spPr>
          <a:xfrm>
            <a:off x="2915137" y="6750504"/>
            <a:ext cx="740114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cas ou l’espace échantillonnal est fini</a:t>
            </a:r>
          </a:p>
        </p:txBody>
      </p:sp>
      <p:sp>
        <p:nvSpPr>
          <p:cNvPr id="345" name="Shape 345"/>
          <p:cNvSpPr/>
          <p:nvPr/>
        </p:nvSpPr>
        <p:spPr>
          <a:xfrm>
            <a:off x="2538862" y="7799258"/>
            <a:ext cx="815369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le cas ou l’espace échantillonnal est infini.</a:t>
            </a:r>
          </a:p>
        </p:txBody>
      </p:sp>
      <p:sp>
        <p:nvSpPr>
          <p:cNvPr id="346" name="Shape 346"/>
          <p:cNvSpPr/>
          <p:nvPr/>
        </p:nvSpPr>
        <p:spPr>
          <a:xfrm>
            <a:off x="1562178" y="8848011"/>
            <a:ext cx="1010706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cas infini sera traité plus en détail après l’examen 1.</a:t>
            </a:r>
          </a:p>
        </p:txBody>
      </p:sp>
      <p:sp>
        <p:nvSpPr>
          <p:cNvPr id="347" name="Shape 347"/>
          <p:cNvSpPr/>
          <p:nvPr/>
        </p:nvSpPr>
        <p:spPr>
          <a:xfrm>
            <a:off x="1797905" y="4251381"/>
            <a:ext cx="940899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À moins d’avis contraires, à partir de maintenant, </a:t>
            </a:r>
          </a:p>
          <a:p>
            <a:pPr/>
            <a:r>
              <a:t>nous ferons toujours cette hypothèse.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3" grpId="3"/>
      <p:bldP build="whole" bldLvl="1" animBg="1" rev="0" advAuto="0" spid="344" grpId="4"/>
      <p:bldP build="whole" bldLvl="1" animBg="1" rev="0" advAuto="0" spid="346" grpId="6"/>
      <p:bldP build="whole" bldLvl="1" animBg="1" rev="0" advAuto="0" spid="345" grpId="5"/>
      <p:bldP build="whole" bldLvl="1" animBg="1" rev="0" advAuto="0" spid="347" grpId="2"/>
      <p:bldP build="whole" bldLvl="1" animBg="1" rev="0" advAuto="0" spid="34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/>
        </p:nvSpPr>
        <p:spPr>
          <a:xfrm>
            <a:off x="1727695" y="494247"/>
            <a:ext cx="954940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Soit      , un espace échantillonnal de cardinalité     .</a:t>
            </a:r>
          </a:p>
        </p:txBody>
      </p:sp>
      <p:pic>
        <p:nvPicPr>
          <p:cNvPr id="35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5499" y="627597"/>
            <a:ext cx="2921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00511" y="758187"/>
            <a:ext cx="2540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709934" y="1712375"/>
            <a:ext cx="4572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09934" y="2674959"/>
            <a:ext cx="20193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62999" y="2956963"/>
            <a:ext cx="1905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001409" y="3055959"/>
            <a:ext cx="3670301" cy="495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093734" y="4184650"/>
            <a:ext cx="4635501" cy="1384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83376" y="4275113"/>
            <a:ext cx="2362201" cy="1257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715909" y="4641850"/>
            <a:ext cx="19558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925802" y="6326736"/>
            <a:ext cx="21844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0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487697" y="6561686"/>
            <a:ext cx="6591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3" grpId="3"/>
      <p:bldP build="whole" bldLvl="1" animBg="1" rev="0" advAuto="0" spid="357" grpId="6"/>
      <p:bldP build="whole" bldLvl="1" animBg="1" rev="0" advAuto="0" spid="354" grpId="2"/>
      <p:bldP build="whole" bldLvl="1" animBg="1" rev="0" advAuto="0" spid="359" grpId="8"/>
      <p:bldP build="whole" bldLvl="1" animBg="1" rev="0" advAuto="0" spid="360" grpId="9"/>
      <p:bldP build="whole" bldLvl="1" animBg="1" rev="0" advAuto="0" spid="355" grpId="4"/>
      <p:bldP build="whole" bldLvl="1" animBg="1" rev="0" advAuto="0" spid="358" grpId="7"/>
      <p:bldP build="whole" bldLvl="1" animBg="1" rev="0" advAuto="0" spid="356" grpId="5"/>
      <p:bldP build="whole" bldLvl="1" animBg="1" rev="0" advAuto="0" spid="35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/>
          <p:nvPr/>
        </p:nvSpPr>
        <p:spPr>
          <a:xfrm>
            <a:off x="3998738" y="459263"/>
            <a:ext cx="50073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manière plus générale, </a:t>
            </a:r>
          </a:p>
        </p:txBody>
      </p:sp>
      <p:pic>
        <p:nvPicPr>
          <p:cNvPr id="36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81135" y="1258966"/>
            <a:ext cx="1244601" cy="36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49665" y="2075997"/>
            <a:ext cx="1384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36135" y="1637847"/>
            <a:ext cx="23495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41917" y="3505200"/>
            <a:ext cx="4140201" cy="1371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93765" y="3511243"/>
            <a:ext cx="27051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561635" y="3540330"/>
            <a:ext cx="1524001" cy="134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381619" y="3739265"/>
            <a:ext cx="8001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751226" y="2058431"/>
            <a:ext cx="13843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71" name="Shape 371"/>
          <p:cNvSpPr/>
          <p:nvPr/>
        </p:nvSpPr>
        <p:spPr>
          <a:xfrm>
            <a:off x="666291" y="5853668"/>
            <a:ext cx="1167221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 qui nous donne une façon explicite de trouver la probabilité</a:t>
            </a:r>
          </a:p>
        </p:txBody>
      </p:sp>
      <p:grpSp>
        <p:nvGrpSpPr>
          <p:cNvPr id="374" name="Group 374"/>
          <p:cNvGrpSpPr/>
          <p:nvPr/>
        </p:nvGrpSpPr>
        <p:grpSpPr>
          <a:xfrm>
            <a:off x="5294817" y="7033169"/>
            <a:ext cx="2507762" cy="1270001"/>
            <a:chOff x="0" y="0"/>
            <a:chExt cx="2507761" cy="1270000"/>
          </a:xfrm>
        </p:grpSpPr>
        <p:sp>
          <p:nvSpPr>
            <p:cNvPr id="372" name="Shape 372"/>
            <p:cNvSpPr/>
            <p:nvPr/>
          </p:nvSpPr>
          <p:spPr>
            <a:xfrm>
              <a:off x="0" y="0"/>
              <a:ext cx="2507762" cy="1270000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73" name="pasted-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1830" y="76200"/>
              <a:ext cx="2298701" cy="1092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4" grpId="9"/>
      <p:bldP build="whole" bldLvl="1" animBg="1" rev="0" advAuto="0" spid="365" grpId="3"/>
      <p:bldP build="whole" bldLvl="1" animBg="1" rev="0" advAuto="0" spid="367" grpId="5"/>
      <p:bldP build="whole" bldLvl="1" animBg="1" rev="0" advAuto="0" spid="366" grpId="4"/>
      <p:bldP build="whole" bldLvl="1" animBg="1" rev="0" advAuto="0" spid="364" grpId="2"/>
      <p:bldP build="whole" bldLvl="1" animBg="1" rev="0" advAuto="0" spid="369" grpId="7"/>
      <p:bldP build="whole" bldLvl="1" animBg="1" rev="0" advAuto="0" spid="371" grpId="8"/>
      <p:bldP build="whole" bldLvl="1" animBg="1" rev="0" advAuto="0" spid="368" grpId="6"/>
      <p:bldP build="whole" bldLvl="1" animBg="1" rev="0" advAuto="0" spid="37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77" name="Shape 377"/>
          <p:cNvSpPr/>
          <p:nvPr/>
        </p:nvSpPr>
        <p:spPr>
          <a:xfrm>
            <a:off x="5040386" y="4565649"/>
            <a:ext cx="29240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#2.3, 2.4 et 2.5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380" name="Shape 380"/>
          <p:cNvSpPr/>
          <p:nvPr>
            <p:ph type="body" idx="14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38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82514" y="768066"/>
            <a:ext cx="50038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6" name="Group 386"/>
          <p:cNvGrpSpPr/>
          <p:nvPr/>
        </p:nvGrpSpPr>
        <p:grpSpPr>
          <a:xfrm>
            <a:off x="452782" y="3626415"/>
            <a:ext cx="3615430" cy="2649543"/>
            <a:chOff x="0" y="0"/>
            <a:chExt cx="3615428" cy="2649542"/>
          </a:xfrm>
        </p:grpSpPr>
        <p:sp>
          <p:nvSpPr>
            <p:cNvPr id="382" name="Shape 382"/>
            <p:cNvSpPr/>
            <p:nvPr/>
          </p:nvSpPr>
          <p:spPr>
            <a:xfrm>
              <a:off x="171450" y="0"/>
              <a:ext cx="3443979" cy="2649543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3" name="Shape 383"/>
            <p:cNvSpPr/>
            <p:nvPr/>
          </p:nvSpPr>
          <p:spPr>
            <a:xfrm>
              <a:off x="424972" y="875742"/>
              <a:ext cx="1773942" cy="1395224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84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68713" y="639935"/>
              <a:ext cx="330201" cy="342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8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322435"/>
              <a:ext cx="342900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16161" y="4107600"/>
            <a:ext cx="3060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77011" y="4107600"/>
            <a:ext cx="29210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74080" y="5318349"/>
            <a:ext cx="44577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354049" y="6311527"/>
            <a:ext cx="3644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676711" y="7493344"/>
            <a:ext cx="2400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54049" y="8911918"/>
            <a:ext cx="2679701" cy="46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6" name="Group 396"/>
          <p:cNvGrpSpPr/>
          <p:nvPr/>
        </p:nvGrpSpPr>
        <p:grpSpPr>
          <a:xfrm>
            <a:off x="139700" y="6638472"/>
            <a:ext cx="3928512" cy="2649543"/>
            <a:chOff x="0" y="0"/>
            <a:chExt cx="3928511" cy="2649542"/>
          </a:xfrm>
        </p:grpSpPr>
        <p:sp>
          <p:nvSpPr>
            <p:cNvPr id="393" name="Shape 393"/>
            <p:cNvSpPr/>
            <p:nvPr/>
          </p:nvSpPr>
          <p:spPr>
            <a:xfrm>
              <a:off x="484532" y="0"/>
              <a:ext cx="3443980" cy="2649543"/>
            </a:xfrm>
            <a:prstGeom prst="ellipse">
              <a:avLst/>
            </a:prstGeom>
            <a:solidFill>
              <a:srgbClr val="6995D7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4" name="Shape 394"/>
            <p:cNvSpPr/>
            <p:nvPr/>
          </p:nvSpPr>
          <p:spPr>
            <a:xfrm>
              <a:off x="738054" y="875742"/>
              <a:ext cx="1773943" cy="1395225"/>
            </a:xfrm>
            <a:prstGeom prst="ellipse">
              <a:avLst/>
            </a:prstGeom>
            <a:solidFill>
              <a:srgbClr val="FFFFFF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395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889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01" name="Group 401"/>
          <p:cNvGrpSpPr/>
          <p:nvPr/>
        </p:nvGrpSpPr>
        <p:grpSpPr>
          <a:xfrm>
            <a:off x="3243916" y="2603499"/>
            <a:ext cx="7076114" cy="622301"/>
            <a:chOff x="0" y="0"/>
            <a:chExt cx="7076113" cy="622300"/>
          </a:xfrm>
        </p:grpSpPr>
        <p:pic>
          <p:nvPicPr>
            <p:cNvPr id="397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4767482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98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187113" y="13970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9" name="Shape 399"/>
            <p:cNvSpPr/>
            <p:nvPr/>
          </p:nvSpPr>
          <p:spPr>
            <a:xfrm>
              <a:off x="-1" y="-1"/>
              <a:ext cx="463294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Regardons les ensembles</a:t>
              </a:r>
            </a:p>
          </p:txBody>
        </p:sp>
        <p:sp>
          <p:nvSpPr>
            <p:cNvPr id="400" name="Shape 400"/>
            <p:cNvSpPr/>
            <p:nvPr/>
          </p:nvSpPr>
          <p:spPr>
            <a:xfrm>
              <a:off x="5418597" y="-1"/>
              <a:ext cx="44760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2" grpId="10"/>
      <p:bldP build="whole" bldLvl="1" animBg="1" rev="0" advAuto="0" spid="388" grpId="6"/>
      <p:bldP build="whole" bldLvl="1" animBg="1" rev="0" advAuto="0" spid="386" grpId="2"/>
      <p:bldP build="whole" bldLvl="1" animBg="1" rev="0" advAuto="0" spid="387" grpId="5"/>
      <p:bldP build="whole" bldLvl="1" animBg="1" rev="0" advAuto="0" spid="389" grpId="7"/>
      <p:bldP build="whole" bldLvl="1" animBg="1" rev="0" advAuto="0" spid="390" grpId="8"/>
      <p:bldP build="whole" bldLvl="1" animBg="1" rev="0" advAuto="0" spid="391" grpId="9"/>
      <p:bldP build="whole" bldLvl="1" animBg="1" rev="0" advAuto="0" spid="380" grpId="1"/>
      <p:bldP build="whole" bldLvl="1" animBg="1" rev="0" advAuto="0" spid="396" grpId="4"/>
      <p:bldP build="whole" bldLvl="1" animBg="1" rev="0" advAuto="0" spid="401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5" name="Group 405"/>
          <p:cNvGrpSpPr/>
          <p:nvPr/>
        </p:nvGrpSpPr>
        <p:grpSpPr>
          <a:xfrm>
            <a:off x="4745315" y="8455659"/>
            <a:ext cx="5864818" cy="698501"/>
            <a:chOff x="0" y="0"/>
            <a:chExt cx="5864817" cy="698500"/>
          </a:xfrm>
        </p:grpSpPr>
        <p:sp>
          <p:nvSpPr>
            <p:cNvPr id="403" name="Shape 403"/>
            <p:cNvSpPr/>
            <p:nvPr/>
          </p:nvSpPr>
          <p:spPr>
            <a:xfrm>
              <a:off x="0" y="0"/>
              <a:ext cx="1786279" cy="698500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4" name="Shape 404"/>
            <p:cNvSpPr/>
            <p:nvPr/>
          </p:nvSpPr>
          <p:spPr>
            <a:xfrm>
              <a:off x="2219917" y="0"/>
              <a:ext cx="3644901" cy="698500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8" name="Group 408"/>
          <p:cNvGrpSpPr/>
          <p:nvPr/>
        </p:nvGrpSpPr>
        <p:grpSpPr>
          <a:xfrm>
            <a:off x="7672352" y="549572"/>
            <a:ext cx="5117760" cy="2960293"/>
            <a:chOff x="0" y="0"/>
            <a:chExt cx="5117759" cy="2960291"/>
          </a:xfrm>
        </p:grpSpPr>
        <p:sp>
          <p:nvSpPr>
            <p:cNvPr id="406" name="Shape 406"/>
            <p:cNvSpPr/>
            <p:nvPr/>
          </p:nvSpPr>
          <p:spPr>
            <a:xfrm>
              <a:off x="3331480" y="2261791"/>
              <a:ext cx="1786280" cy="698501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7" name="Shape 407"/>
            <p:cNvSpPr/>
            <p:nvPr/>
          </p:nvSpPr>
          <p:spPr>
            <a:xfrm>
              <a:off x="0" y="0"/>
              <a:ext cx="3644900" cy="698500"/>
            </a:xfrm>
            <a:prstGeom prst="roundRect">
              <a:avLst>
                <a:gd name="adj" fmla="val 27273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1" name="Group 411"/>
          <p:cNvGrpSpPr/>
          <p:nvPr/>
        </p:nvGrpSpPr>
        <p:grpSpPr>
          <a:xfrm>
            <a:off x="5944213" y="549572"/>
            <a:ext cx="4705361" cy="2960293"/>
            <a:chOff x="0" y="0"/>
            <a:chExt cx="4705360" cy="2960291"/>
          </a:xfrm>
        </p:grpSpPr>
        <p:sp>
          <p:nvSpPr>
            <p:cNvPr id="409" name="Shape 409"/>
            <p:cNvSpPr/>
            <p:nvPr/>
          </p:nvSpPr>
          <p:spPr>
            <a:xfrm>
              <a:off x="3449365" y="2261791"/>
              <a:ext cx="1255996" cy="698501"/>
            </a:xfrm>
            <a:prstGeom prst="roundRect">
              <a:avLst>
                <a:gd name="adj" fmla="val 27273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0" name="Shape 410"/>
            <p:cNvSpPr/>
            <p:nvPr/>
          </p:nvSpPr>
          <p:spPr>
            <a:xfrm>
              <a:off x="0" y="0"/>
              <a:ext cx="1304056" cy="698500"/>
            </a:xfrm>
            <a:prstGeom prst="roundRect">
              <a:avLst>
                <a:gd name="adj" fmla="val 27273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14" name="Group 414"/>
          <p:cNvGrpSpPr/>
          <p:nvPr/>
        </p:nvGrpSpPr>
        <p:grpSpPr>
          <a:xfrm>
            <a:off x="3491782" y="513305"/>
            <a:ext cx="2142167" cy="2996560"/>
            <a:chOff x="0" y="-150567"/>
            <a:chExt cx="2142165" cy="2996559"/>
          </a:xfrm>
        </p:grpSpPr>
        <p:sp>
          <p:nvSpPr>
            <p:cNvPr id="412" name="Shape 412"/>
            <p:cNvSpPr/>
            <p:nvPr/>
          </p:nvSpPr>
          <p:spPr>
            <a:xfrm>
              <a:off x="0" y="2147491"/>
              <a:ext cx="2032663" cy="698501"/>
            </a:xfrm>
            <a:prstGeom prst="roundRect">
              <a:avLst>
                <a:gd name="adj" fmla="val 2727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13" name="Shape 413"/>
            <p:cNvSpPr/>
            <p:nvPr/>
          </p:nvSpPr>
          <p:spPr>
            <a:xfrm>
              <a:off x="109503" y="-150568"/>
              <a:ext cx="2032663" cy="698501"/>
            </a:xfrm>
            <a:prstGeom prst="roundRect">
              <a:avLst>
                <a:gd name="adj" fmla="val 2727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15" name="Shape 41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416" name="Shape 416"/>
          <p:cNvSpPr/>
          <p:nvPr>
            <p:ph type="body" idx="14"/>
          </p:nvPr>
        </p:nvSpPr>
        <p:spPr>
          <a:xfrm>
            <a:off x="139700" y="1757810"/>
            <a:ext cx="2743200" cy="6985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41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58542" y="720533"/>
            <a:ext cx="7658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71132" y="1910658"/>
            <a:ext cx="3886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688683" y="1865711"/>
            <a:ext cx="29210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58542" y="2925664"/>
            <a:ext cx="5308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51993" y="2925664"/>
            <a:ext cx="3644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887975" y="4013107"/>
            <a:ext cx="4267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314232" y="6839069"/>
            <a:ext cx="5689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4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469932" y="7647364"/>
            <a:ext cx="4533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5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961682" y="8634144"/>
            <a:ext cx="6591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6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470900" y="5031294"/>
            <a:ext cx="4114800" cy="4826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2" name="Group 432"/>
          <p:cNvGrpSpPr/>
          <p:nvPr/>
        </p:nvGrpSpPr>
        <p:grpSpPr>
          <a:xfrm>
            <a:off x="461491" y="2982221"/>
            <a:ext cx="3097052" cy="2531674"/>
            <a:chOff x="0" y="-171450"/>
            <a:chExt cx="3097050" cy="2531672"/>
          </a:xfrm>
        </p:grpSpPr>
        <p:sp>
          <p:nvSpPr>
            <p:cNvPr id="427" name="Shape 427"/>
            <p:cNvSpPr/>
            <p:nvPr/>
          </p:nvSpPr>
          <p:spPr>
            <a:xfrm>
              <a:off x="0" y="355600"/>
              <a:ext cx="1555095" cy="200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0653" fill="norm" stroke="1" extrusionOk="0">
                  <a:moveTo>
                    <a:pt x="13092" y="0"/>
                  </a:moveTo>
                  <a:cubicBezTo>
                    <a:pt x="9742" y="0"/>
                    <a:pt x="6391" y="1009"/>
                    <a:pt x="3835" y="3026"/>
                  </a:cubicBezTo>
                  <a:cubicBezTo>
                    <a:pt x="-1278" y="7058"/>
                    <a:pt x="-1278" y="13594"/>
                    <a:pt x="3835" y="17627"/>
                  </a:cubicBezTo>
                  <a:cubicBezTo>
                    <a:pt x="8316" y="21161"/>
                    <a:pt x="15238" y="21600"/>
                    <a:pt x="20322" y="18939"/>
                  </a:cubicBezTo>
                  <a:cubicBezTo>
                    <a:pt x="19604" y="18564"/>
                    <a:pt x="18922" y="18126"/>
                    <a:pt x="18289" y="17627"/>
                  </a:cubicBezTo>
                  <a:cubicBezTo>
                    <a:pt x="13176" y="13594"/>
                    <a:pt x="13176" y="7058"/>
                    <a:pt x="18289" y="3026"/>
                  </a:cubicBezTo>
                  <a:cubicBezTo>
                    <a:pt x="18922" y="2527"/>
                    <a:pt x="19604" y="2089"/>
                    <a:pt x="20322" y="1713"/>
                  </a:cubicBezTo>
                  <a:cubicBezTo>
                    <a:pt x="18138" y="570"/>
                    <a:pt x="15615" y="0"/>
                    <a:pt x="13092" y="0"/>
                  </a:cubicBezTo>
                  <a:close/>
                </a:path>
              </a:pathLst>
            </a:custGeom>
            <a:solidFill>
              <a:srgbClr val="0433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8" name="Shape 428"/>
            <p:cNvSpPr/>
            <p:nvPr/>
          </p:nvSpPr>
          <p:spPr>
            <a:xfrm>
              <a:off x="1093393" y="341178"/>
              <a:ext cx="2003658" cy="2004519"/>
            </a:xfrm>
            <a:prstGeom prst="ellipse">
              <a:avLst/>
            </a:prstGeom>
            <a:solidFill>
              <a:srgbClr val="0433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9" name="Shape 429"/>
            <p:cNvSpPr/>
            <p:nvPr/>
          </p:nvSpPr>
          <p:spPr>
            <a:xfrm>
              <a:off x="0" y="355694"/>
              <a:ext cx="2003657" cy="200451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30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402195" y="-17145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1" name="pasted-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39507" y="-146050"/>
              <a:ext cx="3429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8" name="Group 438"/>
          <p:cNvGrpSpPr/>
          <p:nvPr/>
        </p:nvGrpSpPr>
        <p:grpSpPr>
          <a:xfrm>
            <a:off x="139700" y="5866446"/>
            <a:ext cx="3396533" cy="2415146"/>
            <a:chOff x="0" y="0"/>
            <a:chExt cx="3396532" cy="2415144"/>
          </a:xfrm>
        </p:grpSpPr>
        <p:sp>
          <p:nvSpPr>
            <p:cNvPr id="433" name="Shape 433"/>
            <p:cNvSpPr/>
            <p:nvPr/>
          </p:nvSpPr>
          <p:spPr>
            <a:xfrm>
              <a:off x="197902" y="410522"/>
              <a:ext cx="1555095" cy="200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0653" fill="norm" stroke="1" extrusionOk="0">
                  <a:moveTo>
                    <a:pt x="13092" y="0"/>
                  </a:moveTo>
                  <a:cubicBezTo>
                    <a:pt x="9742" y="0"/>
                    <a:pt x="6391" y="1009"/>
                    <a:pt x="3835" y="3026"/>
                  </a:cubicBezTo>
                  <a:cubicBezTo>
                    <a:pt x="-1278" y="7058"/>
                    <a:pt x="-1278" y="13594"/>
                    <a:pt x="3835" y="17627"/>
                  </a:cubicBezTo>
                  <a:cubicBezTo>
                    <a:pt x="8316" y="21161"/>
                    <a:pt x="15238" y="21600"/>
                    <a:pt x="20322" y="18939"/>
                  </a:cubicBezTo>
                  <a:cubicBezTo>
                    <a:pt x="19604" y="18564"/>
                    <a:pt x="18922" y="18126"/>
                    <a:pt x="18289" y="17627"/>
                  </a:cubicBezTo>
                  <a:cubicBezTo>
                    <a:pt x="13176" y="13594"/>
                    <a:pt x="13176" y="7058"/>
                    <a:pt x="18289" y="3026"/>
                  </a:cubicBezTo>
                  <a:cubicBezTo>
                    <a:pt x="18922" y="2527"/>
                    <a:pt x="19604" y="2089"/>
                    <a:pt x="20322" y="1713"/>
                  </a:cubicBezTo>
                  <a:cubicBezTo>
                    <a:pt x="18138" y="570"/>
                    <a:pt x="15615" y="0"/>
                    <a:pt x="13092" y="0"/>
                  </a:cubicBez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4" name="Shape 434"/>
            <p:cNvSpPr/>
            <p:nvPr/>
          </p:nvSpPr>
          <p:spPr>
            <a:xfrm>
              <a:off x="1291295" y="396101"/>
              <a:ext cx="2003658" cy="2004518"/>
            </a:xfrm>
            <a:prstGeom prst="ellipse">
              <a:avLst/>
            </a:prstGeom>
            <a:solidFill>
              <a:srgbClr val="0433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5" name="Shape 435"/>
            <p:cNvSpPr/>
            <p:nvPr/>
          </p:nvSpPr>
          <p:spPr>
            <a:xfrm>
              <a:off x="197902" y="410616"/>
              <a:ext cx="2003658" cy="200451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36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0"/>
              <a:ext cx="8890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37" name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3066332" y="1270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44" name="Group 444"/>
          <p:cNvGrpSpPr/>
          <p:nvPr/>
        </p:nvGrpSpPr>
        <p:grpSpPr>
          <a:xfrm>
            <a:off x="4019576" y="4093853"/>
            <a:ext cx="3237757" cy="2487223"/>
            <a:chOff x="0" y="0"/>
            <a:chExt cx="3237756" cy="2487222"/>
          </a:xfrm>
        </p:grpSpPr>
        <p:sp>
          <p:nvSpPr>
            <p:cNvPr id="439" name="Shape 439"/>
            <p:cNvSpPr/>
            <p:nvPr/>
          </p:nvSpPr>
          <p:spPr>
            <a:xfrm>
              <a:off x="1097507" y="645559"/>
              <a:ext cx="910312" cy="167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79" h="21600" fill="norm" stroke="1" extrusionOk="0">
                  <a:moveTo>
                    <a:pt x="8669" y="0"/>
                  </a:moveTo>
                  <a:cubicBezTo>
                    <a:pt x="7633" y="459"/>
                    <a:pt x="6647" y="984"/>
                    <a:pt x="5731" y="1588"/>
                  </a:cubicBezTo>
                  <a:cubicBezTo>
                    <a:pt x="-1910" y="6624"/>
                    <a:pt x="-1910" y="14792"/>
                    <a:pt x="5731" y="19828"/>
                  </a:cubicBezTo>
                  <a:cubicBezTo>
                    <a:pt x="6777" y="20517"/>
                    <a:pt x="7919" y="21099"/>
                    <a:pt x="9119" y="21600"/>
                  </a:cubicBezTo>
                  <a:cubicBezTo>
                    <a:pt x="10151" y="21142"/>
                    <a:pt x="11135" y="20614"/>
                    <a:pt x="12049" y="20012"/>
                  </a:cubicBezTo>
                  <a:cubicBezTo>
                    <a:pt x="19690" y="14976"/>
                    <a:pt x="19690" y="6813"/>
                    <a:pt x="12049" y="1777"/>
                  </a:cubicBezTo>
                  <a:cubicBezTo>
                    <a:pt x="11004" y="1089"/>
                    <a:pt x="9867" y="500"/>
                    <a:pt x="8669" y="0"/>
                  </a:cubicBezTo>
                  <a:close/>
                </a:path>
              </a:pathLst>
            </a:custGeom>
            <a:solidFill>
              <a:srgbClr val="0433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0" name="Shape 440"/>
            <p:cNvSpPr/>
            <p:nvPr/>
          </p:nvSpPr>
          <p:spPr>
            <a:xfrm>
              <a:off x="0" y="482600"/>
              <a:ext cx="1555095" cy="2004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0653" fill="norm" stroke="1" extrusionOk="0">
                  <a:moveTo>
                    <a:pt x="13092" y="0"/>
                  </a:moveTo>
                  <a:cubicBezTo>
                    <a:pt x="9742" y="0"/>
                    <a:pt x="6391" y="1009"/>
                    <a:pt x="3835" y="3026"/>
                  </a:cubicBezTo>
                  <a:cubicBezTo>
                    <a:pt x="-1278" y="7058"/>
                    <a:pt x="-1278" y="13594"/>
                    <a:pt x="3835" y="17627"/>
                  </a:cubicBezTo>
                  <a:cubicBezTo>
                    <a:pt x="8316" y="21161"/>
                    <a:pt x="15238" y="21600"/>
                    <a:pt x="20322" y="18939"/>
                  </a:cubicBezTo>
                  <a:cubicBezTo>
                    <a:pt x="19604" y="18564"/>
                    <a:pt x="18922" y="18126"/>
                    <a:pt x="18289" y="17627"/>
                  </a:cubicBezTo>
                  <a:cubicBezTo>
                    <a:pt x="13176" y="13594"/>
                    <a:pt x="13176" y="7058"/>
                    <a:pt x="18289" y="3026"/>
                  </a:cubicBezTo>
                  <a:cubicBezTo>
                    <a:pt x="18922" y="2527"/>
                    <a:pt x="19604" y="2089"/>
                    <a:pt x="20322" y="1713"/>
                  </a:cubicBezTo>
                  <a:cubicBezTo>
                    <a:pt x="18138" y="570"/>
                    <a:pt x="15615" y="0"/>
                    <a:pt x="13092" y="0"/>
                  </a:cubicBezTo>
                  <a:close/>
                </a:path>
              </a:pathLst>
            </a:custGeom>
            <a:solidFill>
              <a:srgbClr val="FF26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1" name="Shape 441"/>
            <p:cNvSpPr/>
            <p:nvPr/>
          </p:nvSpPr>
          <p:spPr>
            <a:xfrm>
              <a:off x="1110207" y="465992"/>
              <a:ext cx="2003658" cy="200451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442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056656" y="1250237"/>
              <a:ext cx="1181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3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95807" y="0"/>
              <a:ext cx="889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8" grpId="10"/>
      <p:bldP build="whole" bldLvl="1" animBg="1" rev="0" advAuto="0" spid="424" grpId="15"/>
      <p:bldP build="whole" bldLvl="1" animBg="1" rev="0" advAuto="0" spid="405" grpId="17"/>
      <p:bldP build="whole" bldLvl="1" animBg="1" rev="0" advAuto="0" spid="432" grpId="2"/>
      <p:bldP build="whole" bldLvl="1" animBg="1" rev="0" advAuto="0" spid="423" grpId="14"/>
      <p:bldP build="whole" bldLvl="1" animBg="1" rev="0" advAuto="0" spid="438" grpId="4"/>
      <p:bldP build="whole" bldLvl="1" animBg="1" rev="0" advAuto="0" spid="420" grpId="6"/>
      <p:bldP build="whole" bldLvl="1" animBg="1" rev="0" advAuto="0" spid="426" grpId="13"/>
      <p:bldP build="whole" bldLvl="1" animBg="1" rev="0" advAuto="0" spid="418" grpId="3"/>
      <p:bldP build="whole" bldLvl="1" animBg="1" rev="0" advAuto="0" spid="414" grpId="8"/>
      <p:bldP build="whole" bldLvl="1" animBg="1" rev="0" advAuto="0" spid="444" grpId="11"/>
      <p:bldP build="whole" bldLvl="1" animBg="1" rev="0" advAuto="0" spid="421" grpId="7"/>
      <p:bldP build="whole" bldLvl="1" animBg="1" rev="0" advAuto="0" spid="416" grpId="1"/>
      <p:bldP build="whole" bldLvl="1" animBg="1" rev="0" advAuto="0" spid="419" grpId="5"/>
      <p:bldP build="whole" bldLvl="1" animBg="1" rev="0" advAuto="0" spid="422" grpId="12"/>
      <p:bldP build="whole" bldLvl="1" animBg="1" rev="0" advAuto="0" spid="411" grpId="9"/>
      <p:bldP build="whole" bldLvl="1" animBg="1" rev="0" advAuto="0" spid="425" grpId="16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8" name="Group 448"/>
          <p:cNvGrpSpPr/>
          <p:nvPr/>
        </p:nvGrpSpPr>
        <p:grpSpPr>
          <a:xfrm>
            <a:off x="4085060" y="3338262"/>
            <a:ext cx="7968937" cy="2592006"/>
            <a:chOff x="0" y="0"/>
            <a:chExt cx="7968935" cy="2592004"/>
          </a:xfrm>
        </p:grpSpPr>
        <p:sp>
          <p:nvSpPr>
            <p:cNvPr id="446" name="Shape 446"/>
            <p:cNvSpPr/>
            <p:nvPr/>
          </p:nvSpPr>
          <p:spPr>
            <a:xfrm>
              <a:off x="5327520" y="0"/>
              <a:ext cx="2641416" cy="622300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47" name="Shape 447"/>
            <p:cNvSpPr/>
            <p:nvPr/>
          </p:nvSpPr>
          <p:spPr>
            <a:xfrm>
              <a:off x="0" y="1969704"/>
              <a:ext cx="2641416" cy="622301"/>
            </a:xfrm>
            <a:prstGeom prst="roundRect">
              <a:avLst>
                <a:gd name="adj" fmla="val 3061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49" name="Shape 4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45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700" y="3498789"/>
            <a:ext cx="12128500" cy="474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5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700" y="5455795"/>
            <a:ext cx="12293600" cy="474473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Shape 452"/>
          <p:cNvSpPr/>
          <p:nvPr/>
        </p:nvSpPr>
        <p:spPr>
          <a:xfrm>
            <a:off x="2663763" y="444500"/>
            <a:ext cx="1034103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On pige une carte au hasard, quelle est la probabilité d’avoir un trèfle ou une figure?</a:t>
            </a:r>
          </a:p>
        </p:txBody>
      </p:sp>
      <p:pic>
        <p:nvPicPr>
          <p:cNvPr id="45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05768" y="1771064"/>
            <a:ext cx="1549401" cy="47447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6" name="Group 456"/>
          <p:cNvGrpSpPr/>
          <p:nvPr/>
        </p:nvGrpSpPr>
        <p:grpSpPr>
          <a:xfrm>
            <a:off x="1333500" y="2590137"/>
            <a:ext cx="3273433" cy="622301"/>
            <a:chOff x="0" y="0"/>
            <a:chExt cx="3273432" cy="622300"/>
          </a:xfrm>
        </p:grpSpPr>
        <p:sp>
          <p:nvSpPr>
            <p:cNvPr id="454" name="Shape 454"/>
            <p:cNvSpPr/>
            <p:nvPr/>
          </p:nvSpPr>
          <p:spPr>
            <a:xfrm>
              <a:off x="521525" y="-1"/>
              <a:ext cx="275190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Avoir un trèfle</a:t>
              </a:r>
            </a:p>
          </p:txBody>
        </p:sp>
        <p:pic>
          <p:nvPicPr>
            <p:cNvPr id="455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137413"/>
              <a:ext cx="330200" cy="3474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9" name="Group 459"/>
          <p:cNvGrpSpPr/>
          <p:nvPr/>
        </p:nvGrpSpPr>
        <p:grpSpPr>
          <a:xfrm>
            <a:off x="1333500" y="4397028"/>
            <a:ext cx="3652490" cy="622301"/>
            <a:chOff x="0" y="0"/>
            <a:chExt cx="3652489" cy="622300"/>
          </a:xfrm>
        </p:grpSpPr>
        <p:sp>
          <p:nvSpPr>
            <p:cNvPr id="457" name="Shape 457"/>
            <p:cNvSpPr/>
            <p:nvPr/>
          </p:nvSpPr>
          <p:spPr>
            <a:xfrm>
              <a:off x="585811" y="-1"/>
              <a:ext cx="3066679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Avoir une figure</a:t>
              </a:r>
            </a:p>
          </p:txBody>
        </p:sp>
        <p:pic>
          <p:nvPicPr>
            <p:cNvPr id="458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50114"/>
              <a:ext cx="342900" cy="33477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60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00050" y="6665128"/>
            <a:ext cx="1866900" cy="474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61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27300" y="6665128"/>
            <a:ext cx="5600700" cy="4744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540733" y="7729263"/>
            <a:ext cx="2781301" cy="9570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514394" y="7729638"/>
            <a:ext cx="977901" cy="9570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0" grpId="6"/>
      <p:bldP build="whole" bldLvl="1" animBg="1" rev="0" advAuto="0" spid="448" grpId="8"/>
      <p:bldP build="whole" bldLvl="1" animBg="1" rev="0" advAuto="0" spid="451" grpId="5"/>
      <p:bldP build="whole" bldLvl="1" animBg="1" rev="0" advAuto="0" spid="461" grpId="7"/>
      <p:bldP build="whole" bldLvl="1" animBg="1" rev="0" advAuto="0" spid="453" grpId="1"/>
      <p:bldP build="whole" bldLvl="1" animBg="1" rev="0" advAuto="0" spid="459" grpId="4"/>
      <p:bldP build="whole" bldLvl="1" animBg="1" rev="0" advAuto="0" spid="462" grpId="9"/>
      <p:bldP build="whole" bldLvl="1" animBg="1" rev="0" advAuto="0" spid="463" grpId="10"/>
      <p:bldP build="whole" bldLvl="1" animBg="1" rev="0" advAuto="0" spid="450" grpId="3"/>
      <p:bldP build="whole" bldLvl="1" animBg="1" rev="0" advAuto="0" spid="456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66" name="Shape 466"/>
          <p:cNvSpPr/>
          <p:nvPr/>
        </p:nvSpPr>
        <p:spPr>
          <a:xfrm>
            <a:off x="2501899" y="400050"/>
            <a:ext cx="10502901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Quelle est la probabilité qu’au moins deux étudiants d’une classe de 30 étudiants aient la même date de fête? </a:t>
            </a:r>
          </a:p>
          <a:p>
            <a:pPr algn="l"/>
            <a:r>
              <a:t>(En supposant que personne n’est né le 29 fév.)</a:t>
            </a:r>
          </a:p>
        </p:txBody>
      </p:sp>
      <p:sp>
        <p:nvSpPr>
          <p:cNvPr id="467" name="Shape 467"/>
          <p:cNvSpPr/>
          <p:nvPr/>
        </p:nvSpPr>
        <p:spPr>
          <a:xfrm>
            <a:off x="-81757" y="2238418"/>
            <a:ext cx="1287750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Puisque chaque étudiant peut avoir n’importe lequel des 365 jours de l’année comme anniversaire </a:t>
            </a:r>
          </a:p>
        </p:txBody>
      </p:sp>
      <p:pic>
        <p:nvPicPr>
          <p:cNvPr id="46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83844" y="3500459"/>
            <a:ext cx="21463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1" name="Group 471"/>
          <p:cNvGrpSpPr/>
          <p:nvPr/>
        </p:nvGrpSpPr>
        <p:grpSpPr>
          <a:xfrm>
            <a:off x="1168400" y="4140199"/>
            <a:ext cx="10021640" cy="622301"/>
            <a:chOff x="0" y="0"/>
            <a:chExt cx="10021639" cy="622300"/>
          </a:xfrm>
        </p:grpSpPr>
        <p:pic>
          <p:nvPicPr>
            <p:cNvPr id="469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39700"/>
              <a:ext cx="330200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0" name="Shape 470"/>
            <p:cNvSpPr/>
            <p:nvPr/>
          </p:nvSpPr>
          <p:spPr>
            <a:xfrm>
              <a:off x="732978" y="-1"/>
              <a:ext cx="928866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Au moins deux étudiants ont la même date de fête</a:t>
              </a:r>
            </a:p>
          </p:txBody>
        </p:sp>
      </p:grpSp>
      <p:grpSp>
        <p:nvGrpSpPr>
          <p:cNvPr id="474" name="Group 474"/>
          <p:cNvGrpSpPr/>
          <p:nvPr/>
        </p:nvGrpSpPr>
        <p:grpSpPr>
          <a:xfrm>
            <a:off x="1168400" y="5028678"/>
            <a:ext cx="8025690" cy="622301"/>
            <a:chOff x="0" y="0"/>
            <a:chExt cx="8025689" cy="622300"/>
          </a:xfrm>
        </p:grpSpPr>
        <p:pic>
          <p:nvPicPr>
            <p:cNvPr id="472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14300"/>
              <a:ext cx="330200" cy="393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3" name="Shape 473"/>
            <p:cNvSpPr/>
            <p:nvPr/>
          </p:nvSpPr>
          <p:spPr>
            <a:xfrm>
              <a:off x="832602" y="-1"/>
              <a:ext cx="719308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Aucun étudiant a la même date de fête</a:t>
              </a:r>
            </a:p>
          </p:txBody>
        </p:sp>
      </p:grpSp>
      <p:pic>
        <p:nvPicPr>
          <p:cNvPr id="47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85002" y="6056857"/>
            <a:ext cx="20320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5002" y="7349794"/>
            <a:ext cx="3454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7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72691" y="7048381"/>
            <a:ext cx="23749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8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265181" y="6184579"/>
            <a:ext cx="46990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9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480880" y="7400594"/>
            <a:ext cx="25908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0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311641" y="7400594"/>
            <a:ext cx="1790701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481" name="Shape 481"/>
          <p:cNvSpPr/>
          <p:nvPr/>
        </p:nvSpPr>
        <p:spPr>
          <a:xfrm>
            <a:off x="435607" y="8617332"/>
            <a:ext cx="118427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S’il y a 50 étudiants dans la classe, cette probabilité devient 97%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7" grpId="1"/>
      <p:bldP build="whole" bldLvl="1" animBg="1" rev="0" advAuto="0" spid="468" grpId="2"/>
      <p:bldP build="whole" bldLvl="1" animBg="1" rev="0" advAuto="0" spid="471" grpId="3"/>
      <p:bldP build="whole" bldLvl="1" animBg="1" rev="0" advAuto="0" spid="478" grpId="6"/>
      <p:bldP build="whole" bldLvl="1" animBg="1" rev="0" advAuto="0" spid="477" grpId="8"/>
      <p:bldP build="whole" bldLvl="1" animBg="1" rev="0" advAuto="0" spid="475" grpId="5"/>
      <p:bldP build="whole" bldLvl="1" animBg="1" rev="0" advAuto="0" spid="479" grpId="9"/>
      <p:bldP build="whole" bldLvl="1" animBg="1" rev="0" advAuto="0" spid="474" grpId="4"/>
      <p:bldP build="whole" bldLvl="1" animBg="1" rev="0" advAuto="0" spid="476" grpId="7"/>
      <p:bldP build="whole" bldLvl="1" animBg="1" rev="0" advAuto="0" spid="480" grpId="10"/>
      <p:bldP build="whole" bldLvl="1" animBg="1" rev="0" advAuto="0" spid="481" grpId="1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/>
          <p:nvPr>
            <p:ph type="body" idx="13"/>
          </p:nvPr>
        </p:nvSpPr>
        <p:spPr>
          <a:xfrm>
            <a:off x="3962400" y="165100"/>
            <a:ext cx="6272457" cy="1276719"/>
          </a:xfrm>
          <a:prstGeom prst="roundRect">
            <a:avLst>
              <a:gd name="adj" fmla="val 43768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Probabilité d’évènement non dénombrable.</a:t>
            </a:r>
          </a:p>
        </p:txBody>
      </p:sp>
      <p:sp>
        <p:nvSpPr>
          <p:cNvPr id="484" name="Shape 484"/>
          <p:cNvSpPr/>
          <p:nvPr/>
        </p:nvSpPr>
        <p:spPr>
          <a:xfrm>
            <a:off x="167456" y="1814092"/>
            <a:ext cx="12669888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Lorsqu’une expérience aléatoire a un espace échantillonnal continu, on peut parfois définir la probabilité comme suit: </a:t>
            </a:r>
          </a:p>
        </p:txBody>
      </p:sp>
      <p:pic>
        <p:nvPicPr>
          <p:cNvPr id="48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60807" y="3085096"/>
            <a:ext cx="3810001" cy="1092201"/>
          </a:xfrm>
          <a:prstGeom prst="rect">
            <a:avLst/>
          </a:prstGeom>
          <a:ln w="12700">
            <a:miter lim="400000"/>
          </a:ln>
        </p:spPr>
      </p:pic>
      <p:sp>
        <p:nvSpPr>
          <p:cNvPr id="486" name="Shape 486"/>
          <p:cNvSpPr/>
          <p:nvPr/>
        </p:nvSpPr>
        <p:spPr>
          <a:xfrm>
            <a:off x="729245" y="4305300"/>
            <a:ext cx="1154631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Définir ce qui peut être considéré comme une mesure dépasse largement le cadre du cours.</a:t>
            </a:r>
          </a:p>
        </p:txBody>
      </p:sp>
      <p:sp>
        <p:nvSpPr>
          <p:cNvPr id="487" name="Shape 487"/>
          <p:cNvSpPr/>
          <p:nvPr/>
        </p:nvSpPr>
        <p:spPr>
          <a:xfrm>
            <a:off x="3588477" y="5657005"/>
            <a:ext cx="618068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contre, on peut admettre que</a:t>
            </a:r>
          </a:p>
        </p:txBody>
      </p:sp>
      <p:sp>
        <p:nvSpPr>
          <p:cNvPr id="488" name="Shape 488"/>
          <p:cNvSpPr/>
          <p:nvPr/>
        </p:nvSpPr>
        <p:spPr>
          <a:xfrm>
            <a:off x="5542681" y="6693218"/>
            <a:ext cx="2272277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Longueur</a:t>
            </a:r>
          </a:p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Aires</a:t>
            </a:r>
          </a:p>
          <a:p>
            <a:pPr marL="238539" indent="-238539" algn="l">
              <a:buClr>
                <a:srgbClr val="535353"/>
              </a:buClr>
              <a:buSzPct val="82000"/>
              <a:buChar char="•"/>
            </a:pPr>
            <a:r>
              <a:t>Volumes</a:t>
            </a:r>
          </a:p>
        </p:txBody>
      </p:sp>
      <p:sp>
        <p:nvSpPr>
          <p:cNvPr id="489" name="Shape 489"/>
          <p:cNvSpPr/>
          <p:nvPr/>
        </p:nvSpPr>
        <p:spPr>
          <a:xfrm>
            <a:off x="5044463" y="8494220"/>
            <a:ext cx="32687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sont des mesures.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Class="entr" nodeType="with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88" grpId="4"/>
      <p:bldP build="whole" bldLvl="1" animBg="1" rev="0" advAuto="0" spid="489" grpId="5"/>
      <p:bldP build="whole" bldLvl="1" animBg="1" rev="0" advAuto="0" spid="485" grpId="1"/>
      <p:bldP build="whole" bldLvl="1" animBg="1" rev="0" advAuto="0" spid="487" grpId="3"/>
      <p:bldP build="whole" bldLvl="1" animBg="1" rev="0" advAuto="0" spid="48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2304356" y="2247214"/>
            <a:ext cx="9440413" cy="478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Définition d’une probabilité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Axiomes de probabilité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Propriétés des probabilités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Espace échantionnalle à évènement élémentaire équiprobable.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/>
          <p:nvPr>
            <p:ph type="body" idx="13"/>
          </p:nvPr>
        </p:nvSpPr>
        <p:spPr>
          <a:xfrm>
            <a:off x="139700" y="129677"/>
            <a:ext cx="2387600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95" name="Group 495"/>
          <p:cNvGrpSpPr/>
          <p:nvPr/>
        </p:nvGrpSpPr>
        <p:grpSpPr>
          <a:xfrm>
            <a:off x="419594" y="3973288"/>
            <a:ext cx="3081360" cy="3088146"/>
            <a:chOff x="0" y="0"/>
            <a:chExt cx="3081359" cy="3088145"/>
          </a:xfrm>
        </p:grpSpPr>
        <p:sp>
          <p:nvSpPr>
            <p:cNvPr id="492" name="Shape 492"/>
            <p:cNvSpPr/>
            <p:nvPr/>
          </p:nvSpPr>
          <p:spPr>
            <a:xfrm>
              <a:off x="0" y="0"/>
              <a:ext cx="3081360" cy="3088146"/>
            </a:xfrm>
            <a:prstGeom prst="ellipse">
              <a:avLst/>
            </a:prstGeom>
            <a:solidFill>
              <a:srgbClr val="0000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3" name="Shape 493"/>
            <p:cNvSpPr/>
            <p:nvPr/>
          </p:nvSpPr>
          <p:spPr>
            <a:xfrm>
              <a:off x="587324" y="594704"/>
              <a:ext cx="1906712" cy="1898738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94" name="Shape 494"/>
            <p:cNvSpPr/>
            <p:nvPr/>
          </p:nvSpPr>
          <p:spPr>
            <a:xfrm>
              <a:off x="1073731" y="1076562"/>
              <a:ext cx="933898" cy="935021"/>
            </a:xfrm>
            <a:prstGeom prst="ellipse">
              <a:avLst/>
            </a:prstGeom>
            <a:solidFill>
              <a:srgbClr val="FEFB27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96" name="Shape 496"/>
          <p:cNvSpPr/>
          <p:nvPr/>
        </p:nvSpPr>
        <p:spPr>
          <a:xfrm>
            <a:off x="419594" y="1211304"/>
            <a:ext cx="12232252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Une cible de dard est formée de trois cercles concentriques de rayon 30, 20, et 10 cm. Si on suppose qu’un tir à l’extérieur ne compte pas, quelle est la probabilité de tirer dans le noir.</a:t>
            </a:r>
          </a:p>
        </p:txBody>
      </p:sp>
      <p:pic>
        <p:nvPicPr>
          <p:cNvPr id="49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5776" y="4684623"/>
            <a:ext cx="3251201" cy="109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71965" y="4684623"/>
            <a:ext cx="30226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68766" y="6591534"/>
            <a:ext cx="24511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25861" y="6538493"/>
            <a:ext cx="7493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9" grpId="3"/>
      <p:bldP build="whole" bldLvl="1" animBg="1" rev="0" advAuto="0" spid="497" grpId="1"/>
      <p:bldP build="whole" bldLvl="1" animBg="1" rev="0" advAuto="0" spid="500" grpId="4"/>
      <p:bldP build="whole" bldLvl="1" animBg="1" rev="0" advAuto="0" spid="498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03" name="Shape 503"/>
          <p:cNvSpPr/>
          <p:nvPr/>
        </p:nvSpPr>
        <p:spPr>
          <a:xfrm>
            <a:off x="5271330" y="4565649"/>
            <a:ext cx="246214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#2.10 à 2.20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/>
          <p:nvPr>
            <p:ph type="body" idx="13"/>
          </p:nvPr>
        </p:nvSpPr>
        <p:spPr>
          <a:xfrm>
            <a:off x="2613681" y="192475"/>
            <a:ext cx="7777438" cy="1744784"/>
          </a:xfrm>
          <a:prstGeom prst="roundRect">
            <a:avLst>
              <a:gd name="adj" fmla="val 32027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Probabilité comme mesure de crédit accordé à un fait.</a:t>
            </a:r>
          </a:p>
        </p:txBody>
      </p:sp>
      <p:sp>
        <p:nvSpPr>
          <p:cNvPr id="506" name="Shape 506"/>
          <p:cNvSpPr/>
          <p:nvPr/>
        </p:nvSpPr>
        <p:spPr>
          <a:xfrm>
            <a:off x="3026805" y="2293449"/>
            <a:ext cx="736431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entend parfois des phrases du genre</a:t>
            </a:r>
          </a:p>
        </p:txBody>
      </p:sp>
      <p:sp>
        <p:nvSpPr>
          <p:cNvPr id="507" name="Shape 507"/>
          <p:cNvSpPr/>
          <p:nvPr/>
        </p:nvSpPr>
        <p:spPr>
          <a:xfrm>
            <a:off x="1303647" y="3271940"/>
            <a:ext cx="1039750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- L’athlète Untel a 60% de chance de gagner ce tournoi.</a:t>
            </a:r>
          </a:p>
        </p:txBody>
      </p:sp>
      <p:sp>
        <p:nvSpPr>
          <p:cNvPr id="508" name="Shape 508"/>
          <p:cNvSpPr/>
          <p:nvPr/>
        </p:nvSpPr>
        <p:spPr>
          <a:xfrm>
            <a:off x="326181" y="4254499"/>
            <a:ext cx="123524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- Il probable à 90% que Cervantes n’ait pas écrit Don Quichotte 2.</a:t>
            </a:r>
          </a:p>
        </p:txBody>
      </p:sp>
      <p:sp>
        <p:nvSpPr>
          <p:cNvPr id="509" name="Shape 509"/>
          <p:cNvSpPr/>
          <p:nvPr/>
        </p:nvSpPr>
        <p:spPr>
          <a:xfrm>
            <a:off x="529890" y="5345863"/>
            <a:ext cx="1194502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- Mon médecin estime à 80% les chances que j’ai telle condition.</a:t>
            </a:r>
          </a:p>
        </p:txBody>
      </p:sp>
      <p:sp>
        <p:nvSpPr>
          <p:cNvPr id="510" name="Shape 510"/>
          <p:cNvSpPr/>
          <p:nvPr/>
        </p:nvSpPr>
        <p:spPr>
          <a:xfrm>
            <a:off x="-26963" y="6796228"/>
            <a:ext cx="13031763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Bien que la valeur de telle probabilité est douteuse, si on les utilise, on doit quand même respecter les axiomes et donc tout ce qu’on a déduit aujourd’hui.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pic>
        <p:nvPicPr>
          <p:cNvPr id="51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18706" y="1629830"/>
            <a:ext cx="36957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9886" y="8467871"/>
            <a:ext cx="2298701" cy="1092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17" name="Group 517"/>
          <p:cNvGrpSpPr/>
          <p:nvPr/>
        </p:nvGrpSpPr>
        <p:grpSpPr>
          <a:xfrm>
            <a:off x="2052494" y="3215330"/>
            <a:ext cx="3866880" cy="723901"/>
            <a:chOff x="0" y="0"/>
            <a:chExt cx="3866879" cy="723900"/>
          </a:xfrm>
        </p:grpSpPr>
        <p:pic>
          <p:nvPicPr>
            <p:cNvPr id="51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187179" y="127000"/>
              <a:ext cx="26797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6" name="Shape 516"/>
            <p:cNvSpPr/>
            <p:nvPr/>
          </p:nvSpPr>
          <p:spPr>
            <a:xfrm>
              <a:off x="0" y="0"/>
              <a:ext cx="906700" cy="723900"/>
            </a:xfrm>
            <a:prstGeom prst="roundRect">
              <a:avLst>
                <a:gd name="adj" fmla="val 26316"/>
              </a:avLst>
            </a:prstGeom>
            <a:solidFill>
              <a:srgbClr val="00D3C4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A1</a:t>
              </a:r>
            </a:p>
          </p:txBody>
        </p:sp>
      </p:grpSp>
      <p:grpSp>
        <p:nvGrpSpPr>
          <p:cNvPr id="520" name="Group 520"/>
          <p:cNvGrpSpPr/>
          <p:nvPr/>
        </p:nvGrpSpPr>
        <p:grpSpPr>
          <a:xfrm>
            <a:off x="7751733" y="3215330"/>
            <a:ext cx="3036773" cy="723901"/>
            <a:chOff x="0" y="0"/>
            <a:chExt cx="3036772" cy="723900"/>
          </a:xfrm>
        </p:grpSpPr>
        <p:pic>
          <p:nvPicPr>
            <p:cNvPr id="518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20672" y="127000"/>
              <a:ext cx="18161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19" name="Shape 519"/>
            <p:cNvSpPr/>
            <p:nvPr/>
          </p:nvSpPr>
          <p:spPr>
            <a:xfrm>
              <a:off x="0" y="0"/>
              <a:ext cx="906700" cy="723900"/>
            </a:xfrm>
            <a:prstGeom prst="roundRect">
              <a:avLst>
                <a:gd name="adj" fmla="val 26316"/>
              </a:avLst>
            </a:prstGeom>
            <a:solidFill>
              <a:srgbClr val="00D3C4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A2</a:t>
              </a:r>
            </a:p>
          </p:txBody>
        </p:sp>
      </p:grpSp>
      <p:grpSp>
        <p:nvGrpSpPr>
          <p:cNvPr id="524" name="Group 524"/>
          <p:cNvGrpSpPr/>
          <p:nvPr/>
        </p:nvGrpSpPr>
        <p:grpSpPr>
          <a:xfrm>
            <a:off x="2052494" y="4395115"/>
            <a:ext cx="9456973" cy="1384301"/>
            <a:chOff x="0" y="0"/>
            <a:chExt cx="9456971" cy="1384300"/>
          </a:xfrm>
        </p:grpSpPr>
        <p:pic>
          <p:nvPicPr>
            <p:cNvPr id="521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656371" y="0"/>
              <a:ext cx="4800601" cy="1384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2" name="Shape 522"/>
            <p:cNvSpPr/>
            <p:nvPr/>
          </p:nvSpPr>
          <p:spPr>
            <a:xfrm>
              <a:off x="0" y="215900"/>
              <a:ext cx="906700" cy="723900"/>
            </a:xfrm>
            <a:prstGeom prst="roundRect">
              <a:avLst>
                <a:gd name="adj" fmla="val 26316"/>
              </a:avLst>
            </a:prstGeom>
            <a:solidFill>
              <a:srgbClr val="00D3C4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A3</a:t>
              </a:r>
            </a:p>
          </p:txBody>
        </p:sp>
        <p:pic>
          <p:nvPicPr>
            <p:cNvPr id="523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212229" y="444500"/>
              <a:ext cx="23495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2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052494" y="6362301"/>
            <a:ext cx="17399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566556" y="6349601"/>
            <a:ext cx="34544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362856" y="7427786"/>
            <a:ext cx="76581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7" grpId="2"/>
      <p:bldP build="whole" bldLvl="1" animBg="1" rev="0" advAuto="0" spid="514" grpId="8"/>
      <p:bldP build="whole" bldLvl="1" animBg="1" rev="0" advAuto="0" spid="527" grpId="7"/>
      <p:bldP build="whole" bldLvl="1" animBg="1" rev="0" advAuto="0" spid="513" grpId="1"/>
      <p:bldP build="whole" bldLvl="1" animBg="1" rev="0" advAuto="0" spid="524" grpId="4"/>
      <p:bldP build="whole" bldLvl="1" animBg="1" rev="0" advAuto="0" spid="525" grpId="5"/>
      <p:bldP build="whole" bldLvl="1" animBg="1" rev="0" advAuto="0" spid="526" grpId="6"/>
      <p:bldP build="whole" bldLvl="1" animBg="1" rev="0" advAuto="0" spid="520" grpId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30" name="Shape 530"/>
          <p:cNvSpPr/>
          <p:nvPr/>
        </p:nvSpPr>
        <p:spPr>
          <a:xfrm>
            <a:off x="6877608" y="4254500"/>
            <a:ext cx="216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2.1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0" y="650058"/>
            <a:ext cx="12948271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vu au premier cours qu’une expérience aléatoire est une expérience qui peut théoriquement être répétée autant qu’on veut, dont on connait l’ensemble des résultats possible, mais dont le résultat est incertain.</a:t>
            </a:r>
          </a:p>
        </p:txBody>
      </p:sp>
      <p:grpSp>
        <p:nvGrpSpPr>
          <p:cNvPr id="140" name="Group 140"/>
          <p:cNvGrpSpPr/>
          <p:nvPr/>
        </p:nvGrpSpPr>
        <p:grpSpPr>
          <a:xfrm>
            <a:off x="762595" y="3087072"/>
            <a:ext cx="11423080" cy="1143001"/>
            <a:chOff x="0" y="0"/>
            <a:chExt cx="11423079" cy="1143000"/>
          </a:xfrm>
        </p:grpSpPr>
        <p:sp>
          <p:nvSpPr>
            <p:cNvPr id="138" name="Shape 138"/>
            <p:cNvSpPr/>
            <p:nvPr/>
          </p:nvSpPr>
          <p:spPr>
            <a:xfrm>
              <a:off x="0" y="0"/>
              <a:ext cx="11423080" cy="1143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a aussi vu que l’ensemble de tous les résultats possible est </a:t>
              </a:r>
            </a:p>
            <a:p>
              <a:pPr/>
              <a:r>
                <a:t>l’espace échantillonnal      .</a:t>
              </a:r>
            </a:p>
          </p:txBody>
        </p:sp>
        <p:pic>
          <p:nvPicPr>
            <p:cNvPr id="139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774437" y="674852"/>
              <a:ext cx="292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3" name="Group 143"/>
          <p:cNvGrpSpPr/>
          <p:nvPr/>
        </p:nvGrpSpPr>
        <p:grpSpPr>
          <a:xfrm>
            <a:off x="531564" y="5939394"/>
            <a:ext cx="11941672" cy="1204577"/>
            <a:chOff x="9599" y="0"/>
            <a:chExt cx="11941671" cy="1204575"/>
          </a:xfrm>
        </p:grpSpPr>
        <p:sp>
          <p:nvSpPr>
            <p:cNvPr id="141" name="Shape 141"/>
            <p:cNvSpPr/>
            <p:nvPr/>
          </p:nvSpPr>
          <p:spPr>
            <a:xfrm>
              <a:off x="9599" y="-1"/>
              <a:ext cx="1194167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Tout sous-ensemble de l’espace échantillonnal est un évènement.</a:t>
              </a:r>
            </a:p>
          </p:txBody>
        </p:sp>
        <p:pic>
          <p:nvPicPr>
            <p:cNvPr id="142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358134" y="836275"/>
              <a:ext cx="12446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6" name="Group 146"/>
          <p:cNvGrpSpPr/>
          <p:nvPr/>
        </p:nvGrpSpPr>
        <p:grpSpPr>
          <a:xfrm>
            <a:off x="2350988" y="4565649"/>
            <a:ext cx="8302824" cy="1175824"/>
            <a:chOff x="0" y="0"/>
            <a:chExt cx="8302823" cy="1175822"/>
          </a:xfrm>
        </p:grpSpPr>
        <p:sp>
          <p:nvSpPr>
            <p:cNvPr id="144" name="Shape 144"/>
            <p:cNvSpPr/>
            <p:nvPr/>
          </p:nvSpPr>
          <p:spPr>
            <a:xfrm>
              <a:off x="-1" y="-1"/>
              <a:ext cx="830282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un résultat possible de l’expérience est </a:t>
              </a:r>
            </a:p>
          </p:txBody>
        </p:sp>
        <p:pic>
          <p:nvPicPr>
            <p:cNvPr id="14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679080" y="820222"/>
              <a:ext cx="1054101" cy="355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9" name="Group 149"/>
          <p:cNvGrpSpPr/>
          <p:nvPr/>
        </p:nvGrpSpPr>
        <p:grpSpPr>
          <a:xfrm>
            <a:off x="50923" y="7484992"/>
            <a:ext cx="12931974" cy="1350961"/>
            <a:chOff x="0" y="0"/>
            <a:chExt cx="12931973" cy="1350960"/>
          </a:xfrm>
        </p:grpSpPr>
        <p:sp>
          <p:nvSpPr>
            <p:cNvPr id="147" name="Shape 147"/>
            <p:cNvSpPr/>
            <p:nvPr/>
          </p:nvSpPr>
          <p:spPr>
            <a:xfrm>
              <a:off x="-1" y="-1"/>
              <a:ext cx="129319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dit qu’un évènement a eu lieu si le résultat appartient à l’ensemble</a:t>
              </a:r>
            </a:p>
          </p:txBody>
        </p:sp>
        <p:pic>
          <p:nvPicPr>
            <p:cNvPr id="148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694661" y="982660"/>
              <a:ext cx="11303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4"/>
      <p:bldP build="whole" bldLvl="1" animBg="1" rev="0" advAuto="0" spid="143" grpId="3"/>
      <p:bldP build="whole" bldLvl="1" animBg="1" rev="0" advAuto="0" spid="140" grpId="1"/>
      <p:bldP build="whole" bldLvl="1" animBg="1" rev="0" advAuto="0" spid="14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52" name="Shape 152"/>
          <p:cNvSpPr/>
          <p:nvPr/>
        </p:nvSpPr>
        <p:spPr>
          <a:xfrm>
            <a:off x="139700" y="3703539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153" name="Shape 153"/>
          <p:cNvSpPr/>
          <p:nvPr/>
        </p:nvSpPr>
        <p:spPr>
          <a:xfrm>
            <a:off x="2697591" y="527049"/>
            <a:ext cx="90127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personne à 3 enfants on regarde leurs sexes.</a:t>
            </a:r>
          </a:p>
        </p:txBody>
      </p:sp>
      <p:pic>
        <p:nvPicPr>
          <p:cNvPr id="15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72397" y="1480107"/>
            <a:ext cx="87122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579210" y="2156569"/>
            <a:ext cx="71377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L’évènement, le plus jeune est une fille</a:t>
            </a:r>
          </a:p>
        </p:txBody>
      </p:sp>
      <p:pic>
        <p:nvPicPr>
          <p:cNvPr id="15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27300" y="2985432"/>
            <a:ext cx="5016500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623524" y="4730980"/>
            <a:ext cx="352454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lance deux dés</a:t>
            </a:r>
          </a:p>
        </p:txBody>
      </p:sp>
      <p:pic>
        <p:nvPicPr>
          <p:cNvPr id="15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84550" y="3937079"/>
            <a:ext cx="8318500" cy="3886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1" name="Group 161"/>
          <p:cNvGrpSpPr/>
          <p:nvPr/>
        </p:nvGrpSpPr>
        <p:grpSpPr>
          <a:xfrm>
            <a:off x="284297" y="8028565"/>
            <a:ext cx="9215762" cy="1297486"/>
            <a:chOff x="0" y="0"/>
            <a:chExt cx="9215760" cy="1297485"/>
          </a:xfrm>
        </p:grpSpPr>
        <p:sp>
          <p:nvSpPr>
            <p:cNvPr id="159" name="Shape 159"/>
            <p:cNvSpPr/>
            <p:nvPr/>
          </p:nvSpPr>
          <p:spPr>
            <a:xfrm>
              <a:off x="-1" y="-1"/>
              <a:ext cx="680911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L’évènement, la somme des dés est 4</a:t>
              </a:r>
            </a:p>
          </p:txBody>
        </p:sp>
        <p:pic>
          <p:nvPicPr>
            <p:cNvPr id="160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402459" y="827585"/>
              <a:ext cx="48133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7"/>
      <p:bldP build="whole" bldLvl="1" animBg="1" rev="0" advAuto="0" spid="155" grpId="2"/>
      <p:bldP build="whole" bldLvl="1" animBg="1" rev="0" advAuto="0" spid="157" grpId="5"/>
      <p:bldP build="whole" bldLvl="1" animBg="1" rev="0" advAuto="0" spid="152" grpId="4"/>
      <p:bldP build="whole" bldLvl="1" animBg="1" rev="0" advAuto="0" spid="154" grpId="1"/>
      <p:bldP build="whole" bldLvl="1" animBg="1" rev="0" advAuto="0" spid="158" grpId="6"/>
      <p:bldP build="whole" bldLvl="1" animBg="1" rev="0" advAuto="0" spid="156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164" name="Shape 164"/>
          <p:cNvSpPr/>
          <p:nvPr/>
        </p:nvSpPr>
        <p:spPr>
          <a:xfrm>
            <a:off x="3071352" y="660400"/>
            <a:ext cx="903059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L’expérience consiste à mesurer la durée de vie, </a:t>
            </a:r>
          </a:p>
          <a:p>
            <a:pPr algn="l"/>
            <a:r>
              <a:t>en heure, d’une ampoule. </a:t>
            </a:r>
          </a:p>
        </p:txBody>
      </p:sp>
      <p:pic>
        <p:nvPicPr>
          <p:cNvPr id="16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70699" y="2378005"/>
            <a:ext cx="4749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90468" y="2378005"/>
            <a:ext cx="14478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1766205" y="4565649"/>
            <a:ext cx="947239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L’évènement l’ampoule dure moins de 2000 heures</a:t>
            </a:r>
          </a:p>
        </p:txBody>
      </p:sp>
      <p:pic>
        <p:nvPicPr>
          <p:cNvPr id="16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93199" y="5640818"/>
            <a:ext cx="25273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3"/>
      <p:bldP build="whole" bldLvl="1" animBg="1" rev="0" advAuto="0" spid="165" grpId="1"/>
      <p:bldP build="whole" bldLvl="1" animBg="1" rev="0" advAuto="0" spid="166" grpId="2"/>
      <p:bldP build="whole" bldLvl="1" animBg="1" rev="0" advAuto="0" spid="168" grpId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71" name="Shape 171"/>
          <p:cNvSpPr/>
          <p:nvPr/>
        </p:nvSpPr>
        <p:spPr>
          <a:xfrm>
            <a:off x="5383286" y="4565649"/>
            <a:ext cx="22382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2.1 et 2.2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/>
        </p:nvSpPr>
        <p:spPr>
          <a:xfrm>
            <a:off x="164666" y="664304"/>
            <a:ext cx="1267546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Intuitivement, on aimerait définir la probabilité que l’évènement A  </a:t>
            </a:r>
          </a:p>
          <a:p>
            <a:pPr/>
            <a:r>
              <a:t>se produise comme étant la fréquence à laquelle il se produit.</a:t>
            </a:r>
          </a:p>
        </p:txBody>
      </p:sp>
      <p:grpSp>
        <p:nvGrpSpPr>
          <p:cNvPr id="176" name="Group 176"/>
          <p:cNvGrpSpPr/>
          <p:nvPr/>
        </p:nvGrpSpPr>
        <p:grpSpPr>
          <a:xfrm>
            <a:off x="1583630" y="2471392"/>
            <a:ext cx="9913740" cy="622301"/>
            <a:chOff x="0" y="0"/>
            <a:chExt cx="9913739" cy="622300"/>
          </a:xfrm>
        </p:grpSpPr>
        <p:sp>
          <p:nvSpPr>
            <p:cNvPr id="174" name="Shape 174"/>
            <p:cNvSpPr/>
            <p:nvPr/>
          </p:nvSpPr>
          <p:spPr>
            <a:xfrm>
              <a:off x="0" y="-1"/>
              <a:ext cx="991374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Supposons qu’on répète l’expérience aléatoire     fois. </a:t>
              </a:r>
            </a:p>
          </p:txBody>
        </p:sp>
        <p:pic>
          <p:nvPicPr>
            <p:cNvPr id="175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680344" y="2540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1" name="Group 181"/>
          <p:cNvGrpSpPr/>
          <p:nvPr/>
        </p:nvGrpSpPr>
        <p:grpSpPr>
          <a:xfrm>
            <a:off x="1857152" y="4008116"/>
            <a:ext cx="9255314" cy="622301"/>
            <a:chOff x="0" y="0"/>
            <a:chExt cx="9255312" cy="622300"/>
          </a:xfrm>
        </p:grpSpPr>
        <p:sp>
          <p:nvSpPr>
            <p:cNvPr id="177" name="Shape 177"/>
            <p:cNvSpPr/>
            <p:nvPr/>
          </p:nvSpPr>
          <p:spPr>
            <a:xfrm>
              <a:off x="0" y="-1"/>
              <a:ext cx="155733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Notons </a:t>
              </a:r>
            </a:p>
          </p:txBody>
        </p:sp>
        <p:pic>
          <p:nvPicPr>
            <p:cNvPr id="178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09893" y="74824"/>
              <a:ext cx="914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9" name="Shape 179"/>
            <p:cNvSpPr/>
            <p:nvPr/>
          </p:nvSpPr>
          <p:spPr>
            <a:xfrm>
              <a:off x="2976849" y="-1"/>
              <a:ext cx="6278464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nombre de fois que     a eu lieu.</a:t>
              </a:r>
            </a:p>
          </p:txBody>
        </p:sp>
        <p:pic>
          <p:nvPicPr>
            <p:cNvPr id="180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086922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4" name="Group 184"/>
          <p:cNvGrpSpPr/>
          <p:nvPr/>
        </p:nvGrpSpPr>
        <p:grpSpPr>
          <a:xfrm>
            <a:off x="1857152" y="5417840"/>
            <a:ext cx="9579100" cy="622301"/>
            <a:chOff x="0" y="0"/>
            <a:chExt cx="9579099" cy="622300"/>
          </a:xfrm>
        </p:grpSpPr>
        <p:sp>
          <p:nvSpPr>
            <p:cNvPr id="182" name="Shape 182"/>
            <p:cNvSpPr/>
            <p:nvPr/>
          </p:nvSpPr>
          <p:spPr>
            <a:xfrm>
              <a:off x="-1" y="-1"/>
              <a:ext cx="957910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peut définir la probabilité que     ait lieu comme</a:t>
              </a:r>
            </a:p>
          </p:txBody>
        </p:sp>
        <p:pic>
          <p:nvPicPr>
            <p:cNvPr id="183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283141" y="139700"/>
              <a:ext cx="3302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5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455559" y="6945587"/>
            <a:ext cx="3695701" cy="97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3"/>
      <p:bldP build="whole" bldLvl="1" animBg="1" rev="0" advAuto="0" spid="176" grpId="1"/>
      <p:bldP build="whole" bldLvl="1" animBg="1" rev="0" advAuto="0" spid="185" grpId="4"/>
      <p:bldP build="whole" bldLvl="1" animBg="1" rev="0" advAuto="0" spid="181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0" y="965439"/>
            <a:ext cx="1303042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problème avec cette démarche est qu’il est extrêmement difficile de justifier que cette limite converge. </a:t>
            </a:r>
          </a:p>
        </p:txBody>
      </p:sp>
      <p:sp>
        <p:nvSpPr>
          <p:cNvPr id="188" name="Shape 188"/>
          <p:cNvSpPr/>
          <p:nvPr/>
        </p:nvSpPr>
        <p:spPr>
          <a:xfrm>
            <a:off x="60771" y="3255135"/>
            <a:ext cx="12857635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 de justifier que si on recommence la série d’expériences aléatoire, on obtient le même résultat.</a:t>
            </a:r>
          </a:p>
        </p:txBody>
      </p:sp>
      <p:sp>
        <p:nvSpPr>
          <p:cNvPr id="189" name="Shape 189"/>
          <p:cNvSpPr/>
          <p:nvPr/>
        </p:nvSpPr>
        <p:spPr>
          <a:xfrm>
            <a:off x="-3411" y="5287159"/>
            <a:ext cx="1298599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l’intuition de ce qu’est une probabilité est là, mais les problèmes mathématiques sont difficiles à surmonté.</a:t>
            </a:r>
          </a:p>
        </p:txBody>
      </p:sp>
      <p:sp>
        <p:nvSpPr>
          <p:cNvPr id="190" name="Shape 190"/>
          <p:cNvSpPr/>
          <p:nvPr/>
        </p:nvSpPr>
        <p:spPr>
          <a:xfrm>
            <a:off x="2463725" y="7440120"/>
            <a:ext cx="807735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Nous allons donc avoir une autre approche.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3"/>
      <p:bldP build="whole" bldLvl="1" animBg="1" rev="0" advAuto="0" spid="189" grpId="2"/>
      <p:bldP build="whole" bldLvl="1" animBg="1" rev="0" advAuto="0" spid="188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