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0" Type="http://schemas.openxmlformats.org/officeDocument/2006/relationships/image" Target="../media/image43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png"/><Relationship Id="rId3" Type="http://schemas.openxmlformats.org/officeDocument/2006/relationships/image" Target="../media/image7.png"/><Relationship Id="rId4" Type="http://schemas.openxmlformats.org/officeDocument/2006/relationships/image" Target="../media/image18.png"/><Relationship Id="rId5" Type="http://schemas.openxmlformats.org/officeDocument/2006/relationships/image" Target="../media/image26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4.png"/><Relationship Id="rId3" Type="http://schemas.openxmlformats.org/officeDocument/2006/relationships/image" Target="../media/image47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62.png"/><Relationship Id="rId7" Type="http://schemas.openxmlformats.org/officeDocument/2006/relationships/image" Target="../media/image63.png"/><Relationship Id="rId8" Type="http://schemas.openxmlformats.org/officeDocument/2006/relationships/image" Target="../media/image64.png"/><Relationship Id="rId9" Type="http://schemas.openxmlformats.org/officeDocument/2006/relationships/image" Target="../media/image65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19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5" Type="http://schemas.openxmlformats.org/officeDocument/2006/relationships/image" Target="../media/image20.png"/><Relationship Id="rId16" Type="http://schemas.openxmlformats.org/officeDocument/2006/relationships/image" Target="../media/image2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image" Target="../media/image26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3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body" idx="13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8</a:t>
            </a:r>
          </a:p>
        </p:txBody>
      </p:sp>
      <p:sp>
        <p:nvSpPr>
          <p:cNvPr id="130" name="Shape 130"/>
          <p:cNvSpPr/>
          <p:nvPr>
            <p:ph type="body" idx="14"/>
          </p:nvPr>
        </p:nvSpPr>
        <p:spPr>
          <a:xfrm>
            <a:off x="424308" y="2171700"/>
            <a:ext cx="12156184" cy="2247206"/>
          </a:xfrm>
          <a:prstGeom prst="roundRect">
            <a:avLst>
              <a:gd name="adj" fmla="val 4671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2.3 Formule de Bayes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278" name="Group 278"/>
          <p:cNvGrpSpPr/>
          <p:nvPr/>
        </p:nvGrpSpPr>
        <p:grpSpPr>
          <a:xfrm>
            <a:off x="4671915" y="1662103"/>
            <a:ext cx="2615579" cy="2452656"/>
            <a:chOff x="0" y="0"/>
            <a:chExt cx="2615578" cy="2452654"/>
          </a:xfrm>
        </p:grpSpPr>
        <p:sp>
          <p:nvSpPr>
            <p:cNvPr id="276" name="Shape 276"/>
            <p:cNvSpPr/>
            <p:nvPr/>
          </p:nvSpPr>
          <p:spPr>
            <a:xfrm>
              <a:off x="0" y="294215"/>
              <a:ext cx="2615579" cy="2158440"/>
            </a:xfrm>
            <a:prstGeom prst="ellips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7" name="Shape 277"/>
            <p:cNvSpPr/>
            <p:nvPr/>
          </p:nvSpPr>
          <p:spPr>
            <a:xfrm>
              <a:off x="865911" y="0"/>
              <a:ext cx="883757" cy="26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21600"/>
                  </a:move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1" name="Group 281"/>
          <p:cNvGrpSpPr/>
          <p:nvPr/>
        </p:nvGrpSpPr>
        <p:grpSpPr>
          <a:xfrm>
            <a:off x="10280738" y="1662103"/>
            <a:ext cx="2615580" cy="2452656"/>
            <a:chOff x="0" y="0"/>
            <a:chExt cx="2615578" cy="2452654"/>
          </a:xfrm>
        </p:grpSpPr>
        <p:sp>
          <p:nvSpPr>
            <p:cNvPr id="279" name="Shape 279"/>
            <p:cNvSpPr/>
            <p:nvPr/>
          </p:nvSpPr>
          <p:spPr>
            <a:xfrm>
              <a:off x="0" y="294215"/>
              <a:ext cx="2615579" cy="2158440"/>
            </a:xfrm>
            <a:prstGeom prst="ellips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0" name="Shape 280"/>
            <p:cNvSpPr/>
            <p:nvPr/>
          </p:nvSpPr>
          <p:spPr>
            <a:xfrm>
              <a:off x="865911" y="0"/>
              <a:ext cx="883757" cy="26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21600"/>
                  </a:move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4" name="Group 284"/>
          <p:cNvGrpSpPr/>
          <p:nvPr/>
        </p:nvGrpSpPr>
        <p:grpSpPr>
          <a:xfrm>
            <a:off x="7499160" y="1662103"/>
            <a:ext cx="2615580" cy="2452656"/>
            <a:chOff x="0" y="0"/>
            <a:chExt cx="2615578" cy="2452654"/>
          </a:xfrm>
        </p:grpSpPr>
        <p:sp>
          <p:nvSpPr>
            <p:cNvPr id="282" name="Shape 282"/>
            <p:cNvSpPr/>
            <p:nvPr/>
          </p:nvSpPr>
          <p:spPr>
            <a:xfrm>
              <a:off x="0" y="294215"/>
              <a:ext cx="2615579" cy="2158440"/>
            </a:xfrm>
            <a:prstGeom prst="ellips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3" name="Shape 283"/>
            <p:cNvSpPr/>
            <p:nvPr/>
          </p:nvSpPr>
          <p:spPr>
            <a:xfrm>
              <a:off x="865911" y="0"/>
              <a:ext cx="883757" cy="26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21600"/>
                  </a:move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85" name="Shape 285"/>
          <p:cNvSpPr/>
          <p:nvPr/>
        </p:nvSpPr>
        <p:spPr>
          <a:xfrm>
            <a:off x="2584688" y="151103"/>
            <a:ext cx="10487473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Reprenons notre expérience de billes. On pige une bille </a:t>
            </a:r>
          </a:p>
          <a:p>
            <a:pPr algn="l"/>
            <a:r>
              <a:t>rouge, qu’elle est la probabilité que nous eussions pigé </a:t>
            </a:r>
          </a:p>
          <a:p>
            <a:pPr algn="l"/>
            <a:r>
              <a:t>le sac 1?</a:t>
            </a:r>
          </a:p>
        </p:txBody>
      </p:sp>
      <p:sp>
        <p:nvSpPr>
          <p:cNvPr id="286" name="Shape 286"/>
          <p:cNvSpPr/>
          <p:nvPr/>
        </p:nvSpPr>
        <p:spPr>
          <a:xfrm>
            <a:off x="5689451" y="3340115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87" name="Shape 287"/>
          <p:cNvSpPr/>
          <p:nvPr/>
        </p:nvSpPr>
        <p:spPr>
          <a:xfrm>
            <a:off x="5216219" y="3340115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88" name="Shape 288"/>
          <p:cNvSpPr/>
          <p:nvPr/>
        </p:nvSpPr>
        <p:spPr>
          <a:xfrm>
            <a:off x="6198568" y="3340115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89" name="Shape 289"/>
          <p:cNvSpPr/>
          <p:nvPr/>
        </p:nvSpPr>
        <p:spPr>
          <a:xfrm>
            <a:off x="8241446" y="3266477"/>
            <a:ext cx="374510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0" name="Shape 290"/>
          <p:cNvSpPr/>
          <p:nvPr/>
        </p:nvSpPr>
        <p:spPr>
          <a:xfrm>
            <a:off x="8806950" y="3266477"/>
            <a:ext cx="374509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1" name="Shape 291"/>
          <p:cNvSpPr/>
          <p:nvPr/>
        </p:nvSpPr>
        <p:spPr>
          <a:xfrm>
            <a:off x="11089688" y="3340115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2" name="Shape 292"/>
          <p:cNvSpPr/>
          <p:nvPr/>
        </p:nvSpPr>
        <p:spPr>
          <a:xfrm>
            <a:off x="10664379" y="3340115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3" name="Shape 293"/>
          <p:cNvSpPr/>
          <p:nvPr/>
        </p:nvSpPr>
        <p:spPr>
          <a:xfrm>
            <a:off x="12180470" y="3340115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4" name="Shape 294"/>
          <p:cNvSpPr/>
          <p:nvPr/>
        </p:nvSpPr>
        <p:spPr>
          <a:xfrm>
            <a:off x="11588528" y="3340115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5" name="Shape 295"/>
          <p:cNvSpPr/>
          <p:nvPr/>
        </p:nvSpPr>
        <p:spPr>
          <a:xfrm>
            <a:off x="10902433" y="2962069"/>
            <a:ext cx="374510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6" name="Shape 296"/>
          <p:cNvSpPr/>
          <p:nvPr/>
        </p:nvSpPr>
        <p:spPr>
          <a:xfrm>
            <a:off x="5028965" y="2584023"/>
            <a:ext cx="374510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7" name="Shape 297"/>
          <p:cNvSpPr/>
          <p:nvPr/>
        </p:nvSpPr>
        <p:spPr>
          <a:xfrm>
            <a:off x="11831361" y="2962069"/>
            <a:ext cx="374510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FF2600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8" name="Shape 298"/>
          <p:cNvSpPr/>
          <p:nvPr/>
        </p:nvSpPr>
        <p:spPr>
          <a:xfrm>
            <a:off x="10902433" y="2321361"/>
            <a:ext cx="374510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99" name="Shape 299"/>
          <p:cNvSpPr/>
          <p:nvPr/>
        </p:nvSpPr>
        <p:spPr>
          <a:xfrm>
            <a:off x="6603518" y="2584023"/>
            <a:ext cx="374510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00" name="Shape 300"/>
          <p:cNvSpPr/>
          <p:nvPr/>
        </p:nvSpPr>
        <p:spPr>
          <a:xfrm>
            <a:off x="9129447" y="2394999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01" name="Shape 301"/>
          <p:cNvSpPr/>
          <p:nvPr/>
        </p:nvSpPr>
        <p:spPr>
          <a:xfrm>
            <a:off x="8575331" y="2394999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02" name="Shape 302"/>
          <p:cNvSpPr/>
          <p:nvPr/>
        </p:nvSpPr>
        <p:spPr>
          <a:xfrm>
            <a:off x="8021216" y="2394999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03" name="Shape 303"/>
          <p:cNvSpPr/>
          <p:nvPr/>
        </p:nvSpPr>
        <p:spPr>
          <a:xfrm>
            <a:off x="6038474" y="2584023"/>
            <a:ext cx="374510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04" name="Shape 304"/>
          <p:cNvSpPr/>
          <p:nvPr/>
        </p:nvSpPr>
        <p:spPr>
          <a:xfrm>
            <a:off x="5538082" y="2560099"/>
            <a:ext cx="374510" cy="378048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05" name="Shape 305"/>
          <p:cNvSpPr/>
          <p:nvPr/>
        </p:nvSpPr>
        <p:spPr>
          <a:xfrm>
            <a:off x="5792450" y="2108415"/>
            <a:ext cx="374510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06" name="Shape 306"/>
          <p:cNvSpPr/>
          <p:nvPr/>
        </p:nvSpPr>
        <p:spPr>
          <a:xfrm>
            <a:off x="11786254" y="2321361"/>
            <a:ext cx="374510" cy="378047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285CEA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0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9700" y="2149911"/>
            <a:ext cx="342900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9700" y="3101991"/>
            <a:ext cx="381000" cy="406401"/>
          </a:xfrm>
          <a:prstGeom prst="rect">
            <a:avLst/>
          </a:prstGeom>
          <a:ln w="12700">
            <a:miter lim="400000"/>
          </a:ln>
        </p:spPr>
      </p:pic>
      <p:sp>
        <p:nvSpPr>
          <p:cNvPr id="309" name="Shape 309"/>
          <p:cNvSpPr/>
          <p:nvPr/>
        </p:nvSpPr>
        <p:spPr>
          <a:xfrm>
            <a:off x="5028965" y="150365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0" name="Shape 310"/>
          <p:cNvSpPr/>
          <p:nvPr/>
        </p:nvSpPr>
        <p:spPr>
          <a:xfrm>
            <a:off x="7730938" y="150365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1" name="Shape 311"/>
          <p:cNvSpPr/>
          <p:nvPr/>
        </p:nvSpPr>
        <p:spPr>
          <a:xfrm>
            <a:off x="10492929" y="150365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2" name="Shape 312"/>
          <p:cNvSpPr/>
          <p:nvPr/>
        </p:nvSpPr>
        <p:spPr>
          <a:xfrm>
            <a:off x="500334" y="2010211"/>
            <a:ext cx="430187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= piger une bille rouge</a:t>
            </a:r>
          </a:p>
        </p:txBody>
      </p:sp>
      <p:sp>
        <p:nvSpPr>
          <p:cNvPr id="313" name="Shape 313"/>
          <p:cNvSpPr/>
          <p:nvPr/>
        </p:nvSpPr>
        <p:spPr>
          <a:xfrm>
            <a:off x="606602" y="2938146"/>
            <a:ext cx="27911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= piger le sac </a:t>
            </a:r>
            <a:r>
              <a:rPr i="1"/>
              <a:t>i</a:t>
            </a:r>
          </a:p>
        </p:txBody>
      </p:sp>
      <p:pic>
        <p:nvPicPr>
          <p:cNvPr id="314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0700" y="4583591"/>
            <a:ext cx="16256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463565" y="4330700"/>
            <a:ext cx="2565401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282577" y="4330700"/>
            <a:ext cx="3390901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463565" y="5932449"/>
            <a:ext cx="102235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483520" y="7685058"/>
            <a:ext cx="1663701" cy="1231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391142" y="7845681"/>
            <a:ext cx="1765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412373" y="7842684"/>
            <a:ext cx="9779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7" grpId="4"/>
      <p:bldP build="whole" bldLvl="1" animBg="1" rev="0" advAuto="0" spid="316" grpId="3"/>
      <p:bldP build="whole" bldLvl="1" animBg="1" rev="0" advAuto="0" spid="314" grpId="1"/>
      <p:bldP build="whole" bldLvl="1" animBg="1" rev="0" advAuto="0" spid="320" grpId="7"/>
      <p:bldP build="whole" bldLvl="1" animBg="1" rev="0" advAuto="0" spid="318" grpId="5"/>
      <p:bldP build="whole" bldLvl="1" animBg="1" rev="0" advAuto="0" spid="319" grpId="6"/>
      <p:bldP build="whole" bldLvl="1" animBg="1" rev="0" advAuto="0" spid="315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Formule de Bayes</a:t>
            </a:r>
          </a:p>
        </p:txBody>
      </p:sp>
      <p:sp>
        <p:nvSpPr>
          <p:cNvPr id="323" name="Shape 323"/>
          <p:cNvSpPr/>
          <p:nvPr/>
        </p:nvSpPr>
        <p:spPr>
          <a:xfrm>
            <a:off x="228066" y="1275758"/>
            <a:ext cx="1254866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L’exemple précédant est un exemple de ce qu’on appelle la formule de Bayes</a:t>
            </a:r>
          </a:p>
        </p:txBody>
      </p:sp>
      <p:grpSp>
        <p:nvGrpSpPr>
          <p:cNvPr id="326" name="Group 326"/>
          <p:cNvGrpSpPr/>
          <p:nvPr/>
        </p:nvGrpSpPr>
        <p:grpSpPr>
          <a:xfrm>
            <a:off x="4559300" y="2729316"/>
            <a:ext cx="3959236" cy="1220702"/>
            <a:chOff x="0" y="0"/>
            <a:chExt cx="3959234" cy="1220701"/>
          </a:xfrm>
        </p:grpSpPr>
        <p:sp>
          <p:nvSpPr>
            <p:cNvPr id="324" name="Shape 324"/>
            <p:cNvSpPr/>
            <p:nvPr/>
          </p:nvSpPr>
          <p:spPr>
            <a:xfrm>
              <a:off x="0" y="-1"/>
              <a:ext cx="38862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 on a une partition</a:t>
              </a:r>
            </a:p>
          </p:txBody>
        </p:sp>
        <p:pic>
          <p:nvPicPr>
            <p:cNvPr id="325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17535" y="801601"/>
              <a:ext cx="34417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29" name="Group 329"/>
          <p:cNvGrpSpPr/>
          <p:nvPr/>
        </p:nvGrpSpPr>
        <p:grpSpPr>
          <a:xfrm>
            <a:off x="1029067" y="4258363"/>
            <a:ext cx="10261233" cy="495301"/>
            <a:chOff x="0" y="0"/>
            <a:chExt cx="10261232" cy="495300"/>
          </a:xfrm>
        </p:grpSpPr>
        <p:pic>
          <p:nvPicPr>
            <p:cNvPr id="327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013332" y="0"/>
              <a:ext cx="22479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28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88900"/>
              <a:ext cx="4483100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3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917950" y="5929490"/>
            <a:ext cx="51689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331" name="Shape 331"/>
          <p:cNvSpPr/>
          <p:nvPr/>
        </p:nvSpPr>
        <p:spPr>
          <a:xfrm>
            <a:off x="3249091" y="5062176"/>
            <a:ext cx="650661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formule des probabilités totales.</a:t>
            </a:r>
          </a:p>
        </p:txBody>
      </p:sp>
      <p:pic>
        <p:nvPicPr>
          <p:cNvPr id="332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667368" y="8169568"/>
            <a:ext cx="1600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542083" y="7928958"/>
            <a:ext cx="2552701" cy="1092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9" grpId="2"/>
      <p:bldP build="whole" bldLvl="1" animBg="1" rev="0" advAuto="0" spid="331" grpId="3"/>
      <p:bldP build="whole" bldLvl="1" animBg="1" rev="0" advAuto="0" spid="333" grpId="6"/>
      <p:bldP build="whole" bldLvl="1" animBg="1" rev="0" advAuto="0" spid="326" grpId="1"/>
      <p:bldP build="whole" bldLvl="1" animBg="1" rev="0" advAuto="0" spid="330" grpId="4"/>
      <p:bldP build="whole" bldLvl="1" animBg="1" rev="0" advAuto="0" spid="332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" name="Group 337"/>
          <p:cNvGrpSpPr/>
          <p:nvPr/>
        </p:nvGrpSpPr>
        <p:grpSpPr>
          <a:xfrm>
            <a:off x="4822274" y="1259497"/>
            <a:ext cx="4590839" cy="6527044"/>
            <a:chOff x="0" y="0"/>
            <a:chExt cx="4590838" cy="6527042"/>
          </a:xfrm>
        </p:grpSpPr>
        <p:sp>
          <p:nvSpPr>
            <p:cNvPr id="335" name="Shape 335"/>
            <p:cNvSpPr/>
            <p:nvPr/>
          </p:nvSpPr>
          <p:spPr>
            <a:xfrm>
              <a:off x="0" y="5059324"/>
              <a:ext cx="3760443" cy="1467719"/>
            </a:xfrm>
            <a:prstGeom prst="roundRect">
              <a:avLst>
                <a:gd name="adj" fmla="val 1297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6" name="Shape 336"/>
            <p:cNvSpPr/>
            <p:nvPr/>
          </p:nvSpPr>
          <p:spPr>
            <a:xfrm>
              <a:off x="830396" y="0"/>
              <a:ext cx="3760443" cy="1467719"/>
            </a:xfrm>
            <a:prstGeom prst="roundRect">
              <a:avLst>
                <a:gd name="adj" fmla="val 1297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38" name="Shape 33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Formule de Bayes</a:t>
            </a:r>
          </a:p>
        </p:txBody>
      </p:sp>
      <p:pic>
        <p:nvPicPr>
          <p:cNvPr id="33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43240" y="1259497"/>
            <a:ext cx="51689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01605" y="3989065"/>
            <a:ext cx="1600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376320" y="3748455"/>
            <a:ext cx="25527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175793" y="3798634"/>
            <a:ext cx="33274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76320" y="5701888"/>
            <a:ext cx="4064001" cy="1981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2" grpId="1"/>
      <p:bldP build="whole" bldLvl="1" animBg="1" rev="0" advAuto="0" spid="337" grpId="3"/>
      <p:bldP build="whole" bldLvl="1" animBg="1" rev="0" advAuto="0" spid="343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Formule de Bayes</a:t>
            </a:r>
          </a:p>
        </p:txBody>
      </p:sp>
      <p:pic>
        <p:nvPicPr>
          <p:cNvPr id="34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12878" y="2375073"/>
            <a:ext cx="1600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7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81672" y="2116710"/>
            <a:ext cx="4064001" cy="1981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/>
          <p:nvPr>
            <p:ph type="body" idx="13"/>
          </p:nvPr>
        </p:nvSpPr>
        <p:spPr>
          <a:xfrm>
            <a:off x="139700" y="298976"/>
            <a:ext cx="2387600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50" name="Shape 350"/>
          <p:cNvSpPr/>
          <p:nvPr/>
        </p:nvSpPr>
        <p:spPr>
          <a:xfrm>
            <a:off x="2527300" y="254526"/>
            <a:ext cx="10209505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Une compagnie fabrique des transistors dans quatre usines qui produisent respectivement, 10%, 15%, 35% et 40% des pièces. </a:t>
            </a:r>
          </a:p>
        </p:txBody>
      </p:sp>
      <p:sp>
        <p:nvSpPr>
          <p:cNvPr id="351" name="Shape 351"/>
          <p:cNvSpPr/>
          <p:nvPr/>
        </p:nvSpPr>
        <p:spPr>
          <a:xfrm>
            <a:off x="761483" y="1854726"/>
            <a:ext cx="11682215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Chaque usine n’a pas les mêmes standards et il s’en suit que la fréquence des pièces défectueuse par usine est respectivement 0.3, 0.2, 0,4 et 0.1.</a:t>
            </a:r>
          </a:p>
        </p:txBody>
      </p:sp>
      <p:sp>
        <p:nvSpPr>
          <p:cNvPr id="352" name="Shape 352"/>
          <p:cNvSpPr/>
          <p:nvPr/>
        </p:nvSpPr>
        <p:spPr>
          <a:xfrm>
            <a:off x="540605" y="3613675"/>
            <a:ext cx="1192358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on prend une pièce au hasard, quelle est la probabilité qu’elle vienne de l’usine 2?</a:t>
            </a:r>
          </a:p>
        </p:txBody>
      </p:sp>
      <p:pic>
        <p:nvPicPr>
          <p:cNvPr id="35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321300"/>
            <a:ext cx="13004801" cy="89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37795" y="6624689"/>
            <a:ext cx="105156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508" y="8414304"/>
            <a:ext cx="14097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39578" y="8739251"/>
            <a:ext cx="13462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4" grpId="3"/>
      <p:bldP build="whole" bldLvl="1" animBg="1" rev="0" advAuto="0" spid="355" grpId="4"/>
      <p:bldP build="whole" bldLvl="1" animBg="1" rev="0" advAuto="0" spid="356" grpId="5"/>
      <p:bldP build="whole" bldLvl="1" animBg="1" rev="0" advAuto="0" spid="352" grpId="1"/>
      <p:bldP build="whole" bldLvl="1" animBg="1" rev="0" advAuto="0" spid="353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/>
          <p:nvPr>
            <p:ph type="body" idx="13"/>
          </p:nvPr>
        </p:nvSpPr>
        <p:spPr>
          <a:xfrm>
            <a:off x="16775" y="167013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59" name="Shape 359"/>
          <p:cNvSpPr/>
          <p:nvPr/>
        </p:nvSpPr>
        <p:spPr>
          <a:xfrm>
            <a:off x="2404375" y="167013"/>
            <a:ext cx="10600426" cy="322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Une clinique offre un test de dépistage d’une maladie. Ils assurent une fiabilité de 95% de détection si la maladie est présente. Cependant, le test donne dans 1% des cas un faux positif. Cette maladie est présente que chez 0,5% de la population. Quelle est la probabilité de réellement avoir la maladie si on obtient un test positif?</a:t>
            </a:r>
          </a:p>
        </p:txBody>
      </p:sp>
      <p:grpSp>
        <p:nvGrpSpPr>
          <p:cNvPr id="362" name="Group 362"/>
          <p:cNvGrpSpPr/>
          <p:nvPr/>
        </p:nvGrpSpPr>
        <p:grpSpPr>
          <a:xfrm>
            <a:off x="1210575" y="3763137"/>
            <a:ext cx="3939375" cy="622301"/>
            <a:chOff x="0" y="0"/>
            <a:chExt cx="3939374" cy="622300"/>
          </a:xfrm>
        </p:grpSpPr>
        <p:pic>
          <p:nvPicPr>
            <p:cNvPr id="360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52400"/>
              <a:ext cx="4699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1" name="Shape 361"/>
            <p:cNvSpPr/>
            <p:nvPr/>
          </p:nvSpPr>
          <p:spPr>
            <a:xfrm>
              <a:off x="820457" y="-1"/>
              <a:ext cx="311891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Avoir la maladie</a:t>
              </a:r>
            </a:p>
          </p:txBody>
        </p:sp>
      </p:grpSp>
      <p:grpSp>
        <p:nvGrpSpPr>
          <p:cNvPr id="365" name="Group 365"/>
          <p:cNvGrpSpPr/>
          <p:nvPr/>
        </p:nvGrpSpPr>
        <p:grpSpPr>
          <a:xfrm>
            <a:off x="7107170" y="3763137"/>
            <a:ext cx="3939375" cy="622301"/>
            <a:chOff x="0" y="0"/>
            <a:chExt cx="3939374" cy="622300"/>
          </a:xfrm>
        </p:grpSpPr>
        <p:pic>
          <p:nvPicPr>
            <p:cNvPr id="363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52400"/>
              <a:ext cx="3302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4" name="Shape 364"/>
            <p:cNvSpPr/>
            <p:nvPr/>
          </p:nvSpPr>
          <p:spPr>
            <a:xfrm>
              <a:off x="796124" y="-1"/>
              <a:ext cx="314325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test est positif</a:t>
              </a:r>
            </a:p>
          </p:txBody>
        </p:sp>
      </p:grpSp>
      <p:pic>
        <p:nvPicPr>
          <p:cNvPr id="36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65634" y="5021312"/>
            <a:ext cx="1600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00987" y="4755761"/>
            <a:ext cx="68072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8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408953" y="6427806"/>
            <a:ext cx="61976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9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435061" y="7995777"/>
            <a:ext cx="17780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9" grpId="6"/>
      <p:bldP build="whole" bldLvl="1" animBg="1" rev="0" advAuto="0" spid="362" grpId="1"/>
      <p:bldP build="whole" bldLvl="1" animBg="1" rev="0" advAuto="0" spid="366" grpId="3"/>
      <p:bldP build="whole" bldLvl="1" animBg="1" rev="0" advAuto="0" spid="368" grpId="5"/>
      <p:bldP build="whole" bldLvl="1" animBg="1" rev="0" advAuto="0" spid="365" grpId="2"/>
      <p:bldP build="whole" bldLvl="1" animBg="1" rev="0" advAuto="0" spid="367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/>
          <p:nvPr>
            <p:ph type="body" idx="13"/>
          </p:nvPr>
        </p:nvSpPr>
        <p:spPr>
          <a:xfrm>
            <a:off x="139700" y="2159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72" name="Shape 372"/>
          <p:cNvSpPr/>
          <p:nvPr/>
        </p:nvSpPr>
        <p:spPr>
          <a:xfrm>
            <a:off x="2672883" y="215899"/>
            <a:ext cx="490731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(Problème de Monty Hall)</a:t>
            </a:r>
          </a:p>
        </p:txBody>
      </p:sp>
      <p:sp>
        <p:nvSpPr>
          <p:cNvPr id="373" name="Shape 373"/>
          <p:cNvSpPr/>
          <p:nvPr/>
        </p:nvSpPr>
        <p:spPr>
          <a:xfrm>
            <a:off x="767140" y="1003300"/>
            <a:ext cx="1202286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Lors d’un jeu, on présente trois boîtes au participant, dont une ayant un prix, et on lui demande d’en choisir une.</a:t>
            </a:r>
          </a:p>
        </p:txBody>
      </p:sp>
      <p:sp>
        <p:nvSpPr>
          <p:cNvPr id="374" name="Shape 374"/>
          <p:cNvSpPr/>
          <p:nvPr/>
        </p:nvSpPr>
        <p:spPr>
          <a:xfrm>
            <a:off x="3504624" y="5128185"/>
            <a:ext cx="1270001" cy="1270001"/>
          </a:xfrm>
          <a:prstGeom prst="rect">
            <a:avLst/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75" name="Shape 375"/>
          <p:cNvSpPr/>
          <p:nvPr/>
        </p:nvSpPr>
        <p:spPr>
          <a:xfrm>
            <a:off x="5867400" y="5128185"/>
            <a:ext cx="1270000" cy="1270001"/>
          </a:xfrm>
          <a:prstGeom prst="rect">
            <a:avLst/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76" name="Shape 376"/>
          <p:cNvSpPr/>
          <p:nvPr/>
        </p:nvSpPr>
        <p:spPr>
          <a:xfrm>
            <a:off x="8230175" y="5128185"/>
            <a:ext cx="1270001" cy="1270001"/>
          </a:xfrm>
          <a:prstGeom prst="rect">
            <a:avLst/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77" name="Shape 377"/>
          <p:cNvSpPr/>
          <p:nvPr/>
        </p:nvSpPr>
        <p:spPr>
          <a:xfrm>
            <a:off x="8865175" y="4369342"/>
            <a:ext cx="1" cy="622301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78" name="Shape 378"/>
          <p:cNvSpPr/>
          <p:nvPr/>
        </p:nvSpPr>
        <p:spPr>
          <a:xfrm>
            <a:off x="734070" y="2169324"/>
            <a:ext cx="1238503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Après son choix, on enlève une des deux boîtes n’ayant pas le prix. </a:t>
            </a:r>
          </a:p>
        </p:txBody>
      </p:sp>
      <p:sp>
        <p:nvSpPr>
          <p:cNvPr id="379" name="Shape 379"/>
          <p:cNvSpPr/>
          <p:nvPr/>
        </p:nvSpPr>
        <p:spPr>
          <a:xfrm>
            <a:off x="767140" y="2791624"/>
            <a:ext cx="1046113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lui propose soit de changer ou garder la même boîte.</a:t>
            </a:r>
          </a:p>
        </p:txBody>
      </p:sp>
      <p:sp>
        <p:nvSpPr>
          <p:cNvPr id="380" name="Shape 380"/>
          <p:cNvSpPr/>
          <p:nvPr/>
        </p:nvSpPr>
        <p:spPr>
          <a:xfrm>
            <a:off x="767140" y="3413924"/>
            <a:ext cx="68439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Est-ce que ça change quelque chose?</a:t>
            </a:r>
          </a:p>
        </p:txBody>
      </p:sp>
      <p:pic>
        <p:nvPicPr>
          <p:cNvPr id="38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17757" y="7085027"/>
            <a:ext cx="393701" cy="393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17757" y="7823969"/>
            <a:ext cx="4699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17757" y="8575612"/>
            <a:ext cx="482601" cy="393701"/>
          </a:xfrm>
          <a:prstGeom prst="rect">
            <a:avLst/>
          </a:prstGeom>
          <a:ln w="12700">
            <a:miter lim="400000"/>
          </a:ln>
        </p:spPr>
      </p:pic>
      <p:sp>
        <p:nvSpPr>
          <p:cNvPr id="384" name="Shape 384"/>
          <p:cNvSpPr/>
          <p:nvPr/>
        </p:nvSpPr>
        <p:spPr>
          <a:xfrm>
            <a:off x="2286459" y="6970726"/>
            <a:ext cx="469612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prix est dans la boîte </a:t>
            </a:r>
            <a:r>
              <a:rPr i="1"/>
              <a:t>i</a:t>
            </a:r>
          </a:p>
        </p:txBody>
      </p:sp>
      <p:sp>
        <p:nvSpPr>
          <p:cNvPr id="385" name="Shape 385"/>
          <p:cNvSpPr/>
          <p:nvPr/>
        </p:nvSpPr>
        <p:spPr>
          <a:xfrm>
            <a:off x="2286459" y="7716019"/>
            <a:ext cx="56768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participant choisi la boîte 3</a:t>
            </a:r>
          </a:p>
        </p:txBody>
      </p:sp>
      <p:sp>
        <p:nvSpPr>
          <p:cNvPr id="386" name="Shape 386"/>
          <p:cNvSpPr/>
          <p:nvPr/>
        </p:nvSpPr>
        <p:spPr>
          <a:xfrm>
            <a:off x="2286458" y="8461312"/>
            <a:ext cx="381096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enlève la boîte 1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7" grpId="4"/>
      <p:bldP build="whole" bldLvl="1" animBg="1" rev="0" advAuto="0" spid="374" grpId="3"/>
      <p:bldP build="whole" bldLvl="1" animBg="1" rev="0" advAuto="0" spid="378" grpId="5"/>
      <p:bldP build="whole" bldLvl="1" animBg="1" rev="0" advAuto="0" spid="374" grpId="6"/>
      <p:bldP build="whole" bldLvl="1" animBg="1" rev="0" advAuto="0" spid="375" grpId="2"/>
      <p:bldP build="whole" bldLvl="1" animBg="1" rev="0" advAuto="0" spid="379" grpId="7"/>
      <p:bldP build="whole" bldLvl="1" animBg="1" rev="0" advAuto="0" spid="380" grpId="8"/>
      <p:bldP build="whole" bldLvl="1" animBg="1" rev="0" advAuto="0" spid="37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/>
          <p:nvPr>
            <p:ph type="body" idx="13"/>
          </p:nvPr>
        </p:nvSpPr>
        <p:spPr>
          <a:xfrm>
            <a:off x="139700" y="2159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89" name="Shape 389"/>
          <p:cNvSpPr/>
          <p:nvPr/>
        </p:nvSpPr>
        <p:spPr>
          <a:xfrm>
            <a:off x="2672883" y="215899"/>
            <a:ext cx="490731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(Problème de Monty Hall)</a:t>
            </a:r>
          </a:p>
        </p:txBody>
      </p:sp>
      <p:sp>
        <p:nvSpPr>
          <p:cNvPr id="390" name="Shape 390"/>
          <p:cNvSpPr/>
          <p:nvPr/>
        </p:nvSpPr>
        <p:spPr>
          <a:xfrm>
            <a:off x="3636918" y="1132894"/>
            <a:ext cx="1270001" cy="1270001"/>
          </a:xfrm>
          <a:prstGeom prst="rect">
            <a:avLst/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91" name="Shape 391"/>
          <p:cNvSpPr/>
          <p:nvPr/>
        </p:nvSpPr>
        <p:spPr>
          <a:xfrm>
            <a:off x="5999694" y="1132894"/>
            <a:ext cx="1270001" cy="1270001"/>
          </a:xfrm>
          <a:prstGeom prst="rect">
            <a:avLst/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92" name="Shape 392"/>
          <p:cNvSpPr/>
          <p:nvPr/>
        </p:nvSpPr>
        <p:spPr>
          <a:xfrm>
            <a:off x="8362470" y="1132894"/>
            <a:ext cx="1270001" cy="1270001"/>
          </a:xfrm>
          <a:prstGeom prst="rect">
            <a:avLst/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93" name="Shape 393"/>
          <p:cNvSpPr/>
          <p:nvPr/>
        </p:nvSpPr>
        <p:spPr>
          <a:xfrm>
            <a:off x="8997469" y="374051"/>
            <a:ext cx="1" cy="622301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39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9167" y="2811889"/>
            <a:ext cx="393701" cy="393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5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9167" y="3550832"/>
            <a:ext cx="4699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08164" y="2811889"/>
            <a:ext cx="482601" cy="393701"/>
          </a:xfrm>
          <a:prstGeom prst="rect">
            <a:avLst/>
          </a:prstGeom>
          <a:ln w="12700">
            <a:miter lim="400000"/>
          </a:ln>
        </p:spPr>
      </p:pic>
      <p:sp>
        <p:nvSpPr>
          <p:cNvPr id="397" name="Shape 397"/>
          <p:cNvSpPr/>
          <p:nvPr/>
        </p:nvSpPr>
        <p:spPr>
          <a:xfrm>
            <a:off x="957868" y="2697589"/>
            <a:ext cx="46961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prix est dans la boîte </a:t>
            </a:r>
            <a:r>
              <a:rPr i="1"/>
              <a:t>i</a:t>
            </a:r>
          </a:p>
        </p:txBody>
      </p:sp>
      <p:sp>
        <p:nvSpPr>
          <p:cNvPr id="398" name="Shape 398"/>
          <p:cNvSpPr/>
          <p:nvPr/>
        </p:nvSpPr>
        <p:spPr>
          <a:xfrm>
            <a:off x="957868" y="3442882"/>
            <a:ext cx="567682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participant choisi la boîte 3</a:t>
            </a:r>
          </a:p>
        </p:txBody>
      </p:sp>
      <p:sp>
        <p:nvSpPr>
          <p:cNvPr id="399" name="Shape 399"/>
          <p:cNvSpPr/>
          <p:nvPr/>
        </p:nvSpPr>
        <p:spPr>
          <a:xfrm>
            <a:off x="7876865" y="2697589"/>
            <a:ext cx="381096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enlève la boîte 1</a:t>
            </a:r>
          </a:p>
        </p:txBody>
      </p:sp>
      <p:pic>
        <p:nvPicPr>
          <p:cNvPr id="40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9100" y="4512817"/>
            <a:ext cx="18288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1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666214" y="5105169"/>
            <a:ext cx="108839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666214" y="6841223"/>
            <a:ext cx="5156201" cy="1244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239596" y="7012212"/>
            <a:ext cx="812801" cy="1117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4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362470" y="7012212"/>
            <a:ext cx="7493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0" grpId="5"/>
      <p:bldP build="whole" bldLvl="1" animBg="1" rev="0" advAuto="0" spid="392" grpId="1"/>
      <p:bldP build="whole" bldLvl="1" animBg="1" rev="0" advAuto="0" spid="393" grpId="4"/>
      <p:bldP build="whole" bldLvl="1" animBg="1" rev="0" advAuto="0" spid="390" grpId="3"/>
      <p:bldP build="whole" bldLvl="1" animBg="1" rev="0" advAuto="0" spid="391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07" name="Shape 407"/>
          <p:cNvSpPr/>
          <p:nvPr/>
        </p:nvSpPr>
        <p:spPr>
          <a:xfrm>
            <a:off x="5271330" y="4565649"/>
            <a:ext cx="24621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#2.33 à 2.36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410" name="Shape 410"/>
          <p:cNvSpPr/>
          <p:nvPr/>
        </p:nvSpPr>
        <p:spPr>
          <a:xfrm>
            <a:off x="6877608" y="4254500"/>
            <a:ext cx="216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2.3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pic>
        <p:nvPicPr>
          <p:cNvPr id="13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38650" y="1935631"/>
            <a:ext cx="4127500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97350" y="7035206"/>
            <a:ext cx="4610100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9" name="Group 139"/>
          <p:cNvGrpSpPr/>
          <p:nvPr/>
        </p:nvGrpSpPr>
        <p:grpSpPr>
          <a:xfrm>
            <a:off x="3457254" y="4565649"/>
            <a:ext cx="5668964" cy="622301"/>
            <a:chOff x="0" y="0"/>
            <a:chExt cx="5668963" cy="622300"/>
          </a:xfrm>
        </p:grpSpPr>
        <p:sp>
          <p:nvSpPr>
            <p:cNvPr id="135" name="Shape 135"/>
            <p:cNvSpPr/>
            <p:nvPr/>
          </p:nvSpPr>
          <p:spPr>
            <a:xfrm>
              <a:off x="1996852" y="-1"/>
              <a:ext cx="367211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sont indépendant si</a:t>
              </a:r>
            </a:p>
          </p:txBody>
        </p:sp>
        <p:pic>
          <p:nvPicPr>
            <p:cNvPr id="136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90969"/>
              <a:ext cx="330200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7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323108" y="203669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8" name="Shape 138"/>
            <p:cNvSpPr/>
            <p:nvPr/>
          </p:nvSpPr>
          <p:spPr>
            <a:xfrm>
              <a:off x="602853" y="-1"/>
              <a:ext cx="44760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  <p:pic>
        <p:nvPicPr>
          <p:cNvPr id="140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927600" y="5582015"/>
            <a:ext cx="31496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/>
          <p:nvPr/>
        </p:nvSpPr>
        <p:spPr>
          <a:xfrm>
            <a:off x="6211850" y="6242415"/>
            <a:ext cx="5811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body" idx="13"/>
          </p:nvPr>
        </p:nvSpPr>
        <p:spPr>
          <a:xfrm>
            <a:off x="3022600" y="1810805"/>
            <a:ext cx="6959600" cy="2705101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Probabilité totale 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Théorème de Bayes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Probabilité totale</a:t>
            </a:r>
          </a:p>
        </p:txBody>
      </p:sp>
      <p:sp>
        <p:nvSpPr>
          <p:cNvPr id="146" name="Shape 146"/>
          <p:cNvSpPr/>
          <p:nvPr/>
        </p:nvSpPr>
        <p:spPr>
          <a:xfrm>
            <a:off x="3097277" y="1312744"/>
            <a:ext cx="556386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Considérons une partition de </a:t>
            </a:r>
          </a:p>
        </p:txBody>
      </p:sp>
      <p:pic>
        <p:nvPicPr>
          <p:cNvPr id="14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50983" y="1446094"/>
            <a:ext cx="2921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25621" y="3690549"/>
            <a:ext cx="2247901" cy="495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7" name="Group 167"/>
          <p:cNvGrpSpPr/>
          <p:nvPr/>
        </p:nvGrpSpPr>
        <p:grpSpPr>
          <a:xfrm>
            <a:off x="2678604" y="4895850"/>
            <a:ext cx="7657141" cy="4502126"/>
            <a:chOff x="0" y="0"/>
            <a:chExt cx="7657139" cy="4502125"/>
          </a:xfrm>
        </p:grpSpPr>
        <p:sp>
          <p:nvSpPr>
            <p:cNvPr id="149" name="Shape 149"/>
            <p:cNvSpPr/>
            <p:nvPr/>
          </p:nvSpPr>
          <p:spPr>
            <a:xfrm>
              <a:off x="0" y="0"/>
              <a:ext cx="7647591" cy="4502126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0" name="Shape 150"/>
            <p:cNvSpPr/>
            <p:nvPr/>
          </p:nvSpPr>
          <p:spPr>
            <a:xfrm>
              <a:off x="37888" y="45258"/>
              <a:ext cx="2493106" cy="1646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542" y="0"/>
                  </a:moveTo>
                  <a:lnTo>
                    <a:pt x="21600" y="9849"/>
                  </a:lnTo>
                  <a:lnTo>
                    <a:pt x="12309" y="11220"/>
                  </a:lnTo>
                  <a:lnTo>
                    <a:pt x="9828" y="21600"/>
                  </a:lnTo>
                  <a:lnTo>
                    <a:pt x="3220" y="10936"/>
                  </a:lnTo>
                  <a:lnTo>
                    <a:pt x="0" y="13211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1" name="Shape 151"/>
            <p:cNvSpPr/>
            <p:nvPr/>
          </p:nvSpPr>
          <p:spPr>
            <a:xfrm>
              <a:off x="5104" y="954514"/>
              <a:ext cx="2229228" cy="1603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211"/>
                  </a:moveTo>
                  <a:lnTo>
                    <a:pt x="10591" y="21600"/>
                  </a:lnTo>
                  <a:lnTo>
                    <a:pt x="21600" y="12425"/>
                  </a:lnTo>
                  <a:lnTo>
                    <a:pt x="14308" y="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2" name="Shape 152"/>
            <p:cNvSpPr/>
            <p:nvPr/>
          </p:nvSpPr>
          <p:spPr>
            <a:xfrm>
              <a:off x="2240038" y="1060987"/>
              <a:ext cx="1983684" cy="1877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0" h="18874" fill="norm" stroke="1" extrusionOk="0">
                  <a:moveTo>
                    <a:pt x="11660" y="2035"/>
                  </a:moveTo>
                  <a:cubicBezTo>
                    <a:pt x="6921" y="-2726"/>
                    <a:pt x="-1230" y="1523"/>
                    <a:pt x="157" y="8030"/>
                  </a:cubicBezTo>
                  <a:lnTo>
                    <a:pt x="9567" y="18874"/>
                  </a:lnTo>
                  <a:lnTo>
                    <a:pt x="20370" y="12673"/>
                  </a:lnTo>
                  <a:lnTo>
                    <a:pt x="10983" y="10445"/>
                  </a:lnTo>
                  <a:cubicBezTo>
                    <a:pt x="13758" y="8418"/>
                    <a:pt x="14076" y="4462"/>
                    <a:pt x="11660" y="2035"/>
                  </a:cubicBezTo>
                  <a:close/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3" name="Shape 153"/>
            <p:cNvSpPr/>
            <p:nvPr/>
          </p:nvSpPr>
          <p:spPr>
            <a:xfrm>
              <a:off x="3663378" y="33443"/>
              <a:ext cx="1063417" cy="2281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700" y="0"/>
                  </a:moveTo>
                  <a:lnTo>
                    <a:pt x="0" y="6288"/>
                  </a:lnTo>
                  <a:lnTo>
                    <a:pt x="21600" y="15221"/>
                  </a:lnTo>
                  <a:lnTo>
                    <a:pt x="11431" y="2160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4" name="Shape 154"/>
            <p:cNvSpPr/>
            <p:nvPr/>
          </p:nvSpPr>
          <p:spPr>
            <a:xfrm>
              <a:off x="4419042" y="4983"/>
              <a:ext cx="3228707" cy="1331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2979" y="20211"/>
                  </a:lnTo>
                  <a:lnTo>
                    <a:pt x="21600" y="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5" name="Shape 155"/>
            <p:cNvSpPr/>
            <p:nvPr/>
          </p:nvSpPr>
          <p:spPr>
            <a:xfrm>
              <a:off x="4536315" y="1838595"/>
              <a:ext cx="3120825" cy="2322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78"/>
                  </a:moveTo>
                  <a:lnTo>
                    <a:pt x="7858" y="13199"/>
                  </a:lnTo>
                  <a:lnTo>
                    <a:pt x="16804" y="0"/>
                  </a:lnTo>
                  <a:lnTo>
                    <a:pt x="21600" y="2160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6" name="Shape 156"/>
            <p:cNvSpPr/>
            <p:nvPr/>
          </p:nvSpPr>
          <p:spPr>
            <a:xfrm>
              <a:off x="2517279" y="2528503"/>
              <a:ext cx="2872301" cy="1427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6193"/>
                  </a:moveTo>
                  <a:lnTo>
                    <a:pt x="14290" y="21600"/>
                  </a:lnTo>
                  <a:lnTo>
                    <a:pt x="0" y="16507"/>
                  </a:lnTo>
                  <a:lnTo>
                    <a:pt x="2268" y="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7" name="Shape 157"/>
            <p:cNvSpPr/>
            <p:nvPr/>
          </p:nvSpPr>
          <p:spPr>
            <a:xfrm>
              <a:off x="1580656" y="3062023"/>
              <a:ext cx="1024452" cy="1414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974"/>
                  </a:moveTo>
                  <a:lnTo>
                    <a:pt x="2362" y="0"/>
                  </a:lnTo>
                  <a:lnTo>
                    <a:pt x="0" y="2160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58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31812" y="224708"/>
              <a:ext cx="4318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9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858240" y="326151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0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020841" y="408111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1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48884" y="1669043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2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709771" y="1553078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3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827165" y="1602327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4" name="pasted-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374884" y="3012657"/>
              <a:ext cx="4572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5" name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4049665" y="2677529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6" name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5176514" y="3772497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68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666722" y="2393185"/>
            <a:ext cx="34417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32184" y="3690549"/>
            <a:ext cx="44831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3"/>
      <p:bldP build="whole" bldLvl="1" animBg="1" rev="0" advAuto="0" spid="169" grpId="2"/>
      <p:bldP build="whole" bldLvl="1" animBg="1" rev="0" advAuto="0" spid="168" grpId="1"/>
      <p:bldP build="whole" bldLvl="1" animBg="1" rev="0" advAuto="0" spid="167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roup 173"/>
          <p:cNvGrpSpPr/>
          <p:nvPr/>
        </p:nvGrpSpPr>
        <p:grpSpPr>
          <a:xfrm>
            <a:off x="3690393" y="876391"/>
            <a:ext cx="7378981" cy="6688576"/>
            <a:chOff x="0" y="0"/>
            <a:chExt cx="7378979" cy="6688574"/>
          </a:xfrm>
        </p:grpSpPr>
        <p:sp>
          <p:nvSpPr>
            <p:cNvPr id="171" name="Shape 171"/>
            <p:cNvSpPr/>
            <p:nvPr/>
          </p:nvSpPr>
          <p:spPr>
            <a:xfrm>
              <a:off x="4838979" y="0"/>
              <a:ext cx="2540001" cy="495300"/>
            </a:xfrm>
            <a:prstGeom prst="roundRect">
              <a:avLst>
                <a:gd name="adj" fmla="val 3846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2" name="Shape 172"/>
            <p:cNvSpPr/>
            <p:nvPr/>
          </p:nvSpPr>
          <p:spPr>
            <a:xfrm>
              <a:off x="0" y="6066274"/>
              <a:ext cx="166717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Puisque </a:t>
              </a:r>
            </a:p>
          </p:txBody>
        </p:sp>
      </p:grpSp>
      <p:sp>
        <p:nvSpPr>
          <p:cNvPr id="174" name="Shape 174"/>
          <p:cNvSpPr/>
          <p:nvPr/>
        </p:nvSpPr>
        <p:spPr>
          <a:xfrm>
            <a:off x="3263577" y="2283842"/>
            <a:ext cx="5718814" cy="2580258"/>
          </a:xfrm>
          <a:prstGeom prst="ellipse">
            <a:avLst/>
          </a:prstGeom>
          <a:solidFill>
            <a:srgbClr val="FFD0F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7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75423" y="876391"/>
            <a:ext cx="2247901" cy="495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4" name="Group 194"/>
          <p:cNvGrpSpPr/>
          <p:nvPr/>
        </p:nvGrpSpPr>
        <p:grpSpPr>
          <a:xfrm>
            <a:off x="2673830" y="1720784"/>
            <a:ext cx="7657140" cy="4502126"/>
            <a:chOff x="0" y="0"/>
            <a:chExt cx="7657139" cy="4502125"/>
          </a:xfrm>
        </p:grpSpPr>
        <p:sp>
          <p:nvSpPr>
            <p:cNvPr id="176" name="Shape 176"/>
            <p:cNvSpPr/>
            <p:nvPr/>
          </p:nvSpPr>
          <p:spPr>
            <a:xfrm>
              <a:off x="0" y="0"/>
              <a:ext cx="7647591" cy="4502126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7" name="Shape 177"/>
            <p:cNvSpPr/>
            <p:nvPr/>
          </p:nvSpPr>
          <p:spPr>
            <a:xfrm>
              <a:off x="37888" y="45258"/>
              <a:ext cx="2493106" cy="1646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542" y="0"/>
                  </a:moveTo>
                  <a:lnTo>
                    <a:pt x="21600" y="9849"/>
                  </a:lnTo>
                  <a:lnTo>
                    <a:pt x="12309" y="11220"/>
                  </a:lnTo>
                  <a:lnTo>
                    <a:pt x="9828" y="21600"/>
                  </a:lnTo>
                  <a:lnTo>
                    <a:pt x="3220" y="10936"/>
                  </a:lnTo>
                  <a:lnTo>
                    <a:pt x="0" y="13211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8" name="Shape 178"/>
            <p:cNvSpPr/>
            <p:nvPr/>
          </p:nvSpPr>
          <p:spPr>
            <a:xfrm>
              <a:off x="5104" y="954514"/>
              <a:ext cx="2229228" cy="1603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211"/>
                  </a:moveTo>
                  <a:lnTo>
                    <a:pt x="10591" y="21600"/>
                  </a:lnTo>
                  <a:lnTo>
                    <a:pt x="21600" y="12425"/>
                  </a:lnTo>
                  <a:lnTo>
                    <a:pt x="14308" y="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9" name="Shape 179"/>
            <p:cNvSpPr/>
            <p:nvPr/>
          </p:nvSpPr>
          <p:spPr>
            <a:xfrm>
              <a:off x="2240038" y="1060987"/>
              <a:ext cx="1983684" cy="1877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0" h="18874" fill="norm" stroke="1" extrusionOk="0">
                  <a:moveTo>
                    <a:pt x="11660" y="2035"/>
                  </a:moveTo>
                  <a:cubicBezTo>
                    <a:pt x="6921" y="-2726"/>
                    <a:pt x="-1230" y="1523"/>
                    <a:pt x="157" y="8030"/>
                  </a:cubicBezTo>
                  <a:lnTo>
                    <a:pt x="9567" y="18874"/>
                  </a:lnTo>
                  <a:lnTo>
                    <a:pt x="20370" y="12673"/>
                  </a:lnTo>
                  <a:lnTo>
                    <a:pt x="10983" y="10445"/>
                  </a:lnTo>
                  <a:cubicBezTo>
                    <a:pt x="13758" y="8418"/>
                    <a:pt x="14076" y="4462"/>
                    <a:pt x="11660" y="2035"/>
                  </a:cubicBezTo>
                  <a:close/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0" name="Shape 180"/>
            <p:cNvSpPr/>
            <p:nvPr/>
          </p:nvSpPr>
          <p:spPr>
            <a:xfrm>
              <a:off x="3663378" y="33443"/>
              <a:ext cx="1063417" cy="2281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700" y="0"/>
                  </a:moveTo>
                  <a:lnTo>
                    <a:pt x="0" y="6288"/>
                  </a:lnTo>
                  <a:lnTo>
                    <a:pt x="21600" y="15221"/>
                  </a:lnTo>
                  <a:lnTo>
                    <a:pt x="11431" y="2160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1" name="Shape 181"/>
            <p:cNvSpPr/>
            <p:nvPr/>
          </p:nvSpPr>
          <p:spPr>
            <a:xfrm>
              <a:off x="4419042" y="4983"/>
              <a:ext cx="3228707" cy="1331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2979" y="20211"/>
                  </a:lnTo>
                  <a:lnTo>
                    <a:pt x="21600" y="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2" name="Shape 182"/>
            <p:cNvSpPr/>
            <p:nvPr/>
          </p:nvSpPr>
          <p:spPr>
            <a:xfrm>
              <a:off x="4536315" y="1838595"/>
              <a:ext cx="3120825" cy="2322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78"/>
                  </a:moveTo>
                  <a:lnTo>
                    <a:pt x="7858" y="13199"/>
                  </a:lnTo>
                  <a:lnTo>
                    <a:pt x="16804" y="0"/>
                  </a:lnTo>
                  <a:lnTo>
                    <a:pt x="21600" y="2160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3" name="Shape 183"/>
            <p:cNvSpPr/>
            <p:nvPr/>
          </p:nvSpPr>
          <p:spPr>
            <a:xfrm>
              <a:off x="2517279" y="2528503"/>
              <a:ext cx="2872301" cy="1427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6193"/>
                  </a:moveTo>
                  <a:lnTo>
                    <a:pt x="14290" y="21600"/>
                  </a:lnTo>
                  <a:lnTo>
                    <a:pt x="0" y="16507"/>
                  </a:lnTo>
                  <a:lnTo>
                    <a:pt x="2268" y="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4" name="Shape 184"/>
            <p:cNvSpPr/>
            <p:nvPr/>
          </p:nvSpPr>
          <p:spPr>
            <a:xfrm>
              <a:off x="1580656" y="3062023"/>
              <a:ext cx="1024452" cy="1414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974"/>
                  </a:moveTo>
                  <a:lnTo>
                    <a:pt x="2362" y="0"/>
                  </a:lnTo>
                  <a:lnTo>
                    <a:pt x="0" y="21600"/>
                  </a:ln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85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31812" y="224708"/>
              <a:ext cx="4318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6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858240" y="326151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7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020841" y="408111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48884" y="1669043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709771" y="1553078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0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5827165" y="1602327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1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74884" y="3012657"/>
              <a:ext cx="4572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2" name="pasted-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4049665" y="2677529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5176514" y="3772497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95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292364" y="7076016"/>
            <a:ext cx="12700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402133" y="197098"/>
            <a:ext cx="34417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108444" y="965291"/>
            <a:ext cx="44831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843833" y="7082366"/>
            <a:ext cx="38227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2320528" y="8253441"/>
            <a:ext cx="81915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3" grpId="3"/>
      <p:bldP build="whole" bldLvl="1" animBg="1" rev="0" advAuto="0" spid="199" grpId="5"/>
      <p:bldP build="whole" bldLvl="1" animBg="1" rev="0" advAuto="0" spid="174" grpId="2"/>
      <p:bldP build="whole" bldLvl="1" animBg="1" rev="0" advAuto="0" spid="195" grpId="1"/>
      <p:bldP build="whole" bldLvl="1" animBg="1" rev="0" advAuto="0" spid="198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216" y="448066"/>
            <a:ext cx="12700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98960" y="482856"/>
            <a:ext cx="38227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095628" y="1294755"/>
            <a:ext cx="8191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8507" y="2255744"/>
            <a:ext cx="9766301" cy="838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71728" y="3585033"/>
            <a:ext cx="8915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371728" y="4641850"/>
            <a:ext cx="114427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534988" y="5404388"/>
            <a:ext cx="3962401" cy="1257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0" name="Group 210"/>
          <p:cNvGrpSpPr/>
          <p:nvPr/>
        </p:nvGrpSpPr>
        <p:grpSpPr>
          <a:xfrm>
            <a:off x="2791019" y="7003393"/>
            <a:ext cx="7025879" cy="2221306"/>
            <a:chOff x="0" y="0"/>
            <a:chExt cx="7025878" cy="2221305"/>
          </a:xfrm>
        </p:grpSpPr>
        <p:pic>
          <p:nvPicPr>
            <p:cNvPr id="208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236667" y="0"/>
              <a:ext cx="5168901" cy="1257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9" name="Shape 209"/>
            <p:cNvSpPr/>
            <p:nvPr/>
          </p:nvSpPr>
          <p:spPr>
            <a:xfrm>
              <a:off x="0" y="1599005"/>
              <a:ext cx="702587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la formule des probabilités totales.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1"/>
      <p:bldP build="whole" bldLvl="1" animBg="1" rev="0" advAuto="0" spid="206" grpId="3"/>
      <p:bldP build="whole" bldLvl="1" animBg="1" rev="0" advAuto="0" spid="205" grpId="2"/>
      <p:bldP build="whole" bldLvl="1" animBg="1" rev="0" advAuto="0" spid="207" grpId="4"/>
      <p:bldP build="whole" bldLvl="1" animBg="1" rev="0" advAuto="0" spid="210" grpId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type="body" idx="13"/>
          </p:nvPr>
        </p:nvSpPr>
        <p:spPr>
          <a:xfrm>
            <a:off x="-1" y="266700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13" name="Shape 213"/>
          <p:cNvSpPr/>
          <p:nvPr/>
        </p:nvSpPr>
        <p:spPr>
          <a:xfrm>
            <a:off x="2387599" y="57150"/>
            <a:ext cx="10461354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On a trois sacs contenant un nombre de billes rouges et </a:t>
            </a:r>
          </a:p>
          <a:p>
            <a:pPr algn="l"/>
            <a:r>
              <a:t>bleues. On pige un sac au hasard et ensuite on pige </a:t>
            </a:r>
          </a:p>
          <a:p>
            <a:pPr algn="l"/>
            <a:r>
              <a:t>une bille.</a:t>
            </a:r>
          </a:p>
        </p:txBody>
      </p:sp>
      <p:sp>
        <p:nvSpPr>
          <p:cNvPr id="214" name="Shape 214"/>
          <p:cNvSpPr/>
          <p:nvPr/>
        </p:nvSpPr>
        <p:spPr>
          <a:xfrm>
            <a:off x="-52797" y="4087116"/>
            <a:ext cx="1289290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la formule des probabilités totales, on peut conditionner selon le sac qu’on pige.</a:t>
            </a:r>
          </a:p>
        </p:txBody>
      </p:sp>
      <p:grpSp>
        <p:nvGrpSpPr>
          <p:cNvPr id="227" name="Group 227"/>
          <p:cNvGrpSpPr/>
          <p:nvPr/>
        </p:nvGrpSpPr>
        <p:grpSpPr>
          <a:xfrm>
            <a:off x="4221391" y="1231899"/>
            <a:ext cx="2615580" cy="2611107"/>
            <a:chOff x="0" y="0"/>
            <a:chExt cx="2615578" cy="2611105"/>
          </a:xfrm>
        </p:grpSpPr>
        <p:grpSp>
          <p:nvGrpSpPr>
            <p:cNvPr id="217" name="Group 217"/>
            <p:cNvGrpSpPr/>
            <p:nvPr/>
          </p:nvGrpSpPr>
          <p:grpSpPr>
            <a:xfrm>
              <a:off x="0" y="158450"/>
              <a:ext cx="2615579" cy="2452656"/>
              <a:chOff x="0" y="0"/>
              <a:chExt cx="2615578" cy="2452654"/>
            </a:xfrm>
          </p:grpSpPr>
          <p:sp>
            <p:nvSpPr>
              <p:cNvPr id="215" name="Shape 215"/>
              <p:cNvSpPr/>
              <p:nvPr/>
            </p:nvSpPr>
            <p:spPr>
              <a:xfrm>
                <a:off x="0" y="294215"/>
                <a:ext cx="2615579" cy="2158440"/>
              </a:xfrm>
              <a:prstGeom prst="ellips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6" name="Shape 216"/>
              <p:cNvSpPr/>
              <p:nvPr/>
            </p:nvSpPr>
            <p:spPr>
              <a:xfrm>
                <a:off x="865911" y="0"/>
                <a:ext cx="883757" cy="2666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21600"/>
                    </a:move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218" name="Shape 218"/>
            <p:cNvSpPr/>
            <p:nvPr/>
          </p:nvSpPr>
          <p:spPr>
            <a:xfrm>
              <a:off x="1017535" y="1836462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9" name="Shape 219"/>
            <p:cNvSpPr/>
            <p:nvPr/>
          </p:nvSpPr>
          <p:spPr>
            <a:xfrm>
              <a:off x="544304" y="1836462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0" name="Shape 220"/>
            <p:cNvSpPr/>
            <p:nvPr/>
          </p:nvSpPr>
          <p:spPr>
            <a:xfrm>
              <a:off x="1526652" y="1836462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1" name="Shape 221"/>
            <p:cNvSpPr/>
            <p:nvPr/>
          </p:nvSpPr>
          <p:spPr>
            <a:xfrm>
              <a:off x="357050" y="1080369"/>
              <a:ext cx="374510" cy="378048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2" name="Shape 222"/>
            <p:cNvSpPr/>
            <p:nvPr/>
          </p:nvSpPr>
          <p:spPr>
            <a:xfrm>
              <a:off x="1931603" y="1080369"/>
              <a:ext cx="374510" cy="378048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3" name="Shape 223"/>
            <p:cNvSpPr/>
            <p:nvPr/>
          </p:nvSpPr>
          <p:spPr>
            <a:xfrm>
              <a:off x="1366559" y="1080369"/>
              <a:ext cx="374509" cy="378048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4" name="Shape 224"/>
            <p:cNvSpPr/>
            <p:nvPr/>
          </p:nvSpPr>
          <p:spPr>
            <a:xfrm>
              <a:off x="866167" y="1056446"/>
              <a:ext cx="374509" cy="378048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5" name="Shape 225"/>
            <p:cNvSpPr/>
            <p:nvPr/>
          </p:nvSpPr>
          <p:spPr>
            <a:xfrm>
              <a:off x="1120534" y="604761"/>
              <a:ext cx="374510" cy="378048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6" name="Shape 226"/>
            <p:cNvSpPr/>
            <p:nvPr/>
          </p:nvSpPr>
          <p:spPr>
            <a:xfrm>
              <a:off x="357050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</p:grpSp>
      <p:grpSp>
        <p:nvGrpSpPr>
          <p:cNvPr id="237" name="Group 237"/>
          <p:cNvGrpSpPr/>
          <p:nvPr/>
        </p:nvGrpSpPr>
        <p:grpSpPr>
          <a:xfrm>
            <a:off x="7255514" y="1231899"/>
            <a:ext cx="2615580" cy="2611107"/>
            <a:chOff x="0" y="0"/>
            <a:chExt cx="2615578" cy="2611105"/>
          </a:xfrm>
        </p:grpSpPr>
        <p:grpSp>
          <p:nvGrpSpPr>
            <p:cNvPr id="230" name="Group 230"/>
            <p:cNvGrpSpPr/>
            <p:nvPr/>
          </p:nvGrpSpPr>
          <p:grpSpPr>
            <a:xfrm>
              <a:off x="0" y="158450"/>
              <a:ext cx="2615579" cy="2452656"/>
              <a:chOff x="0" y="0"/>
              <a:chExt cx="2615578" cy="2452654"/>
            </a:xfrm>
          </p:grpSpPr>
          <p:sp>
            <p:nvSpPr>
              <p:cNvPr id="228" name="Shape 228"/>
              <p:cNvSpPr/>
              <p:nvPr/>
            </p:nvSpPr>
            <p:spPr>
              <a:xfrm>
                <a:off x="0" y="294215"/>
                <a:ext cx="2615579" cy="2158440"/>
              </a:xfrm>
              <a:prstGeom prst="ellips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9" name="Shape 229"/>
              <p:cNvSpPr/>
              <p:nvPr/>
            </p:nvSpPr>
            <p:spPr>
              <a:xfrm>
                <a:off x="865911" y="0"/>
                <a:ext cx="883757" cy="2666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21600"/>
                    </a:move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231" name="Shape 231"/>
            <p:cNvSpPr/>
            <p:nvPr/>
          </p:nvSpPr>
          <p:spPr>
            <a:xfrm>
              <a:off x="742286" y="1762824"/>
              <a:ext cx="374509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2" name="Shape 232"/>
            <p:cNvSpPr/>
            <p:nvPr/>
          </p:nvSpPr>
          <p:spPr>
            <a:xfrm>
              <a:off x="1307789" y="1762824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3" name="Shape 233"/>
            <p:cNvSpPr/>
            <p:nvPr/>
          </p:nvSpPr>
          <p:spPr>
            <a:xfrm>
              <a:off x="1630286" y="891346"/>
              <a:ext cx="374510" cy="378048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4" name="Shape 234"/>
            <p:cNvSpPr/>
            <p:nvPr/>
          </p:nvSpPr>
          <p:spPr>
            <a:xfrm>
              <a:off x="1076171" y="891346"/>
              <a:ext cx="374510" cy="378048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5" name="Shape 235"/>
            <p:cNvSpPr/>
            <p:nvPr/>
          </p:nvSpPr>
          <p:spPr>
            <a:xfrm>
              <a:off x="522055" y="891346"/>
              <a:ext cx="374510" cy="378048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6" name="Shape 236"/>
            <p:cNvSpPr/>
            <p:nvPr/>
          </p:nvSpPr>
          <p:spPr>
            <a:xfrm>
              <a:off x="231777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</p:grpSp>
      <p:grpSp>
        <p:nvGrpSpPr>
          <p:cNvPr id="250" name="Group 250"/>
          <p:cNvGrpSpPr/>
          <p:nvPr/>
        </p:nvGrpSpPr>
        <p:grpSpPr>
          <a:xfrm>
            <a:off x="10209800" y="1231899"/>
            <a:ext cx="2615579" cy="2611107"/>
            <a:chOff x="0" y="0"/>
            <a:chExt cx="2615578" cy="2611105"/>
          </a:xfrm>
        </p:grpSpPr>
        <p:grpSp>
          <p:nvGrpSpPr>
            <p:cNvPr id="240" name="Group 240"/>
            <p:cNvGrpSpPr/>
            <p:nvPr/>
          </p:nvGrpSpPr>
          <p:grpSpPr>
            <a:xfrm>
              <a:off x="0" y="158450"/>
              <a:ext cx="2615579" cy="2452656"/>
              <a:chOff x="0" y="0"/>
              <a:chExt cx="2615578" cy="2452654"/>
            </a:xfrm>
          </p:grpSpPr>
          <p:sp>
            <p:nvSpPr>
              <p:cNvPr id="238" name="Shape 238"/>
              <p:cNvSpPr/>
              <p:nvPr/>
            </p:nvSpPr>
            <p:spPr>
              <a:xfrm>
                <a:off x="0" y="294215"/>
                <a:ext cx="2615579" cy="2158440"/>
              </a:xfrm>
              <a:prstGeom prst="ellips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9" name="Shape 239"/>
              <p:cNvSpPr/>
              <p:nvPr/>
            </p:nvSpPr>
            <p:spPr>
              <a:xfrm>
                <a:off x="865911" y="0"/>
                <a:ext cx="883757" cy="2666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21600"/>
                    </a:move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241" name="Shape 241"/>
            <p:cNvSpPr/>
            <p:nvPr/>
          </p:nvSpPr>
          <p:spPr>
            <a:xfrm>
              <a:off x="808949" y="1836462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2" name="Shape 242"/>
            <p:cNvSpPr/>
            <p:nvPr/>
          </p:nvSpPr>
          <p:spPr>
            <a:xfrm>
              <a:off x="383640" y="1836462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3" name="Shape 243"/>
            <p:cNvSpPr/>
            <p:nvPr/>
          </p:nvSpPr>
          <p:spPr>
            <a:xfrm>
              <a:off x="1899732" y="1836462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4" name="Shape 244"/>
            <p:cNvSpPr/>
            <p:nvPr/>
          </p:nvSpPr>
          <p:spPr>
            <a:xfrm>
              <a:off x="1307789" y="1836462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5" name="Shape 245"/>
            <p:cNvSpPr/>
            <p:nvPr/>
          </p:nvSpPr>
          <p:spPr>
            <a:xfrm>
              <a:off x="621695" y="1458416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6" name="Shape 246"/>
            <p:cNvSpPr/>
            <p:nvPr/>
          </p:nvSpPr>
          <p:spPr>
            <a:xfrm>
              <a:off x="1550623" y="1458416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FF260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7" name="Shape 247"/>
            <p:cNvSpPr/>
            <p:nvPr/>
          </p:nvSpPr>
          <p:spPr>
            <a:xfrm>
              <a:off x="621695" y="817708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8" name="Shape 248"/>
            <p:cNvSpPr/>
            <p:nvPr/>
          </p:nvSpPr>
          <p:spPr>
            <a:xfrm>
              <a:off x="1505515" y="817708"/>
              <a:ext cx="374510" cy="378047"/>
            </a:xfrm>
            <a:prstGeom prst="ellipse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285CEA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9" name="Shape 249"/>
            <p:cNvSpPr/>
            <p:nvPr/>
          </p:nvSpPr>
          <p:spPr>
            <a:xfrm>
              <a:off x="212190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</p:grpSp>
      <p:grpSp>
        <p:nvGrpSpPr>
          <p:cNvPr id="253" name="Group 253"/>
          <p:cNvGrpSpPr/>
          <p:nvPr/>
        </p:nvGrpSpPr>
        <p:grpSpPr>
          <a:xfrm>
            <a:off x="1206737" y="5370119"/>
            <a:ext cx="4662513" cy="622301"/>
            <a:chOff x="0" y="0"/>
            <a:chExt cx="4662511" cy="622300"/>
          </a:xfrm>
        </p:grpSpPr>
        <p:pic>
          <p:nvPicPr>
            <p:cNvPr id="251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39700"/>
              <a:ext cx="3429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2" name="Shape 252"/>
            <p:cNvSpPr/>
            <p:nvPr/>
          </p:nvSpPr>
          <p:spPr>
            <a:xfrm>
              <a:off x="360634" y="-1"/>
              <a:ext cx="430187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= piger une bille rouge</a:t>
              </a:r>
            </a:p>
          </p:txBody>
        </p:sp>
      </p:grpSp>
      <p:grpSp>
        <p:nvGrpSpPr>
          <p:cNvPr id="256" name="Group 256"/>
          <p:cNvGrpSpPr/>
          <p:nvPr/>
        </p:nvGrpSpPr>
        <p:grpSpPr>
          <a:xfrm>
            <a:off x="7635437" y="5370119"/>
            <a:ext cx="3264813" cy="622301"/>
            <a:chOff x="0" y="0"/>
            <a:chExt cx="3264812" cy="622300"/>
          </a:xfrm>
        </p:grpSpPr>
        <p:pic>
          <p:nvPicPr>
            <p:cNvPr id="254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11791"/>
              <a:ext cx="381000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5" name="Shape 255"/>
            <p:cNvSpPr/>
            <p:nvPr/>
          </p:nvSpPr>
          <p:spPr>
            <a:xfrm>
              <a:off x="473615" y="-1"/>
              <a:ext cx="279119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= piger le sac </a:t>
              </a:r>
              <a:r>
                <a:rPr i="1"/>
                <a:t>i</a:t>
              </a:r>
            </a:p>
          </p:txBody>
        </p:sp>
      </p:grpSp>
      <p:pic>
        <p:nvPicPr>
          <p:cNvPr id="257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4550" y="6248870"/>
            <a:ext cx="113157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89437" y="7117564"/>
            <a:ext cx="7759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783548" y="8519657"/>
            <a:ext cx="3225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338370" y="8519657"/>
            <a:ext cx="29972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664593" y="8519657"/>
            <a:ext cx="12065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Shape 262"/>
          <p:cNvSpPr/>
          <p:nvPr/>
        </p:nvSpPr>
        <p:spPr>
          <a:xfrm>
            <a:off x="577220" y="1762714"/>
            <a:ext cx="2624436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Quelle est la </a:t>
            </a:r>
          </a:p>
          <a:p>
            <a:pPr/>
            <a:r>
              <a:t>probabilité </a:t>
            </a:r>
          </a:p>
          <a:p>
            <a:pPr/>
            <a:r>
              <a:t>de piger une </a:t>
            </a:r>
          </a:p>
          <a:p>
            <a:pPr/>
            <a:r>
              <a:t>bille rouge?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6" grpId="7"/>
      <p:bldP build="whole" bldLvl="1" animBg="1" rev="0" advAuto="0" spid="261" grpId="12"/>
      <p:bldP build="whole" bldLvl="1" animBg="1" rev="0" advAuto="0" spid="214" grpId="5"/>
      <p:bldP build="whole" bldLvl="1" animBg="1" rev="0" advAuto="0" spid="262" grpId="3"/>
      <p:bldP build="whole" bldLvl="1" animBg="1" rev="0" advAuto="0" spid="253" grpId="6"/>
      <p:bldP build="whole" bldLvl="1" animBg="1" rev="0" advAuto="0" spid="257" grpId="8"/>
      <p:bldP build="whole" bldLvl="1" animBg="1" rev="0" advAuto="0" spid="259" grpId="10"/>
      <p:bldP build="whole" bldLvl="1" animBg="1" rev="0" advAuto="0" spid="237" grpId="2"/>
      <p:bldP build="whole" bldLvl="1" animBg="1" rev="0" advAuto="0" spid="250" grpId="4"/>
      <p:bldP build="whole" bldLvl="1" animBg="1" rev="0" advAuto="0" spid="258" grpId="9"/>
      <p:bldP build="whole" bldLvl="1" animBg="1" rev="0" advAuto="0" spid="227" grpId="1"/>
      <p:bldP build="whole" bldLvl="1" animBg="1" rev="0" advAuto="0" spid="260" grpId="1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>
            <p:ph type="body" idx="13"/>
          </p:nvPr>
        </p:nvSpPr>
        <p:spPr>
          <a:xfrm>
            <a:off x="139700" y="298976"/>
            <a:ext cx="2387600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65" name="Shape 265"/>
          <p:cNvSpPr/>
          <p:nvPr/>
        </p:nvSpPr>
        <p:spPr>
          <a:xfrm>
            <a:off x="2527300" y="254526"/>
            <a:ext cx="10209505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Une compagnie fabrique des transistors dans quatre usines qui produisent respectivement, 10%, 15%, 35% et 40% des pièces. </a:t>
            </a:r>
          </a:p>
        </p:txBody>
      </p:sp>
      <p:sp>
        <p:nvSpPr>
          <p:cNvPr id="266" name="Shape 266"/>
          <p:cNvSpPr/>
          <p:nvPr/>
        </p:nvSpPr>
        <p:spPr>
          <a:xfrm>
            <a:off x="761483" y="1918226"/>
            <a:ext cx="11682215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Chaque usine n’a pas les mêmes standards et il s’en suit que la fréquence des pièces défectueuse par usine est respectivement 0.3, 0.2, 0,4 et 0.1.</a:t>
            </a:r>
          </a:p>
        </p:txBody>
      </p:sp>
      <p:sp>
        <p:nvSpPr>
          <p:cNvPr id="267" name="Shape 267"/>
          <p:cNvSpPr/>
          <p:nvPr/>
        </p:nvSpPr>
        <p:spPr>
          <a:xfrm>
            <a:off x="1243595" y="3820055"/>
            <a:ext cx="1051761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Quelle est la probabilité qu’un transistor soit défectueux?</a:t>
            </a:r>
          </a:p>
        </p:txBody>
      </p:sp>
      <p:pic>
        <p:nvPicPr>
          <p:cNvPr id="26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7632" y="5403264"/>
            <a:ext cx="12149536" cy="3758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95590" y="6568040"/>
            <a:ext cx="10414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91099" y="7640477"/>
            <a:ext cx="13335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8" grpId="3"/>
      <p:bldP build="whole" bldLvl="1" animBg="1" rev="0" advAuto="0" spid="270" grpId="5"/>
      <p:bldP build="whole" bldLvl="1" animBg="1" rev="0" advAuto="0" spid="267" grpId="2"/>
      <p:bldP build="whole" bldLvl="1" animBg="1" rev="0" advAuto="0" spid="266" grpId="1"/>
      <p:bldP build="whole" bldLvl="1" animBg="1" rev="0" advAuto="0" spid="269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73" name="Shape 273"/>
          <p:cNvSpPr/>
          <p:nvPr/>
        </p:nvSpPr>
        <p:spPr>
          <a:xfrm>
            <a:off x="5211836" y="4565649"/>
            <a:ext cx="25811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#2.31 et 2.32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