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9.png"/><Relationship Id="rId11" Type="http://schemas.openxmlformats.org/officeDocument/2006/relationships/image" Target="../media/image50.png"/><Relationship Id="rId12" Type="http://schemas.openxmlformats.org/officeDocument/2006/relationships/image" Target="../media/image51.png"/><Relationship Id="rId13" Type="http://schemas.openxmlformats.org/officeDocument/2006/relationships/image" Target="../media/image52.png"/><Relationship Id="rId14" Type="http://schemas.openxmlformats.org/officeDocument/2006/relationships/image" Target="../media/image53.png"/><Relationship Id="rId15" Type="http://schemas.openxmlformats.org/officeDocument/2006/relationships/image" Target="../media/image54.png"/><Relationship Id="rId16" Type="http://schemas.openxmlformats.org/officeDocument/2006/relationships/image" Target="../media/image55.png"/><Relationship Id="rId17" Type="http://schemas.openxmlformats.org/officeDocument/2006/relationships/image" Target="../media/image56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7.png"/><Relationship Id="rId3" Type="http://schemas.openxmlformats.org/officeDocument/2006/relationships/image" Target="../media/image36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Relationship Id="rId10" Type="http://schemas.openxmlformats.org/officeDocument/2006/relationships/image" Target="../media/image70.png"/><Relationship Id="rId11" Type="http://schemas.openxmlformats.org/officeDocument/2006/relationships/image" Target="../media/image71.png"/><Relationship Id="rId12" Type="http://schemas.openxmlformats.org/officeDocument/2006/relationships/image" Target="../media/image72.png"/><Relationship Id="rId13" Type="http://schemas.openxmlformats.org/officeDocument/2006/relationships/image" Target="../media/image73.png"/><Relationship Id="rId14" Type="http://schemas.openxmlformats.org/officeDocument/2006/relationships/image" Target="../media/image74.png"/><Relationship Id="rId15" Type="http://schemas.openxmlformats.org/officeDocument/2006/relationships/image" Target="../media/image7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6.png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3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Relationship Id="rId7" Type="http://schemas.openxmlformats.org/officeDocument/2006/relationships/image" Target="../media/image89.png"/><Relationship Id="rId8" Type="http://schemas.openxmlformats.org/officeDocument/2006/relationships/image" Target="../media/image90.png"/><Relationship Id="rId9" Type="http://schemas.openxmlformats.org/officeDocument/2006/relationships/image" Target="../media/image91.png"/><Relationship Id="rId10" Type="http://schemas.openxmlformats.org/officeDocument/2006/relationships/image" Target="../media/image92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93.png"/><Relationship Id="rId4" Type="http://schemas.openxmlformats.org/officeDocument/2006/relationships/image" Target="../media/image94.png"/><Relationship Id="rId5" Type="http://schemas.openxmlformats.org/officeDocument/2006/relationships/image" Target="../media/image95.png"/><Relationship Id="rId6" Type="http://schemas.openxmlformats.org/officeDocument/2006/relationships/image" Target="../media/image96.png"/><Relationship Id="rId7" Type="http://schemas.openxmlformats.org/officeDocument/2006/relationships/image" Target="../media/image97.png"/><Relationship Id="rId8" Type="http://schemas.openxmlformats.org/officeDocument/2006/relationships/image" Target="../media/image98.png"/><Relationship Id="rId9" Type="http://schemas.openxmlformats.org/officeDocument/2006/relationships/image" Target="../media/image99.png"/><Relationship Id="rId10" Type="http://schemas.openxmlformats.org/officeDocument/2006/relationships/image" Target="../media/image100.png"/><Relationship Id="rId11" Type="http://schemas.openxmlformats.org/officeDocument/2006/relationships/image" Target="../media/image101.png"/><Relationship Id="rId12" Type="http://schemas.openxmlformats.org/officeDocument/2006/relationships/image" Target="../media/image102.png"/><Relationship Id="rId13" Type="http://schemas.openxmlformats.org/officeDocument/2006/relationships/image" Target="../media/image103.png"/><Relationship Id="rId14" Type="http://schemas.openxmlformats.org/officeDocument/2006/relationships/image" Target="../media/image104.png"/><Relationship Id="rId15" Type="http://schemas.openxmlformats.org/officeDocument/2006/relationships/image" Target="../media/image105.png"/><Relationship Id="rId16" Type="http://schemas.openxmlformats.org/officeDocument/2006/relationships/image" Target="../media/image106.png"/><Relationship Id="rId17" Type="http://schemas.openxmlformats.org/officeDocument/2006/relationships/image" Target="../media/image107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108.png"/><Relationship Id="rId4" Type="http://schemas.openxmlformats.org/officeDocument/2006/relationships/image" Target="../media/image109.png"/><Relationship Id="rId5" Type="http://schemas.openxmlformats.org/officeDocument/2006/relationships/image" Target="../media/image110.png"/><Relationship Id="rId6" Type="http://schemas.openxmlformats.org/officeDocument/2006/relationships/image" Target="../media/image111.png"/><Relationship Id="rId7" Type="http://schemas.openxmlformats.org/officeDocument/2006/relationships/image" Target="../media/image93.png"/><Relationship Id="rId8" Type="http://schemas.openxmlformats.org/officeDocument/2006/relationships/image" Target="../media/image94.png"/><Relationship Id="rId9" Type="http://schemas.openxmlformats.org/officeDocument/2006/relationships/image" Target="../media/image95.png"/><Relationship Id="rId10" Type="http://schemas.openxmlformats.org/officeDocument/2006/relationships/image" Target="../media/image96.png"/><Relationship Id="rId11" Type="http://schemas.openxmlformats.org/officeDocument/2006/relationships/image" Target="../media/image101.png"/><Relationship Id="rId12" Type="http://schemas.openxmlformats.org/officeDocument/2006/relationships/image" Target="../media/image105.png"/><Relationship Id="rId13" Type="http://schemas.openxmlformats.org/officeDocument/2006/relationships/image" Target="../media/image106.png"/><Relationship Id="rId14" Type="http://schemas.openxmlformats.org/officeDocument/2006/relationships/image" Target="../media/image107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115.png"/><Relationship Id="rId6" Type="http://schemas.openxmlformats.org/officeDocument/2006/relationships/image" Target="../media/image116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7.png"/><Relationship Id="rId3" Type="http://schemas.openxmlformats.org/officeDocument/2006/relationships/image" Target="../media/image118.png"/><Relationship Id="rId4" Type="http://schemas.openxmlformats.org/officeDocument/2006/relationships/image" Target="../media/image119.png"/><Relationship Id="rId5" Type="http://schemas.openxmlformats.org/officeDocument/2006/relationships/image" Target="../media/image120.png"/><Relationship Id="rId6" Type="http://schemas.openxmlformats.org/officeDocument/2006/relationships/image" Target="../media/image121.png"/><Relationship Id="rId7" Type="http://schemas.openxmlformats.org/officeDocument/2006/relationships/image" Target="../media/image122.png"/><Relationship Id="rId8" Type="http://schemas.openxmlformats.org/officeDocument/2006/relationships/image" Target="../media/image123.png"/><Relationship Id="rId9" Type="http://schemas.openxmlformats.org/officeDocument/2006/relationships/image" Target="../media/image124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5.png"/><Relationship Id="rId3" Type="http://schemas.openxmlformats.org/officeDocument/2006/relationships/image" Target="../media/image126.png"/><Relationship Id="rId4" Type="http://schemas.openxmlformats.org/officeDocument/2006/relationships/image" Target="../media/image127.png"/><Relationship Id="rId5" Type="http://schemas.openxmlformats.org/officeDocument/2006/relationships/image" Target="../media/image128.png"/><Relationship Id="rId6" Type="http://schemas.openxmlformats.org/officeDocument/2006/relationships/image" Target="../media/image129.png"/><Relationship Id="rId7" Type="http://schemas.openxmlformats.org/officeDocument/2006/relationships/image" Target="../media/image130.png"/><Relationship Id="rId8" Type="http://schemas.openxmlformats.org/officeDocument/2006/relationships/image" Target="../media/image131.png"/><Relationship Id="rId9" Type="http://schemas.openxmlformats.org/officeDocument/2006/relationships/image" Target="../media/image132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6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11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3.1 Variable aléatoire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78" name="Shape 278"/>
          <p:cNvSpPr/>
          <p:nvPr/>
        </p:nvSpPr>
        <p:spPr>
          <a:xfrm>
            <a:off x="2758392" y="266700"/>
            <a:ext cx="931254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trois pièces de monnaie et on considère </a:t>
            </a:r>
          </a:p>
          <a:p>
            <a:pPr algn="l"/>
            <a:r>
              <a:t>le nombre de piles obtenues.</a:t>
            </a:r>
          </a:p>
        </p:txBody>
      </p:sp>
      <p:pic>
        <p:nvPicPr>
          <p:cNvPr id="27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1011" y="1682700"/>
            <a:ext cx="3810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Shape 280"/>
          <p:cNvSpPr/>
          <p:nvPr/>
        </p:nvSpPr>
        <p:spPr>
          <a:xfrm>
            <a:off x="3904673" y="1530300"/>
            <a:ext cx="543059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: le nombre de piles obtenues</a:t>
            </a:r>
          </a:p>
        </p:txBody>
      </p:sp>
      <p:sp>
        <p:nvSpPr>
          <p:cNvPr id="281" name="Shape 281"/>
          <p:cNvSpPr/>
          <p:nvPr/>
        </p:nvSpPr>
        <p:spPr>
          <a:xfrm>
            <a:off x="1592063" y="2273200"/>
            <a:ext cx="634767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L’ensemble de réalisation de    est </a:t>
            </a:r>
          </a:p>
        </p:txBody>
      </p:sp>
      <p:pic>
        <p:nvPicPr>
          <p:cNvPr id="28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50298" y="2425600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3565" y="2401242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97877" y="2776209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97877" y="1478167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97877" y="3956515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97877" y="5323749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65097" y="1787318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65097" y="3076895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465097" y="4299400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465097" y="5655811"/>
            <a:ext cx="8001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6" name="Group 296"/>
          <p:cNvGrpSpPr/>
          <p:nvPr/>
        </p:nvGrpSpPr>
        <p:grpSpPr>
          <a:xfrm>
            <a:off x="3214381" y="3246109"/>
            <a:ext cx="4725352" cy="6507492"/>
            <a:chOff x="0" y="0"/>
            <a:chExt cx="4725350" cy="6507491"/>
          </a:xfrm>
        </p:grpSpPr>
        <p:sp>
          <p:nvSpPr>
            <p:cNvPr id="292" name="Shape 292"/>
            <p:cNvSpPr/>
            <p:nvPr/>
          </p:nvSpPr>
          <p:spPr>
            <a:xfrm flipV="1">
              <a:off x="2249318" y="72875"/>
              <a:ext cx="1" cy="643461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0" y="668967"/>
              <a:ext cx="472535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94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58252" y="190499"/>
              <a:ext cx="3683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5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905322" y="0"/>
              <a:ext cx="990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9" name="Group 299"/>
          <p:cNvGrpSpPr/>
          <p:nvPr/>
        </p:nvGrpSpPr>
        <p:grpSpPr>
          <a:xfrm>
            <a:off x="4293501" y="4074250"/>
            <a:ext cx="2447118" cy="939801"/>
            <a:chOff x="0" y="0"/>
            <a:chExt cx="2447116" cy="939800"/>
          </a:xfrm>
        </p:grpSpPr>
        <p:pic>
          <p:nvPicPr>
            <p:cNvPr id="297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358500"/>
              <a:ext cx="2032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205816" y="0"/>
              <a:ext cx="2413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2" name="Group 302"/>
          <p:cNvGrpSpPr/>
          <p:nvPr/>
        </p:nvGrpSpPr>
        <p:grpSpPr>
          <a:xfrm>
            <a:off x="4344301" y="5591259"/>
            <a:ext cx="2396318" cy="939801"/>
            <a:chOff x="0" y="0"/>
            <a:chExt cx="2396316" cy="939800"/>
          </a:xfrm>
        </p:grpSpPr>
        <p:pic>
          <p:nvPicPr>
            <p:cNvPr id="300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204251"/>
              <a:ext cx="1524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1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155016" y="0"/>
              <a:ext cx="2413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5" name="Group 305"/>
          <p:cNvGrpSpPr/>
          <p:nvPr/>
        </p:nvGrpSpPr>
        <p:grpSpPr>
          <a:xfrm>
            <a:off x="4325251" y="7108269"/>
            <a:ext cx="2415368" cy="939801"/>
            <a:chOff x="0" y="0"/>
            <a:chExt cx="2415366" cy="939800"/>
          </a:xfrm>
        </p:grpSpPr>
        <p:pic>
          <p:nvPicPr>
            <p:cNvPr id="303" name="pasted-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294192"/>
              <a:ext cx="1905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4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174066" y="0"/>
              <a:ext cx="2413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8" name="Group 308"/>
          <p:cNvGrpSpPr/>
          <p:nvPr/>
        </p:nvGrpSpPr>
        <p:grpSpPr>
          <a:xfrm>
            <a:off x="4312551" y="8614623"/>
            <a:ext cx="2428068" cy="939801"/>
            <a:chOff x="0" y="0"/>
            <a:chExt cx="2428066" cy="939800"/>
          </a:xfrm>
        </p:grpSpPr>
        <p:pic>
          <p:nvPicPr>
            <p:cNvPr id="306" name="pasted-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287842"/>
              <a:ext cx="2032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7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186766" y="0"/>
              <a:ext cx="2413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1"/>
      <p:bldP build="whole" bldLvl="1" animBg="1" rev="0" advAuto="0" spid="305" grpId="4"/>
      <p:bldP build="whole" bldLvl="1" animBg="1" rev="0" advAuto="0" spid="308" grpId="5"/>
      <p:bldP build="whole" bldLvl="1" animBg="1" rev="0" advAuto="0" spid="302" grpId="3"/>
      <p:bldP build="whole" bldLvl="1" animBg="1" rev="0" advAuto="0" spid="29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4425196" y="7828820"/>
            <a:ext cx="1176236" cy="7344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4"/>
                </a:moveTo>
                <a:lnTo>
                  <a:pt x="103" y="70"/>
                </a:lnTo>
                <a:lnTo>
                  <a:pt x="21600" y="0"/>
                </a:lnTo>
                <a:lnTo>
                  <a:pt x="21553" y="21600"/>
                </a:lnTo>
                <a:lnTo>
                  <a:pt x="0" y="21424"/>
                </a:lnTo>
                <a:close/>
              </a:path>
            </a:pathLst>
          </a:custGeom>
          <a:solidFill>
            <a:srgbClr val="0DFC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1" name="Shape 311"/>
          <p:cNvSpPr/>
          <p:nvPr/>
        </p:nvSpPr>
        <p:spPr>
          <a:xfrm>
            <a:off x="7928296" y="7828820"/>
            <a:ext cx="1176235" cy="7344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424"/>
                </a:moveTo>
                <a:lnTo>
                  <a:pt x="103" y="70"/>
                </a:lnTo>
                <a:lnTo>
                  <a:pt x="21600" y="0"/>
                </a:lnTo>
                <a:lnTo>
                  <a:pt x="21553" y="21600"/>
                </a:lnTo>
                <a:lnTo>
                  <a:pt x="0" y="21424"/>
                </a:lnTo>
                <a:close/>
              </a:path>
            </a:pathLst>
          </a:custGeom>
          <a:solidFill>
            <a:srgbClr val="0DFC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2" name="Shape 312"/>
          <p:cNvSpPr/>
          <p:nvPr/>
        </p:nvSpPr>
        <p:spPr>
          <a:xfrm>
            <a:off x="5599643" y="6320844"/>
            <a:ext cx="1172735" cy="2232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5" y="21514"/>
                </a:moveTo>
                <a:lnTo>
                  <a:pt x="0" y="0"/>
                </a:lnTo>
                <a:lnTo>
                  <a:pt x="21600" y="3"/>
                </a:lnTo>
                <a:lnTo>
                  <a:pt x="21499" y="21600"/>
                </a:lnTo>
                <a:lnTo>
                  <a:pt x="125" y="21514"/>
                </a:lnTo>
                <a:close/>
              </a:path>
            </a:pathLst>
          </a:custGeom>
          <a:solidFill>
            <a:srgbClr val="0DFC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3" name="Shape 313"/>
          <p:cNvSpPr/>
          <p:nvPr/>
        </p:nvSpPr>
        <p:spPr>
          <a:xfrm>
            <a:off x="6766810" y="6318514"/>
            <a:ext cx="1172734" cy="2232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5" y="21514"/>
                </a:moveTo>
                <a:lnTo>
                  <a:pt x="0" y="0"/>
                </a:lnTo>
                <a:lnTo>
                  <a:pt x="21600" y="3"/>
                </a:lnTo>
                <a:lnTo>
                  <a:pt x="21499" y="21600"/>
                </a:lnTo>
                <a:lnTo>
                  <a:pt x="125" y="21514"/>
                </a:lnTo>
                <a:close/>
              </a:path>
            </a:pathLst>
          </a:custGeom>
          <a:solidFill>
            <a:srgbClr val="0DFCFF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14" name="Shape 31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15" name="Shape 315"/>
          <p:cNvSpPr/>
          <p:nvPr/>
        </p:nvSpPr>
        <p:spPr>
          <a:xfrm>
            <a:off x="2758392" y="266700"/>
            <a:ext cx="931254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trois pièces de monnaie et on considère </a:t>
            </a:r>
          </a:p>
          <a:p>
            <a:pPr algn="l"/>
            <a:r>
              <a:t>le nombre de piles obtenues.</a:t>
            </a:r>
          </a:p>
        </p:txBody>
      </p:sp>
      <p:pic>
        <p:nvPicPr>
          <p:cNvPr id="31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1011" y="1682700"/>
            <a:ext cx="3810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317" name="Shape 317"/>
          <p:cNvSpPr/>
          <p:nvPr/>
        </p:nvSpPr>
        <p:spPr>
          <a:xfrm>
            <a:off x="3904673" y="1530300"/>
            <a:ext cx="543059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: le nombre de piles obtenues</a:t>
            </a:r>
          </a:p>
        </p:txBody>
      </p:sp>
      <p:sp>
        <p:nvSpPr>
          <p:cNvPr id="318" name="Shape 318"/>
          <p:cNvSpPr/>
          <p:nvPr/>
        </p:nvSpPr>
        <p:spPr>
          <a:xfrm>
            <a:off x="1592063" y="2273200"/>
            <a:ext cx="634767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L’ensemble de réalisation de    est </a:t>
            </a:r>
          </a:p>
        </p:txBody>
      </p:sp>
      <p:pic>
        <p:nvPicPr>
          <p:cNvPr id="31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50298" y="2425600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3565" y="2401242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97877" y="2776209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97877" y="1478167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397877" y="3956515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97877" y="5323749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65097" y="1787318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65097" y="3076895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465097" y="4299400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465097" y="5655811"/>
            <a:ext cx="8001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 339"/>
          <p:cNvGrpSpPr/>
          <p:nvPr/>
        </p:nvGrpSpPr>
        <p:grpSpPr>
          <a:xfrm>
            <a:off x="2682155" y="3246108"/>
            <a:ext cx="8396878" cy="6943264"/>
            <a:chOff x="0" y="0"/>
            <a:chExt cx="8396876" cy="6943263"/>
          </a:xfrm>
        </p:grpSpPr>
        <p:sp>
          <p:nvSpPr>
            <p:cNvPr id="329" name="Shape 329"/>
            <p:cNvSpPr/>
            <p:nvPr/>
          </p:nvSpPr>
          <p:spPr>
            <a:xfrm flipV="1">
              <a:off x="2911351" y="5147076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0" name="Shape 330"/>
            <p:cNvSpPr/>
            <p:nvPr/>
          </p:nvSpPr>
          <p:spPr>
            <a:xfrm flipV="1">
              <a:off x="4084614" y="5147076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1" name="Shape 331"/>
            <p:cNvSpPr/>
            <p:nvPr/>
          </p:nvSpPr>
          <p:spPr>
            <a:xfrm flipV="1">
              <a:off x="5258742" y="5147076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38" name="Group 338"/>
            <p:cNvGrpSpPr/>
            <p:nvPr/>
          </p:nvGrpSpPr>
          <p:grpSpPr>
            <a:xfrm>
              <a:off x="-1" y="0"/>
              <a:ext cx="8396878" cy="6943264"/>
              <a:chOff x="0" y="0"/>
              <a:chExt cx="8396876" cy="6943263"/>
            </a:xfrm>
          </p:grpSpPr>
          <p:sp>
            <p:nvSpPr>
              <p:cNvPr id="332" name="Shape 332"/>
              <p:cNvSpPr/>
              <p:nvPr/>
            </p:nvSpPr>
            <p:spPr>
              <a:xfrm>
                <a:off x="0" y="5309285"/>
                <a:ext cx="8396877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3" name="Shape 333"/>
              <p:cNvSpPr/>
              <p:nvPr/>
            </p:nvSpPr>
            <p:spPr>
              <a:xfrm flipV="1">
                <a:off x="1738087" y="0"/>
                <a:ext cx="1" cy="6943264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34" name="Shape 334"/>
              <p:cNvSpPr/>
              <p:nvPr/>
            </p:nvSpPr>
            <p:spPr>
              <a:xfrm>
                <a:off x="1349592" y="5286425"/>
                <a:ext cx="342901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0</a:t>
                </a:r>
              </a:p>
            </p:txBody>
          </p:sp>
          <p:sp>
            <p:nvSpPr>
              <p:cNvPr id="335" name="Shape 335"/>
              <p:cNvSpPr/>
              <p:nvPr/>
            </p:nvSpPr>
            <p:spPr>
              <a:xfrm>
                <a:off x="2733551" y="5515025"/>
                <a:ext cx="342901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1</a:t>
                </a:r>
              </a:p>
            </p:txBody>
          </p:sp>
          <p:sp>
            <p:nvSpPr>
              <p:cNvPr id="336" name="Shape 336"/>
              <p:cNvSpPr/>
              <p:nvPr/>
            </p:nvSpPr>
            <p:spPr>
              <a:xfrm>
                <a:off x="3845855" y="5515025"/>
                <a:ext cx="342901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2</a:t>
                </a:r>
              </a:p>
            </p:txBody>
          </p:sp>
          <p:sp>
            <p:nvSpPr>
              <p:cNvPr id="337" name="Shape 337"/>
              <p:cNvSpPr/>
              <p:nvPr/>
            </p:nvSpPr>
            <p:spPr>
              <a:xfrm>
                <a:off x="5055542" y="5515025"/>
                <a:ext cx="342901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3</a:t>
                </a:r>
              </a:p>
            </p:txBody>
          </p:sp>
        </p:grpSp>
      </p:grpSp>
      <p:sp>
        <p:nvSpPr>
          <p:cNvPr id="340" name="Shape 340"/>
          <p:cNvSpPr/>
          <p:nvPr/>
        </p:nvSpPr>
        <p:spPr>
          <a:xfrm>
            <a:off x="4311034" y="7739351"/>
            <a:ext cx="218418" cy="184616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1" name="Shape 341"/>
          <p:cNvSpPr/>
          <p:nvPr/>
        </p:nvSpPr>
        <p:spPr>
          <a:xfrm>
            <a:off x="7818990" y="7739351"/>
            <a:ext cx="218417" cy="184616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2" name="Shape 342"/>
          <p:cNvSpPr/>
          <p:nvPr/>
        </p:nvSpPr>
        <p:spPr>
          <a:xfrm>
            <a:off x="6660102" y="6229186"/>
            <a:ext cx="218418" cy="184616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43" name="Shape 343"/>
          <p:cNvSpPr/>
          <p:nvPr/>
        </p:nvSpPr>
        <p:spPr>
          <a:xfrm>
            <a:off x="5502090" y="6229186"/>
            <a:ext cx="218417" cy="184616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3" grpId="8"/>
      <p:bldP build="whole" bldLvl="1" animBg="1" rev="0" advAuto="0" spid="341" grpId="5"/>
      <p:bldP build="whole" bldLvl="1" animBg="1" rev="0" advAuto="0" spid="343" grpId="3"/>
      <p:bldP build="whole" bldLvl="1" animBg="1" rev="0" advAuto="0" spid="339" grpId="1"/>
      <p:bldP build="whole" bldLvl="1" animBg="1" rev="0" advAuto="0" spid="311" grpId="9"/>
      <p:bldP build="whole" bldLvl="1" animBg="1" rev="0" advAuto="0" spid="312" grpId="7"/>
      <p:bldP build="whole" bldLvl="1" animBg="1" rev="0" advAuto="0" spid="340" grpId="2"/>
      <p:bldP build="whole" bldLvl="1" animBg="1" rev="0" advAuto="0" spid="342" grpId="4"/>
      <p:bldP build="whole" bldLvl="1" animBg="1" rev="0" advAuto="0" spid="310" grpId="6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46" name="Shape 346"/>
          <p:cNvSpPr/>
          <p:nvPr/>
        </p:nvSpPr>
        <p:spPr>
          <a:xfrm>
            <a:off x="5383286" y="4565650"/>
            <a:ext cx="22382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3.1 et 3.2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>
            <p:ph type="body" idx="13"/>
          </p:nvPr>
        </p:nvSpPr>
        <p:spPr>
          <a:xfrm>
            <a:off x="194271" y="259754"/>
            <a:ext cx="28194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349" name="Shape 349"/>
          <p:cNvSpPr/>
          <p:nvPr/>
        </p:nvSpPr>
        <p:spPr>
          <a:xfrm>
            <a:off x="1430597" y="1193800"/>
            <a:ext cx="1020842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Soit      une variable aléatoire discrète dont l’ensemble </a:t>
            </a:r>
          </a:p>
          <a:p>
            <a:pPr/>
            <a:r>
              <a:t>de réalisation est</a:t>
            </a:r>
          </a:p>
        </p:txBody>
      </p:sp>
      <p:pic>
        <p:nvPicPr>
          <p:cNvPr id="35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04730" y="2483445"/>
            <a:ext cx="30226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Shape 351"/>
          <p:cNvSpPr/>
          <p:nvPr/>
        </p:nvSpPr>
        <p:spPr>
          <a:xfrm>
            <a:off x="3811699" y="6998617"/>
            <a:ext cx="54462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doit nécessairement avoir </a:t>
            </a:r>
          </a:p>
        </p:txBody>
      </p:sp>
      <p:grpSp>
        <p:nvGrpSpPr>
          <p:cNvPr id="355" name="Group 355"/>
          <p:cNvGrpSpPr/>
          <p:nvPr/>
        </p:nvGrpSpPr>
        <p:grpSpPr>
          <a:xfrm>
            <a:off x="4137595" y="3360340"/>
            <a:ext cx="5414021" cy="622301"/>
            <a:chOff x="0" y="0"/>
            <a:chExt cx="5414019" cy="622300"/>
          </a:xfrm>
        </p:grpSpPr>
        <p:sp>
          <p:nvSpPr>
            <p:cNvPr id="352" name="Shape 352"/>
            <p:cNvSpPr/>
            <p:nvPr/>
          </p:nvSpPr>
          <p:spPr>
            <a:xfrm>
              <a:off x="0" y="0"/>
              <a:ext cx="164819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puisque </a:t>
              </a:r>
            </a:p>
          </p:txBody>
        </p:sp>
        <p:pic>
          <p:nvPicPr>
            <p:cNvPr id="35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7328" y="152400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4" name="Shape 354"/>
            <p:cNvSpPr/>
            <p:nvPr/>
          </p:nvSpPr>
          <p:spPr>
            <a:xfrm>
              <a:off x="2170310" y="0"/>
              <a:ext cx="324371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une fonction, </a:t>
              </a:r>
            </a:p>
          </p:txBody>
        </p:sp>
      </p:grpSp>
      <p:pic>
        <p:nvPicPr>
          <p:cNvPr id="35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3879" y="5029200"/>
            <a:ext cx="1397001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93334" y="5041552"/>
            <a:ext cx="1422401" cy="457201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Shape 358"/>
          <p:cNvSpPr/>
          <p:nvPr/>
        </p:nvSpPr>
        <p:spPr>
          <a:xfrm>
            <a:off x="5083026" y="4118570"/>
            <a:ext cx="283874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évènements</a:t>
            </a:r>
          </a:p>
        </p:txBody>
      </p:sp>
      <p:pic>
        <p:nvPicPr>
          <p:cNvPr id="35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33230" y="7948860"/>
            <a:ext cx="2641601" cy="1270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2" name="Group 362"/>
          <p:cNvGrpSpPr/>
          <p:nvPr/>
        </p:nvGrpSpPr>
        <p:grpSpPr>
          <a:xfrm>
            <a:off x="3989536" y="5937535"/>
            <a:ext cx="5176193" cy="622301"/>
            <a:chOff x="0" y="0"/>
            <a:chExt cx="5176192" cy="622300"/>
          </a:xfrm>
        </p:grpSpPr>
        <p:sp>
          <p:nvSpPr>
            <p:cNvPr id="360" name="Shape 360"/>
            <p:cNvSpPr/>
            <p:nvPr/>
          </p:nvSpPr>
          <p:spPr>
            <a:xfrm>
              <a:off x="0" y="0"/>
              <a:ext cx="475104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forment une partition de </a:t>
              </a:r>
            </a:p>
          </p:txBody>
        </p:sp>
        <p:pic>
          <p:nvPicPr>
            <p:cNvPr id="361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884092" y="158415"/>
              <a:ext cx="292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6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600" y="1347335"/>
            <a:ext cx="381000" cy="31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1" grpId="7"/>
      <p:bldP build="whole" bldLvl="1" animBg="1" rev="0" advAuto="0" spid="359" grpId="8"/>
      <p:bldP build="whole" bldLvl="1" animBg="1" rev="0" advAuto="0" spid="358" grpId="3"/>
      <p:bldP build="whole" bldLvl="1" animBg="1" rev="0" advAuto="0" spid="355" grpId="2"/>
      <p:bldP build="whole" bldLvl="1" animBg="1" rev="0" advAuto="0" spid="357" grpId="5"/>
      <p:bldP build="whole" bldLvl="1" animBg="1" rev="0" advAuto="0" spid="356" grpId="4"/>
      <p:bldP build="whole" bldLvl="1" animBg="1" rev="0" advAuto="0" spid="362" grpId="6"/>
      <p:bldP build="whole" bldLvl="1" animBg="1" rev="0" advAuto="0" spid="35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66" name="Shape 366"/>
          <p:cNvSpPr/>
          <p:nvPr/>
        </p:nvSpPr>
        <p:spPr>
          <a:xfrm>
            <a:off x="2969127" y="184150"/>
            <a:ext cx="981692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lance une pièce de monnaie jusqu’à l’obtention du premier pile, mais au plus </a:t>
            </a:r>
            <a:r>
              <a:rPr i="1"/>
              <a:t>n</a:t>
            </a:r>
            <a:r>
              <a:t> fois. La probabilité d’obtenir pile est </a:t>
            </a:r>
            <a:r>
              <a:rPr i="1"/>
              <a:t>p</a:t>
            </a:r>
            <a:r>
              <a:t>.</a:t>
            </a:r>
          </a:p>
        </p:txBody>
      </p:sp>
      <p:grpSp>
        <p:nvGrpSpPr>
          <p:cNvPr id="369" name="Group 369"/>
          <p:cNvGrpSpPr/>
          <p:nvPr/>
        </p:nvGrpSpPr>
        <p:grpSpPr>
          <a:xfrm>
            <a:off x="529317" y="1847849"/>
            <a:ext cx="7160196" cy="622301"/>
            <a:chOff x="0" y="0"/>
            <a:chExt cx="7160195" cy="622300"/>
          </a:xfrm>
        </p:grpSpPr>
        <p:pic>
          <p:nvPicPr>
            <p:cNvPr id="367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381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8" name="Shape 368"/>
            <p:cNvSpPr/>
            <p:nvPr/>
          </p:nvSpPr>
          <p:spPr>
            <a:xfrm>
              <a:off x="380999" y="-1"/>
              <a:ext cx="677919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lancé avant d’arrêter </a:t>
              </a:r>
            </a:p>
          </p:txBody>
        </p:sp>
      </p:grpSp>
      <p:grpSp>
        <p:nvGrpSpPr>
          <p:cNvPr id="372" name="Group 372"/>
          <p:cNvGrpSpPr/>
          <p:nvPr/>
        </p:nvGrpSpPr>
        <p:grpSpPr>
          <a:xfrm>
            <a:off x="359858" y="2711932"/>
            <a:ext cx="8402145" cy="622301"/>
            <a:chOff x="0" y="0"/>
            <a:chExt cx="8402143" cy="622300"/>
          </a:xfrm>
        </p:grpSpPr>
        <p:sp>
          <p:nvSpPr>
            <p:cNvPr id="370" name="Shape 370"/>
            <p:cNvSpPr/>
            <p:nvPr/>
          </p:nvSpPr>
          <p:spPr>
            <a:xfrm>
              <a:off x="0" y="-1"/>
              <a:ext cx="533794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L’ensemble de réalisation est</a:t>
              </a:r>
            </a:p>
          </p:txBody>
        </p:sp>
        <p:pic>
          <p:nvPicPr>
            <p:cNvPr id="371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33543" y="152400"/>
              <a:ext cx="2768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7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8321" y="3656072"/>
            <a:ext cx="4025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36110" y="3798990"/>
            <a:ext cx="6858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0575" y="4626897"/>
            <a:ext cx="4546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82285" y="2000250"/>
            <a:ext cx="34798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363493" y="2864332"/>
            <a:ext cx="1485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217578" y="4657144"/>
            <a:ext cx="2057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66968" y="8268370"/>
            <a:ext cx="9144001" cy="105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0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035931" y="8287793"/>
            <a:ext cx="2501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90575" y="6896770"/>
            <a:ext cx="9702801" cy="1117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683023" y="6306174"/>
            <a:ext cx="635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66968" y="5597722"/>
            <a:ext cx="5054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716618" y="5555750"/>
            <a:ext cx="2260601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9" grpId="13"/>
      <p:bldP build="whole" bldLvl="1" animBg="1" rev="0" advAuto="0" spid="384" grpId="10"/>
      <p:bldP build="whole" bldLvl="1" animBg="1" rev="0" advAuto="0" spid="382" grpId="11"/>
      <p:bldP build="whole" bldLvl="1" animBg="1" rev="0" advAuto="0" spid="369" grpId="3"/>
      <p:bldP build="whole" bldLvl="1" animBg="1" rev="0" advAuto="0" spid="383" grpId="9"/>
      <p:bldP build="whole" bldLvl="1" animBg="1" rev="0" advAuto="0" spid="375" grpId="7"/>
      <p:bldP build="whole" bldLvl="1" animBg="1" rev="0" advAuto="0" spid="372" grpId="4"/>
      <p:bldP build="whole" bldLvl="1" animBg="1" rev="0" advAuto="0" spid="373" grpId="5"/>
      <p:bldP build="whole" bldLvl="1" animBg="1" rev="0" advAuto="0" spid="376" grpId="1"/>
      <p:bldP build="whole" bldLvl="1" animBg="1" rev="0" advAuto="0" spid="378" grpId="8"/>
      <p:bldP build="whole" bldLvl="1" animBg="1" rev="0" advAuto="0" spid="381" grpId="12"/>
      <p:bldP build="whole" bldLvl="1" animBg="1" rev="0" advAuto="0" spid="377" grpId="2"/>
      <p:bldP build="whole" bldLvl="1" animBg="1" rev="0" advAuto="0" spid="374" grpId="6"/>
      <p:bldP build="whole" bldLvl="1" animBg="1" rev="0" advAuto="0" spid="380" grpId="1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roup 388"/>
          <p:cNvGrpSpPr/>
          <p:nvPr/>
        </p:nvGrpSpPr>
        <p:grpSpPr>
          <a:xfrm>
            <a:off x="4914232" y="5696268"/>
            <a:ext cx="3464177" cy="1318489"/>
            <a:chOff x="0" y="0"/>
            <a:chExt cx="3464175" cy="1318487"/>
          </a:xfrm>
        </p:grpSpPr>
        <p:sp>
          <p:nvSpPr>
            <p:cNvPr id="386" name="Shape 386"/>
            <p:cNvSpPr/>
            <p:nvPr/>
          </p:nvSpPr>
          <p:spPr>
            <a:xfrm>
              <a:off x="3127830" y="742037"/>
              <a:ext cx="336346" cy="576451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0" name="Shape 400"/>
            <p:cNvSpPr/>
            <p:nvPr/>
          </p:nvSpPr>
          <p:spPr>
            <a:xfrm>
              <a:off x="-1" y="0"/>
              <a:ext cx="3126682" cy="833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08" h="16387" fill="norm" stroke="1" extrusionOk="0">
                  <a:moveTo>
                    <a:pt x="1890" y="16387"/>
                  </a:moveTo>
                  <a:cubicBezTo>
                    <a:pt x="-3292" y="-3127"/>
                    <a:pt x="2181" y="-5213"/>
                    <a:pt x="18308" y="10130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392" name="Group 392"/>
          <p:cNvGrpSpPr/>
          <p:nvPr/>
        </p:nvGrpSpPr>
        <p:grpSpPr>
          <a:xfrm>
            <a:off x="5130691" y="1925394"/>
            <a:ext cx="5822746" cy="3112011"/>
            <a:chOff x="0" y="0"/>
            <a:chExt cx="5822745" cy="3112010"/>
          </a:xfrm>
        </p:grpSpPr>
        <p:sp>
          <p:nvSpPr>
            <p:cNvPr id="389" name="Shape 389"/>
            <p:cNvSpPr/>
            <p:nvPr/>
          </p:nvSpPr>
          <p:spPr>
            <a:xfrm>
              <a:off x="245564" y="0"/>
              <a:ext cx="491130" cy="455336"/>
            </a:xfrm>
            <a:prstGeom prst="roundRect">
              <a:avLst>
                <a:gd name="adj" fmla="val 418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0" name="Shape 390"/>
            <p:cNvSpPr/>
            <p:nvPr/>
          </p:nvSpPr>
          <p:spPr>
            <a:xfrm>
              <a:off x="0" y="1945882"/>
              <a:ext cx="982259" cy="455336"/>
            </a:xfrm>
            <a:prstGeom prst="roundRect">
              <a:avLst>
                <a:gd name="adj" fmla="val 418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1" name="Shape 391"/>
            <p:cNvSpPr/>
            <p:nvPr/>
          </p:nvSpPr>
          <p:spPr>
            <a:xfrm>
              <a:off x="5496716" y="2749138"/>
              <a:ext cx="326030" cy="362873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93" name="Shape 39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94" name="Shape 394"/>
          <p:cNvSpPr/>
          <p:nvPr/>
        </p:nvSpPr>
        <p:spPr>
          <a:xfrm>
            <a:off x="2969127" y="184150"/>
            <a:ext cx="981692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lance une pièce de monnaie jusqu’à l’obtention du premier pile, mais au plus </a:t>
            </a:r>
            <a:r>
              <a:rPr i="1"/>
              <a:t>n</a:t>
            </a:r>
            <a:r>
              <a:t> fois. La probabilité d’obtenir pile est </a:t>
            </a:r>
            <a:r>
              <a:rPr i="1"/>
              <a:t>p</a:t>
            </a:r>
            <a:r>
              <a:t>.</a:t>
            </a:r>
          </a:p>
        </p:txBody>
      </p:sp>
      <p:pic>
        <p:nvPicPr>
          <p:cNvPr id="39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8552" y="2058332"/>
            <a:ext cx="35179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44736" y="2153061"/>
            <a:ext cx="33655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44736" y="4023210"/>
            <a:ext cx="61976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44736" y="5969559"/>
            <a:ext cx="60325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44736" y="7915908"/>
            <a:ext cx="6108701" cy="133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6" grpId="2"/>
      <p:bldP build="whole" bldLvl="1" animBg="1" rev="0" advAuto="0" spid="398" grpId="5"/>
      <p:bldP build="whole" bldLvl="1" animBg="1" rev="0" advAuto="0" spid="392" grpId="4"/>
      <p:bldP build="whole" bldLvl="1" animBg="1" rev="0" advAuto="0" spid="388" grpId="7"/>
      <p:bldP build="whole" bldLvl="1" animBg="1" rev="0" advAuto="0" spid="395" grpId="1"/>
      <p:bldP build="whole" bldLvl="1" animBg="1" rev="0" advAuto="0" spid="399" grpId="6"/>
      <p:bldP build="whole" bldLvl="1" animBg="1" rev="0" advAuto="0" spid="397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roup 404"/>
          <p:cNvGrpSpPr/>
          <p:nvPr/>
        </p:nvGrpSpPr>
        <p:grpSpPr>
          <a:xfrm>
            <a:off x="6140257" y="4348807"/>
            <a:ext cx="2387601" cy="2774485"/>
            <a:chOff x="0" y="0"/>
            <a:chExt cx="2387600" cy="2774484"/>
          </a:xfrm>
        </p:grpSpPr>
        <p:sp>
          <p:nvSpPr>
            <p:cNvPr id="402" name="Shape 402"/>
            <p:cNvSpPr/>
            <p:nvPr/>
          </p:nvSpPr>
          <p:spPr>
            <a:xfrm>
              <a:off x="0" y="0"/>
              <a:ext cx="2387600" cy="643833"/>
            </a:xfrm>
            <a:prstGeom prst="roundRect">
              <a:avLst>
                <a:gd name="adj" fmla="val 2958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3" name="Shape 403"/>
            <p:cNvSpPr/>
            <p:nvPr/>
          </p:nvSpPr>
          <p:spPr>
            <a:xfrm>
              <a:off x="749155" y="2130652"/>
              <a:ext cx="838489" cy="643833"/>
            </a:xfrm>
            <a:prstGeom prst="roundRect">
              <a:avLst>
                <a:gd name="adj" fmla="val 2958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05" name="Shape 40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06" name="Shape 406"/>
          <p:cNvSpPr/>
          <p:nvPr/>
        </p:nvSpPr>
        <p:spPr>
          <a:xfrm>
            <a:off x="2969127" y="184150"/>
            <a:ext cx="981692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lance une pièce de monnaie jusqu’à l’obtention du premier pile, mais au plus </a:t>
            </a:r>
            <a:r>
              <a:rPr i="1"/>
              <a:t>n</a:t>
            </a:r>
            <a:r>
              <a:t> fois. La probabilité d’obtenir pile est </a:t>
            </a:r>
            <a:r>
              <a:rPr i="1"/>
              <a:t>p</a:t>
            </a:r>
            <a:r>
              <a:t>.</a:t>
            </a:r>
          </a:p>
        </p:txBody>
      </p:sp>
      <p:pic>
        <p:nvPicPr>
          <p:cNvPr id="40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8552" y="2058332"/>
            <a:ext cx="35179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98951" y="2058332"/>
            <a:ext cx="6108701" cy="133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98951" y="3732857"/>
            <a:ext cx="69977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98951" y="5848014"/>
            <a:ext cx="69977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98951" y="7840385"/>
            <a:ext cx="59182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8951" y="9040079"/>
            <a:ext cx="6604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5" name="Group 415"/>
          <p:cNvGrpSpPr/>
          <p:nvPr/>
        </p:nvGrpSpPr>
        <p:grpSpPr>
          <a:xfrm>
            <a:off x="4967095" y="6108364"/>
            <a:ext cx="2671764" cy="923381"/>
            <a:chOff x="0" y="0"/>
            <a:chExt cx="2671762" cy="923380"/>
          </a:xfrm>
        </p:grpSpPr>
        <p:sp>
          <p:nvSpPr>
            <p:cNvPr id="413" name="Shape 413"/>
            <p:cNvSpPr/>
            <p:nvPr/>
          </p:nvSpPr>
          <p:spPr>
            <a:xfrm flipV="1">
              <a:off x="0" y="-1"/>
              <a:ext cx="609600" cy="60960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4" name="Shape 414"/>
            <p:cNvSpPr/>
            <p:nvPr/>
          </p:nvSpPr>
          <p:spPr>
            <a:xfrm flipV="1">
              <a:off x="2062162" y="313780"/>
              <a:ext cx="609601" cy="60960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8" name="Group 418"/>
          <p:cNvGrpSpPr/>
          <p:nvPr/>
        </p:nvGrpSpPr>
        <p:grpSpPr>
          <a:xfrm>
            <a:off x="5923919" y="7619719"/>
            <a:ext cx="4877728" cy="899696"/>
            <a:chOff x="0" y="0"/>
            <a:chExt cx="4877726" cy="899694"/>
          </a:xfrm>
        </p:grpSpPr>
        <p:sp>
          <p:nvSpPr>
            <p:cNvPr id="416" name="Shape 416"/>
            <p:cNvSpPr/>
            <p:nvPr/>
          </p:nvSpPr>
          <p:spPr>
            <a:xfrm flipV="1">
              <a:off x="2608525" y="0"/>
              <a:ext cx="2269202" cy="899695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7" name="Shape 417"/>
            <p:cNvSpPr/>
            <p:nvPr/>
          </p:nvSpPr>
          <p:spPr>
            <a:xfrm flipV="1">
              <a:off x="-1" y="0"/>
              <a:ext cx="2269203" cy="899695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9" grpId="1"/>
      <p:bldP build="whole" bldLvl="1" animBg="1" rev="0" advAuto="0" spid="404" grpId="3"/>
      <p:bldP build="whole" bldLvl="1" animBg="1" rev="0" advAuto="0" spid="415" grpId="5"/>
      <p:bldP build="whole" bldLvl="1" animBg="1" rev="0" advAuto="0" spid="411" grpId="4"/>
      <p:bldP build="whole" bldLvl="1" animBg="1" rev="0" advAuto="0" spid="410" grpId="2"/>
      <p:bldP build="whole" bldLvl="1" animBg="1" rev="0" advAuto="0" spid="418" grpId="6"/>
      <p:bldP build="whole" bldLvl="1" animBg="1" rev="0" advAuto="0" spid="412" grpId="7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421" name="Shape 421"/>
          <p:cNvSpPr/>
          <p:nvPr/>
        </p:nvSpPr>
        <p:spPr>
          <a:xfrm>
            <a:off x="779139" y="1511076"/>
            <a:ext cx="11446521" cy="622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fonction de répartition</a:t>
            </a:r>
            <a:r>
              <a:t> d’une variable aléatoire discrète</a:t>
            </a:r>
          </a:p>
        </p:txBody>
      </p:sp>
      <p:pic>
        <p:nvPicPr>
          <p:cNvPr id="42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2255" y="3024968"/>
            <a:ext cx="3822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06554" y="3024968"/>
            <a:ext cx="584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263759" y="1663700"/>
            <a:ext cx="3810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Shape 425"/>
          <p:cNvSpPr/>
          <p:nvPr/>
        </p:nvSpPr>
        <p:spPr>
          <a:xfrm>
            <a:off x="6291262" y="2133823"/>
            <a:ext cx="600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</a:t>
            </a:r>
          </a:p>
        </p:txBody>
      </p:sp>
      <p:sp>
        <p:nvSpPr>
          <p:cNvPr id="426" name="Shape 426"/>
          <p:cNvSpPr/>
          <p:nvPr/>
        </p:nvSpPr>
        <p:spPr>
          <a:xfrm>
            <a:off x="235200" y="3970622"/>
            <a:ext cx="2819401" cy="787401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427" name="Shape 427"/>
          <p:cNvSpPr/>
          <p:nvPr/>
        </p:nvSpPr>
        <p:spPr>
          <a:xfrm>
            <a:off x="3112827" y="4135722"/>
            <a:ext cx="996821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Voici quelques propriétés des fonctions de répartitions</a:t>
            </a:r>
          </a:p>
        </p:txBody>
      </p:sp>
      <p:pic>
        <p:nvPicPr>
          <p:cNvPr id="42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88718" y="8734605"/>
            <a:ext cx="2781301" cy="63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59350" y="7264133"/>
            <a:ext cx="3086100" cy="635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2" name="Group 432"/>
          <p:cNvGrpSpPr/>
          <p:nvPr/>
        </p:nvGrpSpPr>
        <p:grpSpPr>
          <a:xfrm>
            <a:off x="3931551" y="4876799"/>
            <a:ext cx="4982059" cy="622301"/>
            <a:chOff x="0" y="0"/>
            <a:chExt cx="4982057" cy="622300"/>
          </a:xfrm>
        </p:grpSpPr>
        <p:pic>
          <p:nvPicPr>
            <p:cNvPr id="430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76200"/>
              <a:ext cx="9144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1" name="Shape 431"/>
            <p:cNvSpPr/>
            <p:nvPr/>
          </p:nvSpPr>
          <p:spPr>
            <a:xfrm>
              <a:off x="1209041" y="0"/>
              <a:ext cx="377301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non décroissante</a:t>
              </a:r>
            </a:p>
          </p:txBody>
        </p:sp>
      </p:grpSp>
      <p:grpSp>
        <p:nvGrpSpPr>
          <p:cNvPr id="437" name="Group 437"/>
          <p:cNvGrpSpPr/>
          <p:nvPr/>
        </p:nvGrpSpPr>
        <p:grpSpPr>
          <a:xfrm>
            <a:off x="2864122" y="5825411"/>
            <a:ext cx="7454356" cy="622301"/>
            <a:chOff x="0" y="0"/>
            <a:chExt cx="7454354" cy="622300"/>
          </a:xfrm>
        </p:grpSpPr>
        <p:pic>
          <p:nvPicPr>
            <p:cNvPr id="433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458351" y="133350"/>
              <a:ext cx="10287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4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041354" y="133350"/>
              <a:ext cx="24130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5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958143" y="234950"/>
              <a:ext cx="698501" cy="254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6" name="Shape 436"/>
            <p:cNvSpPr/>
            <p:nvPr/>
          </p:nvSpPr>
          <p:spPr>
            <a:xfrm>
              <a:off x="0" y="0"/>
              <a:ext cx="212459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c’est-à-dire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9" grpId="7"/>
      <p:bldP build="whole" bldLvl="1" animBg="1" rev="0" advAuto="0" spid="432" grpId="5"/>
      <p:bldP build="whole" bldLvl="1" animBg="1" rev="0" advAuto="0" spid="422" grpId="1"/>
      <p:bldP build="whole" bldLvl="1" animBg="1" rev="0" advAuto="0" spid="426" grpId="3"/>
      <p:bldP build="whole" bldLvl="1" animBg="1" rev="0" advAuto="0" spid="428" grpId="8"/>
      <p:bldP build="whole" bldLvl="1" animBg="1" rev="0" advAuto="0" spid="437" grpId="6"/>
      <p:bldP build="whole" bldLvl="1" animBg="1" rev="0" advAuto="0" spid="423" grpId="2"/>
      <p:bldP build="whole" bldLvl="1" animBg="1" rev="0" advAuto="0" spid="427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40" name="Shape 440"/>
          <p:cNvSpPr/>
          <p:nvPr/>
        </p:nvSpPr>
        <p:spPr>
          <a:xfrm>
            <a:off x="2758392" y="266700"/>
            <a:ext cx="931254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trois pièces de monnaie et on considère </a:t>
            </a:r>
          </a:p>
          <a:p>
            <a:pPr algn="l"/>
            <a:r>
              <a:t>le nombre de piles obtenues.</a:t>
            </a:r>
          </a:p>
        </p:txBody>
      </p:sp>
      <p:pic>
        <p:nvPicPr>
          <p:cNvPr id="44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5222" y="1384300"/>
            <a:ext cx="3810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442" name="Shape 442"/>
          <p:cNvSpPr/>
          <p:nvPr/>
        </p:nvSpPr>
        <p:spPr>
          <a:xfrm>
            <a:off x="4578883" y="1231899"/>
            <a:ext cx="543059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: le nombre de piles obtenues</a:t>
            </a:r>
          </a:p>
        </p:txBody>
      </p:sp>
      <p:pic>
        <p:nvPicPr>
          <p:cNvPr id="44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4500" y="3357092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4500" y="2334034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44500" y="4876800"/>
            <a:ext cx="889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4500" y="6608527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510762" y="2334034"/>
            <a:ext cx="3848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510762" y="3436169"/>
            <a:ext cx="5257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510762" y="4876800"/>
            <a:ext cx="66675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510762" y="6608527"/>
            <a:ext cx="8077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601897" y="2106795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946261" y="3185596"/>
            <a:ext cx="16510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3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459676" y="4641850"/>
            <a:ext cx="2540001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4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214883" y="7463656"/>
            <a:ext cx="34290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5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8016001" y="7810833"/>
            <a:ext cx="660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6" name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1281090" y="4641850"/>
            <a:ext cx="749301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7" name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883973" y="3197161"/>
            <a:ext cx="7493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7" grpId="2"/>
      <p:bldP build="whole" bldLvl="1" animBg="1" rev="0" advAuto="0" spid="445" grpId="8"/>
      <p:bldP build="whole" bldLvl="1" animBg="1" rev="0" advAuto="0" spid="451" grpId="3"/>
      <p:bldP build="whole" bldLvl="1" animBg="1" rev="0" advAuto="0" spid="452" grpId="6"/>
      <p:bldP build="whole" bldLvl="1" animBg="1" rev="0" advAuto="0" spid="449" grpId="9"/>
      <p:bldP build="whole" bldLvl="1" animBg="1" rev="0" advAuto="0" spid="455" grpId="15"/>
      <p:bldP build="whole" bldLvl="1" animBg="1" rev="0" advAuto="0" spid="453" grpId="10"/>
      <p:bldP build="whole" bldLvl="1" animBg="1" rev="0" advAuto="0" spid="446" grpId="12"/>
      <p:bldP build="whole" bldLvl="1" animBg="1" rev="0" advAuto="0" spid="454" grpId="14"/>
      <p:bldP build="whole" bldLvl="1" animBg="1" rev="0" advAuto="0" spid="456" grpId="11"/>
      <p:bldP build="whole" bldLvl="1" animBg="1" rev="0" advAuto="0" spid="443" grpId="4"/>
      <p:bldP build="whole" bldLvl="1" animBg="1" rev="0" advAuto="0" spid="448" grpId="5"/>
      <p:bldP build="whole" bldLvl="1" animBg="1" rev="0" advAuto="0" spid="450" grpId="13"/>
      <p:bldP build="whole" bldLvl="1" animBg="1" rev="0" advAuto="0" spid="457" grpId="7"/>
      <p:bldP build="whole" bldLvl="1" animBg="1" rev="0" advAuto="0" spid="44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60" name="Shape 460"/>
          <p:cNvSpPr/>
          <p:nvPr/>
        </p:nvSpPr>
        <p:spPr>
          <a:xfrm>
            <a:off x="2758392" y="266700"/>
            <a:ext cx="931254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trois pièces de monnaie et on considère </a:t>
            </a:r>
          </a:p>
          <a:p>
            <a:pPr algn="l"/>
            <a:r>
              <a:t>le nombre de piles obtenues.</a:t>
            </a:r>
          </a:p>
        </p:txBody>
      </p:sp>
      <p:pic>
        <p:nvPicPr>
          <p:cNvPr id="46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5222" y="1384300"/>
            <a:ext cx="3810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hape 462"/>
          <p:cNvSpPr/>
          <p:nvPr/>
        </p:nvSpPr>
        <p:spPr>
          <a:xfrm>
            <a:off x="4578883" y="1231899"/>
            <a:ext cx="543059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: le nombre de piles obtenues</a:t>
            </a:r>
          </a:p>
        </p:txBody>
      </p:sp>
      <p:grpSp>
        <p:nvGrpSpPr>
          <p:cNvPr id="472" name="Group 472"/>
          <p:cNvGrpSpPr/>
          <p:nvPr/>
        </p:nvGrpSpPr>
        <p:grpSpPr>
          <a:xfrm>
            <a:off x="4460155" y="2324100"/>
            <a:ext cx="8396878" cy="8271673"/>
            <a:chOff x="0" y="0"/>
            <a:chExt cx="8396876" cy="8271671"/>
          </a:xfrm>
        </p:grpSpPr>
        <p:sp>
          <p:nvSpPr>
            <p:cNvPr id="463" name="Shape 463"/>
            <p:cNvSpPr/>
            <p:nvPr/>
          </p:nvSpPr>
          <p:spPr>
            <a:xfrm>
              <a:off x="0" y="6637694"/>
              <a:ext cx="8396877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4" name="Shape 464"/>
            <p:cNvSpPr/>
            <p:nvPr/>
          </p:nvSpPr>
          <p:spPr>
            <a:xfrm flipV="1">
              <a:off x="2911350" y="6475485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5" name="Shape 465"/>
            <p:cNvSpPr/>
            <p:nvPr/>
          </p:nvSpPr>
          <p:spPr>
            <a:xfrm flipV="1">
              <a:off x="4084614" y="6475485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6" name="Shape 466"/>
            <p:cNvSpPr/>
            <p:nvPr/>
          </p:nvSpPr>
          <p:spPr>
            <a:xfrm flipV="1">
              <a:off x="5258742" y="6475485"/>
              <a:ext cx="1" cy="32441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7" name="Shape 467"/>
            <p:cNvSpPr/>
            <p:nvPr/>
          </p:nvSpPr>
          <p:spPr>
            <a:xfrm flipV="1">
              <a:off x="1738087" y="0"/>
              <a:ext cx="1" cy="827167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8" name="Shape 468"/>
            <p:cNvSpPr/>
            <p:nvPr/>
          </p:nvSpPr>
          <p:spPr>
            <a:xfrm>
              <a:off x="1349592" y="6614834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469" name="Shape 469"/>
            <p:cNvSpPr/>
            <p:nvPr/>
          </p:nvSpPr>
          <p:spPr>
            <a:xfrm>
              <a:off x="2733550" y="6843434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470" name="Shape 470"/>
            <p:cNvSpPr/>
            <p:nvPr/>
          </p:nvSpPr>
          <p:spPr>
            <a:xfrm>
              <a:off x="3845855" y="6843434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471" name="Shape 471"/>
            <p:cNvSpPr/>
            <p:nvPr/>
          </p:nvSpPr>
          <p:spPr>
            <a:xfrm>
              <a:off x="5055542" y="6843434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</p:grpSp>
      <p:grpSp>
        <p:nvGrpSpPr>
          <p:cNvPr id="482" name="Group 482"/>
          <p:cNvGrpSpPr/>
          <p:nvPr/>
        </p:nvGrpSpPr>
        <p:grpSpPr>
          <a:xfrm>
            <a:off x="1127306" y="3034124"/>
            <a:ext cx="13642795" cy="6019978"/>
            <a:chOff x="0" y="0"/>
            <a:chExt cx="13642794" cy="6019977"/>
          </a:xfrm>
        </p:grpSpPr>
        <p:sp>
          <p:nvSpPr>
            <p:cNvPr id="473" name="Shape 473"/>
            <p:cNvSpPr/>
            <p:nvPr/>
          </p:nvSpPr>
          <p:spPr>
            <a:xfrm>
              <a:off x="4999394" y="5206100"/>
              <a:ext cx="1155907" cy="1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4" name="Shape 474"/>
            <p:cNvSpPr/>
            <p:nvPr/>
          </p:nvSpPr>
          <p:spPr>
            <a:xfrm>
              <a:off x="6109592" y="5098927"/>
              <a:ext cx="218417" cy="184616"/>
            </a:xfrm>
            <a:prstGeom prst="ellips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5" name="Shape 475"/>
            <p:cNvSpPr/>
            <p:nvPr/>
          </p:nvSpPr>
          <p:spPr>
            <a:xfrm>
              <a:off x="6164573" y="2976097"/>
              <a:ext cx="1155907" cy="1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6" name="Shape 476"/>
            <p:cNvSpPr/>
            <p:nvPr/>
          </p:nvSpPr>
          <p:spPr>
            <a:xfrm>
              <a:off x="7287471" y="2868924"/>
              <a:ext cx="218418" cy="184616"/>
            </a:xfrm>
            <a:prstGeom prst="ellips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7404000" y="714304"/>
              <a:ext cx="1155907" cy="1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8" name="Shape 478"/>
            <p:cNvSpPr/>
            <p:nvPr/>
          </p:nvSpPr>
          <p:spPr>
            <a:xfrm>
              <a:off x="8539598" y="619831"/>
              <a:ext cx="218417" cy="184616"/>
            </a:xfrm>
            <a:prstGeom prst="ellips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9" name="Shape 479"/>
            <p:cNvSpPr/>
            <p:nvPr/>
          </p:nvSpPr>
          <p:spPr>
            <a:xfrm>
              <a:off x="8704292" y="0"/>
              <a:ext cx="4938503" cy="0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0" name="Shape 480"/>
            <p:cNvSpPr/>
            <p:nvPr/>
          </p:nvSpPr>
          <p:spPr>
            <a:xfrm>
              <a:off x="4961728" y="5835362"/>
              <a:ext cx="218418" cy="184616"/>
            </a:xfrm>
            <a:prstGeom prst="ellips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1" name="Shape 481"/>
            <p:cNvSpPr/>
            <p:nvPr/>
          </p:nvSpPr>
          <p:spPr>
            <a:xfrm>
              <a:off x="0" y="5927669"/>
              <a:ext cx="4938502" cy="1"/>
            </a:xfrm>
            <a:prstGeom prst="line">
              <a:avLst/>
            </a:prstGeom>
            <a:noFill/>
            <a:ln w="25400" cap="flat">
              <a:solidFill>
                <a:srgbClr val="E45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5797047" y="7927813"/>
            <a:ext cx="497705" cy="650223"/>
            <a:chOff x="0" y="0"/>
            <a:chExt cx="497703" cy="650221"/>
          </a:xfrm>
        </p:grpSpPr>
        <p:sp>
          <p:nvSpPr>
            <p:cNvPr id="483" name="Shape 483"/>
            <p:cNvSpPr/>
            <p:nvPr/>
          </p:nvSpPr>
          <p:spPr>
            <a:xfrm>
              <a:off x="279287" y="217937"/>
              <a:ext cx="218417" cy="184617"/>
            </a:xfrm>
            <a:prstGeom prst="ellipse">
              <a:avLst/>
            </a:prstGeom>
            <a:solidFill>
              <a:srgbClr val="E45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8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166949" cy="6502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88" name="Group 488"/>
          <p:cNvGrpSpPr/>
          <p:nvPr/>
        </p:nvGrpSpPr>
        <p:grpSpPr>
          <a:xfrm>
            <a:off x="5797047" y="5666776"/>
            <a:ext cx="1675584" cy="650223"/>
            <a:chOff x="0" y="0"/>
            <a:chExt cx="1675582" cy="650221"/>
          </a:xfrm>
        </p:grpSpPr>
        <p:sp>
          <p:nvSpPr>
            <p:cNvPr id="486" name="Shape 486"/>
            <p:cNvSpPr/>
            <p:nvPr/>
          </p:nvSpPr>
          <p:spPr>
            <a:xfrm>
              <a:off x="1457166" y="248972"/>
              <a:ext cx="218417" cy="184616"/>
            </a:xfrm>
            <a:prstGeom prst="ellipse">
              <a:avLst/>
            </a:prstGeom>
            <a:solidFill>
              <a:srgbClr val="E45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87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66949" cy="6502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1" name="Group 491"/>
          <p:cNvGrpSpPr/>
          <p:nvPr/>
        </p:nvGrpSpPr>
        <p:grpSpPr>
          <a:xfrm>
            <a:off x="5801548" y="3410618"/>
            <a:ext cx="2897810" cy="650223"/>
            <a:chOff x="0" y="0"/>
            <a:chExt cx="2897808" cy="650221"/>
          </a:xfrm>
        </p:grpSpPr>
        <p:sp>
          <p:nvSpPr>
            <p:cNvPr id="489" name="Shape 489"/>
            <p:cNvSpPr/>
            <p:nvPr/>
          </p:nvSpPr>
          <p:spPr>
            <a:xfrm>
              <a:off x="2679392" y="256037"/>
              <a:ext cx="218417" cy="184616"/>
            </a:xfrm>
            <a:prstGeom prst="ellipse">
              <a:avLst/>
            </a:prstGeom>
            <a:solidFill>
              <a:srgbClr val="E45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90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166949" cy="6502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4" name="Group 494"/>
          <p:cNvGrpSpPr/>
          <p:nvPr/>
        </p:nvGrpSpPr>
        <p:grpSpPr>
          <a:xfrm>
            <a:off x="5816097" y="2729324"/>
            <a:ext cx="4107352" cy="382243"/>
            <a:chOff x="0" y="0"/>
            <a:chExt cx="4107351" cy="382241"/>
          </a:xfrm>
        </p:grpSpPr>
        <p:sp>
          <p:nvSpPr>
            <p:cNvPr id="492" name="Shape 492"/>
            <p:cNvSpPr/>
            <p:nvPr/>
          </p:nvSpPr>
          <p:spPr>
            <a:xfrm>
              <a:off x="3888934" y="197626"/>
              <a:ext cx="218418" cy="184616"/>
            </a:xfrm>
            <a:prstGeom prst="ellipse">
              <a:avLst/>
            </a:prstGeom>
            <a:solidFill>
              <a:srgbClr val="E45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93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1524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44500" y="3431706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4500" y="2334034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44500" y="4876800"/>
            <a:ext cx="889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33400" y="6307875"/>
            <a:ext cx="8890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522671" y="2107024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611571" y="6384075"/>
            <a:ext cx="660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1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522671" y="4620597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2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522671" y="3196756"/>
            <a:ext cx="7493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2" grpId="1"/>
      <p:bldP build="whole" bldLvl="1" animBg="1" rev="0" advAuto="0" spid="485" grpId="2"/>
      <p:bldP build="whole" bldLvl="1" animBg="1" rev="0" advAuto="0" spid="482" grpId="6"/>
      <p:bldP build="whole" bldLvl="1" animBg="1" rev="0" advAuto="0" spid="494" grpId="5"/>
      <p:bldP build="whole" bldLvl="1" animBg="1" rev="0" advAuto="0" spid="488" grpId="3"/>
      <p:bldP build="whole" bldLvl="1" animBg="1" rev="0" advAuto="0" spid="491" grpId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xfrm>
            <a:off x="3022600" y="1943100"/>
            <a:ext cx="6959600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Variables aléatoires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Fonctions de répartitions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6" name="Group 506"/>
          <p:cNvGrpSpPr/>
          <p:nvPr/>
        </p:nvGrpSpPr>
        <p:grpSpPr>
          <a:xfrm>
            <a:off x="3637077" y="2703792"/>
            <a:ext cx="3193412" cy="1331203"/>
            <a:chOff x="0" y="0"/>
            <a:chExt cx="3193410" cy="1331202"/>
          </a:xfrm>
        </p:grpSpPr>
        <p:sp>
          <p:nvSpPr>
            <p:cNvPr id="504" name="Shape 504"/>
            <p:cNvSpPr/>
            <p:nvPr/>
          </p:nvSpPr>
          <p:spPr>
            <a:xfrm>
              <a:off x="1016104" y="743400"/>
              <a:ext cx="2177307" cy="587803"/>
            </a:xfrm>
            <a:prstGeom prst="roundRect">
              <a:avLst>
                <a:gd name="adj" fmla="val 3240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2" name="Shape 512"/>
            <p:cNvSpPr/>
            <p:nvPr/>
          </p:nvSpPr>
          <p:spPr>
            <a:xfrm>
              <a:off x="0" y="0"/>
              <a:ext cx="1057689" cy="1297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426" h="21600" fill="norm" stroke="1" extrusionOk="0">
                  <a:moveTo>
                    <a:pt x="16426" y="21600"/>
                  </a:moveTo>
                  <a:cubicBezTo>
                    <a:pt x="-2908" y="19682"/>
                    <a:pt x="-5174" y="12482"/>
                    <a:pt x="9629" y="0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pic>
        <p:nvPicPr>
          <p:cNvPr id="50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2892" y="651678"/>
            <a:ext cx="2717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82756" y="2254665"/>
            <a:ext cx="7937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86968" y="3447193"/>
            <a:ext cx="572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35727" y="5090895"/>
            <a:ext cx="7785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67901" y="6513860"/>
            <a:ext cx="28448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3"/>
      <p:bldP build="whole" bldLvl="1" animBg="1" rev="0" advAuto="0" spid="509" grpId="2"/>
      <p:bldP build="whole" bldLvl="1" animBg="1" rev="0" advAuto="0" spid="506" grpId="4"/>
      <p:bldP build="whole" bldLvl="1" animBg="1" rev="0" advAuto="0" spid="511" grpId="5"/>
      <p:bldP build="whole" bldLvl="1" animBg="1" rev="0" advAuto="0" spid="50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15" name="Shape 515"/>
          <p:cNvSpPr/>
          <p:nvPr/>
        </p:nvSpPr>
        <p:spPr>
          <a:xfrm>
            <a:off x="5499930" y="4565650"/>
            <a:ext cx="20049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#3.3 à 3.7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/>
          <p:nvPr/>
        </p:nvSpPr>
        <p:spPr>
          <a:xfrm>
            <a:off x="126156" y="239717"/>
            <a:ext cx="1275248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Parois, il arrive qu’on veuille regarder une variable aléatoire obtenue d’une autre.</a:t>
            </a:r>
          </a:p>
        </p:txBody>
      </p:sp>
      <p:pic>
        <p:nvPicPr>
          <p:cNvPr id="51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22593" y="2790062"/>
            <a:ext cx="2921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37300" y="2790062"/>
            <a:ext cx="330200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4996" y="2381086"/>
            <a:ext cx="3810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Shape 521"/>
          <p:cNvSpPr/>
          <p:nvPr/>
        </p:nvSpPr>
        <p:spPr>
          <a:xfrm>
            <a:off x="3740789" y="3028822"/>
            <a:ext cx="2370414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525" name="Group 525"/>
          <p:cNvGrpSpPr/>
          <p:nvPr/>
        </p:nvGrpSpPr>
        <p:grpSpPr>
          <a:xfrm>
            <a:off x="6893597" y="2381086"/>
            <a:ext cx="2926710" cy="726477"/>
            <a:chOff x="0" y="0"/>
            <a:chExt cx="2926709" cy="726476"/>
          </a:xfrm>
        </p:grpSpPr>
        <p:pic>
          <p:nvPicPr>
            <p:cNvPr id="522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596509" y="408976"/>
              <a:ext cx="3302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2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30639" y="0"/>
              <a:ext cx="2286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4" name="Shape 524"/>
            <p:cNvSpPr/>
            <p:nvPr/>
          </p:nvSpPr>
          <p:spPr>
            <a:xfrm>
              <a:off x="0" y="628686"/>
              <a:ext cx="237041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2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21300" y="3902565"/>
            <a:ext cx="2032000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99740" y="5077305"/>
            <a:ext cx="2705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576435" y="6413830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667500" y="6464630"/>
            <a:ext cx="1866900" cy="368301"/>
          </a:xfrm>
          <a:prstGeom prst="rect">
            <a:avLst/>
          </a:prstGeom>
          <a:ln w="12700">
            <a:miter lim="400000"/>
          </a:ln>
        </p:spPr>
      </p:pic>
      <p:sp>
        <p:nvSpPr>
          <p:cNvPr id="530" name="Shape 530"/>
          <p:cNvSpPr/>
          <p:nvPr/>
        </p:nvSpPr>
        <p:spPr>
          <a:xfrm>
            <a:off x="1613354" y="5001105"/>
            <a:ext cx="275369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par exemple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8" grpId="5"/>
      <p:bldP build="whole" bldLvl="1" animBg="1" rev="0" advAuto="0" spid="529" grpId="6"/>
      <p:bldP build="whole" bldLvl="1" animBg="1" rev="0" advAuto="0" spid="527" grpId="4"/>
      <p:bldP build="whole" bldLvl="1" animBg="1" rev="0" advAuto="0" spid="525" grpId="1"/>
      <p:bldP build="whole" bldLvl="1" animBg="1" rev="0" advAuto="0" spid="526" grpId="2"/>
      <p:bldP build="whole" bldLvl="1" animBg="1" rev="0" advAuto="0" spid="530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33" name="Shape 533"/>
          <p:cNvSpPr/>
          <p:nvPr/>
        </p:nvSpPr>
        <p:spPr>
          <a:xfrm>
            <a:off x="2552904" y="444500"/>
            <a:ext cx="1045189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On lance une pièce de monnaie trois fois. On reçoit 1$ pour jouer et 2$ par pile sortie.</a:t>
            </a:r>
          </a:p>
        </p:txBody>
      </p:sp>
      <p:grpSp>
        <p:nvGrpSpPr>
          <p:cNvPr id="536" name="Group 536"/>
          <p:cNvGrpSpPr/>
          <p:nvPr/>
        </p:nvGrpSpPr>
        <p:grpSpPr>
          <a:xfrm>
            <a:off x="3530255" y="2065001"/>
            <a:ext cx="5811590" cy="622301"/>
            <a:chOff x="0" y="0"/>
            <a:chExt cx="5811589" cy="622300"/>
          </a:xfrm>
        </p:grpSpPr>
        <p:pic>
          <p:nvPicPr>
            <p:cNvPr id="534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3810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5" name="Shape 535"/>
            <p:cNvSpPr/>
            <p:nvPr/>
          </p:nvSpPr>
          <p:spPr>
            <a:xfrm>
              <a:off x="380999" y="0"/>
              <a:ext cx="543059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piles obtenues</a:t>
              </a:r>
            </a:p>
          </p:txBody>
        </p:sp>
      </p:grpSp>
      <p:sp>
        <p:nvSpPr>
          <p:cNvPr id="537" name="Shape 537"/>
          <p:cNvSpPr/>
          <p:nvPr/>
        </p:nvSpPr>
        <p:spPr>
          <a:xfrm>
            <a:off x="1333500" y="2887573"/>
            <a:ext cx="38638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variable aléatoire</a:t>
            </a:r>
          </a:p>
        </p:txBody>
      </p:sp>
      <p:grpSp>
        <p:nvGrpSpPr>
          <p:cNvPr id="540" name="Group 540"/>
          <p:cNvGrpSpPr/>
          <p:nvPr/>
        </p:nvGrpSpPr>
        <p:grpSpPr>
          <a:xfrm>
            <a:off x="3560922" y="3665274"/>
            <a:ext cx="4188854" cy="622301"/>
            <a:chOff x="0" y="0"/>
            <a:chExt cx="4188853" cy="622300"/>
          </a:xfrm>
        </p:grpSpPr>
        <p:pic>
          <p:nvPicPr>
            <p:cNvPr id="538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2400"/>
              <a:ext cx="3429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9" name="Shape 539"/>
            <p:cNvSpPr/>
            <p:nvPr/>
          </p:nvSpPr>
          <p:spPr>
            <a:xfrm>
              <a:off x="468968" y="0"/>
              <a:ext cx="371988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montant obtenu</a:t>
              </a:r>
            </a:p>
          </p:txBody>
        </p:sp>
      </p:grpSp>
      <p:pic>
        <p:nvPicPr>
          <p:cNvPr id="54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362207" y="4766737"/>
            <a:ext cx="23622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38596" y="5697791"/>
            <a:ext cx="1854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50260" y="5718841"/>
            <a:ext cx="3390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9660" y="6617993"/>
            <a:ext cx="2603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600566" y="6664038"/>
            <a:ext cx="238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181302" y="6407878"/>
            <a:ext cx="7493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1" grpId="4"/>
      <p:bldP build="whole" bldLvl="1" animBg="1" rev="0" advAuto="0" spid="546" grpId="9"/>
      <p:bldP build="whole" bldLvl="1" animBg="1" rev="0" advAuto="0" spid="540" grpId="3"/>
      <p:bldP build="whole" bldLvl="1" animBg="1" rev="0" advAuto="0" spid="543" grpId="6"/>
      <p:bldP build="whole" bldLvl="1" animBg="1" rev="0" advAuto="0" spid="544" grpId="7"/>
      <p:bldP build="whole" bldLvl="1" animBg="1" rev="0" advAuto="0" spid="545" grpId="8"/>
      <p:bldP build="whole" bldLvl="1" animBg="1" rev="0" advAuto="0" spid="537" grpId="2"/>
      <p:bldP build="whole" bldLvl="1" animBg="1" rev="0" advAuto="0" spid="536" grpId="1"/>
      <p:bldP build="whole" bldLvl="1" animBg="1" rev="0" advAuto="0" spid="542" grpId="5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549" name="Shape 549"/>
          <p:cNvSpPr/>
          <p:nvPr>
            <p:ph type="body" idx="14"/>
          </p:nvPr>
        </p:nvSpPr>
        <p:spPr>
          <a:xfrm>
            <a:off x="3419733" y="2413232"/>
            <a:ext cx="6165334" cy="37465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Variable aléatoire discrète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Variable aléatoire continue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de probabilité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Fonction de répartition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4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52" name="Shape 552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-50800" y="331585"/>
            <a:ext cx="13055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 d’une expérience aléatoire, il arrive souvent qu’on s’intéresse plus à une fonction du résultat qu’au résultat lui-même. </a:t>
            </a:r>
          </a:p>
        </p:txBody>
      </p:sp>
      <p:sp>
        <p:nvSpPr>
          <p:cNvPr id="135" name="Shape 135"/>
          <p:cNvSpPr/>
          <p:nvPr/>
        </p:nvSpPr>
        <p:spPr>
          <a:xfrm>
            <a:off x="1054583" y="3241154"/>
            <a:ext cx="1084421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exemple si on lance un dé à trois reprises, on pourrait </a:t>
            </a:r>
          </a:p>
          <a:p>
            <a:pPr/>
            <a:r>
              <a:t>être intéressé par</a:t>
            </a:r>
          </a:p>
        </p:txBody>
      </p:sp>
      <p:sp>
        <p:nvSpPr>
          <p:cNvPr id="136" name="Shape 136"/>
          <p:cNvSpPr/>
          <p:nvPr/>
        </p:nvSpPr>
        <p:spPr>
          <a:xfrm>
            <a:off x="3727856" y="4772775"/>
            <a:ext cx="6245318" cy="2965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La somme des trois dés.</a:t>
            </a:r>
          </a:p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Le nombre de fois que le 4 sort.</a:t>
            </a:r>
          </a:p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Le plus grand des trois.</a:t>
            </a:r>
          </a:p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etc.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6" grpId="2"/>
      <p:bldP build="whole" bldLvl="1" animBg="1" rev="0" advAuto="0" spid="1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139" name="Shape 139"/>
          <p:cNvSpPr/>
          <p:nvPr/>
        </p:nvSpPr>
        <p:spPr>
          <a:xfrm>
            <a:off x="2878596" y="609376"/>
            <a:ext cx="7730208" cy="622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variable aléatoire</a:t>
            </a:r>
            <a:r>
              <a:t> est une fonction</a:t>
            </a:r>
          </a:p>
        </p:txBody>
      </p:sp>
      <p:pic>
        <p:nvPicPr>
          <p:cNvPr id="14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02163" y="1622970"/>
            <a:ext cx="24130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266464" y="2369641"/>
            <a:ext cx="124718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qui associe à chaque résultat d’une expérience aléatoire un nombre.</a:t>
            </a:r>
          </a:p>
        </p:txBody>
      </p:sp>
      <p:sp>
        <p:nvSpPr>
          <p:cNvPr id="142" name="Shape 142"/>
          <p:cNvSpPr/>
          <p:nvPr/>
        </p:nvSpPr>
        <p:spPr>
          <a:xfrm>
            <a:off x="599988" y="3619276"/>
            <a:ext cx="11804824" cy="11434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nomme l’ensemble des valeurs que peut prendre la variable aléatoire l’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ensemble de réalisation</a:t>
            </a:r>
            <a:r>
              <a:t>.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63443" y="5264050"/>
            <a:ext cx="2235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78606" y="5974705"/>
            <a:ext cx="12847588" cy="1143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Lorsque l’ensemble de réalisation est fini ou dénombrable, on dit que la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variable aléatoire</a:t>
            </a:r>
            <a:r>
              <a:t> est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discrète</a:t>
            </a:r>
            <a:r>
              <a:t>.</a:t>
            </a:r>
          </a:p>
        </p:txBody>
      </p:sp>
      <p:sp>
        <p:nvSpPr>
          <p:cNvPr id="145" name="Shape 145"/>
          <p:cNvSpPr/>
          <p:nvPr/>
        </p:nvSpPr>
        <p:spPr>
          <a:xfrm>
            <a:off x="149187" y="7905105"/>
            <a:ext cx="12828613" cy="1143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Lorsque l’ensemble de réalisation est non dénombrable, on dit que la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variable aléatoire</a:t>
            </a:r>
            <a:r>
              <a:t> est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continue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3"/>
      <p:bldP build="whole" bldLvl="1" animBg="1" rev="0" advAuto="0" spid="141" grpId="1"/>
      <p:bldP build="whole" bldLvl="1" animBg="1" rev="0" advAuto="0" spid="144" grpId="4"/>
      <p:bldP build="whole" bldLvl="1" animBg="1" rev="0" advAuto="0" spid="142" grpId="2"/>
      <p:bldP build="whole" bldLvl="1" animBg="1" rev="0" advAuto="0" spid="145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83182" y="108545"/>
            <a:ext cx="1283843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Prenons une variable aléatoire discrète dont l’ensemble de réalisation est fini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67135" y="1339388"/>
            <a:ext cx="24130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41195" y="1339388"/>
            <a:ext cx="47879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2" name="Group 152"/>
          <p:cNvGrpSpPr/>
          <p:nvPr/>
        </p:nvGrpSpPr>
        <p:grpSpPr>
          <a:xfrm>
            <a:off x="901700" y="3928665"/>
            <a:ext cx="3722490" cy="5357417"/>
            <a:chOff x="0" y="0"/>
            <a:chExt cx="3722489" cy="5357415"/>
          </a:xfrm>
        </p:grpSpPr>
        <p:sp>
          <p:nvSpPr>
            <p:cNvPr id="150" name="Shape 150"/>
            <p:cNvSpPr/>
            <p:nvPr/>
          </p:nvSpPr>
          <p:spPr>
            <a:xfrm>
              <a:off x="0" y="516334"/>
              <a:ext cx="3722490" cy="4841082"/>
            </a:xfrm>
            <a:prstGeom prst="roundRect">
              <a:avLst>
                <a:gd name="adj" fmla="val 5118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51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621532" y="0"/>
              <a:ext cx="2921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9" name="Group 159"/>
          <p:cNvGrpSpPr/>
          <p:nvPr/>
        </p:nvGrpSpPr>
        <p:grpSpPr>
          <a:xfrm>
            <a:off x="8759874" y="3973264"/>
            <a:ext cx="3722490" cy="5342013"/>
            <a:chOff x="0" y="0"/>
            <a:chExt cx="3722489" cy="5342011"/>
          </a:xfrm>
        </p:grpSpPr>
        <p:sp>
          <p:nvSpPr>
            <p:cNvPr id="153" name="Shape 153"/>
            <p:cNvSpPr/>
            <p:nvPr/>
          </p:nvSpPr>
          <p:spPr>
            <a:xfrm>
              <a:off x="0" y="500930"/>
              <a:ext cx="3722490" cy="4841082"/>
            </a:xfrm>
            <a:prstGeom prst="roundRect">
              <a:avLst>
                <a:gd name="adj" fmla="val 511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54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696144" y="0"/>
              <a:ext cx="3302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5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277044" y="1084957"/>
              <a:ext cx="4191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6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70694" y="1985863"/>
              <a:ext cx="4318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7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277044" y="3577679"/>
              <a:ext cx="4699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8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454844" y="2711921"/>
              <a:ext cx="635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018903" y="2614364"/>
            <a:ext cx="1435101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406776" y="2487364"/>
            <a:ext cx="26162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4" name="Group 164"/>
          <p:cNvGrpSpPr/>
          <p:nvPr/>
        </p:nvGrpSpPr>
        <p:grpSpPr>
          <a:xfrm>
            <a:off x="8718115" y="2449760"/>
            <a:ext cx="3410981" cy="622301"/>
            <a:chOff x="0" y="0"/>
            <a:chExt cx="3410979" cy="622300"/>
          </a:xfrm>
        </p:grpSpPr>
        <p:sp>
          <p:nvSpPr>
            <p:cNvPr id="162" name="Shape 162"/>
            <p:cNvSpPr/>
            <p:nvPr/>
          </p:nvSpPr>
          <p:spPr>
            <a:xfrm>
              <a:off x="0" y="0"/>
              <a:ext cx="28197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préimage de</a:t>
              </a:r>
            </a:p>
          </p:txBody>
        </p:sp>
        <p:pic>
          <p:nvPicPr>
            <p:cNvPr id="163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979179" y="221753"/>
              <a:ext cx="431801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5" name="Shape 165"/>
          <p:cNvSpPr/>
          <p:nvPr/>
        </p:nvSpPr>
        <p:spPr>
          <a:xfrm>
            <a:off x="1729482" y="4766168"/>
            <a:ext cx="456308" cy="575672"/>
          </a:xfrm>
          <a:prstGeom prst="roundRect">
            <a:avLst>
              <a:gd name="adj" fmla="val 41748"/>
            </a:avLst>
          </a:prstGeom>
          <a:solidFill>
            <a:srgbClr val="FF26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66" name="Shape 166"/>
          <p:cNvSpPr/>
          <p:nvPr/>
        </p:nvSpPr>
        <p:spPr>
          <a:xfrm>
            <a:off x="1717228" y="6279755"/>
            <a:ext cx="456308" cy="575672"/>
          </a:xfrm>
          <a:prstGeom prst="roundRect">
            <a:avLst>
              <a:gd name="adj" fmla="val 41748"/>
            </a:avLst>
          </a:prstGeom>
          <a:solidFill>
            <a:srgbClr val="FF26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72" name="Group 172"/>
          <p:cNvGrpSpPr/>
          <p:nvPr/>
        </p:nvGrpSpPr>
        <p:grpSpPr>
          <a:xfrm>
            <a:off x="1779835" y="4918521"/>
            <a:ext cx="393701" cy="3527277"/>
            <a:chOff x="0" y="0"/>
            <a:chExt cx="393700" cy="3527276"/>
          </a:xfrm>
        </p:grpSpPr>
        <p:pic>
          <p:nvPicPr>
            <p:cNvPr id="167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2700" y="0"/>
              <a:ext cx="342900" cy="279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8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761206"/>
              <a:ext cx="3556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12700" y="3247876"/>
              <a:ext cx="3810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71450" y="2299667"/>
              <a:ext cx="63500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1" name="pasted-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1525761"/>
              <a:ext cx="3556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9" name="Group 179"/>
          <p:cNvGrpSpPr/>
          <p:nvPr/>
        </p:nvGrpSpPr>
        <p:grpSpPr>
          <a:xfrm>
            <a:off x="2303189" y="4887256"/>
            <a:ext cx="7570962" cy="3433152"/>
            <a:chOff x="0" y="0"/>
            <a:chExt cx="7570961" cy="3433151"/>
          </a:xfrm>
        </p:grpSpPr>
        <p:grpSp>
          <p:nvGrpSpPr>
            <p:cNvPr id="177" name="Group 177"/>
            <p:cNvGrpSpPr/>
            <p:nvPr/>
          </p:nvGrpSpPr>
          <p:grpSpPr>
            <a:xfrm>
              <a:off x="-1" y="217449"/>
              <a:ext cx="7570962" cy="3215703"/>
              <a:chOff x="0" y="0"/>
              <a:chExt cx="7570960" cy="3215702"/>
            </a:xfrm>
          </p:grpSpPr>
          <p:sp>
            <p:nvSpPr>
              <p:cNvPr id="173" name="Shape 173"/>
              <p:cNvSpPr/>
              <p:nvPr/>
            </p:nvSpPr>
            <p:spPr>
              <a:xfrm>
                <a:off x="0" y="-1"/>
                <a:ext cx="7567629" cy="949564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0" y="727323"/>
                <a:ext cx="7567732" cy="1018451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5" name="Shape 175"/>
              <p:cNvSpPr/>
              <p:nvPr/>
            </p:nvSpPr>
            <p:spPr>
              <a:xfrm flipV="1">
                <a:off x="-1" y="938637"/>
                <a:ext cx="7566874" cy="512733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6" name="Shape 176"/>
              <p:cNvSpPr/>
              <p:nvPr/>
            </p:nvSpPr>
            <p:spPr>
              <a:xfrm flipV="1">
                <a:off x="0" y="44987"/>
                <a:ext cx="7570961" cy="3170716"/>
              </a:xfrm>
              <a:prstGeom prst="line">
                <a:avLst/>
              </a:prstGeom>
              <a:noFill/>
              <a:ln w="254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178" name="pasted-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4128230" y="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4"/>
      <p:bldP build="whole" bldLvl="1" animBg="1" rev="0" advAuto="0" spid="149" grpId="2"/>
      <p:bldP build="whole" bldLvl="1" animBg="1" rev="0" advAuto="0" spid="152" grpId="3"/>
      <p:bldP build="whole" bldLvl="1" animBg="1" rev="0" advAuto="0" spid="164" grpId="9"/>
      <p:bldP build="whole" bldLvl="1" animBg="1" rev="0" advAuto="0" spid="166" grpId="11"/>
      <p:bldP build="whole" bldLvl="1" animBg="1" rev="0" advAuto="0" spid="179" grpId="6"/>
      <p:bldP build="whole" bldLvl="1" animBg="1" rev="0" advAuto="0" spid="148" grpId="1"/>
      <p:bldP build="whole" bldLvl="1" animBg="1" rev="0" advAuto="0" spid="160" grpId="7"/>
      <p:bldP build="whole" bldLvl="1" animBg="1" rev="0" advAuto="0" spid="165" grpId="10"/>
      <p:bldP build="whole" bldLvl="1" animBg="1" rev="0" advAuto="0" spid="161" grpId="8"/>
      <p:bldP build="whole" bldLvl="1" animBg="1" rev="0" advAuto="0" spid="172" grpId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/>
        </p:nvSpPr>
        <p:spPr>
          <a:xfrm>
            <a:off x="2140483" y="488949"/>
            <a:ext cx="42534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à une réalisation</a:t>
            </a:r>
          </a:p>
        </p:txBody>
      </p:sp>
      <p:pic>
        <p:nvPicPr>
          <p:cNvPr id="18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23670" y="733077"/>
            <a:ext cx="368301" cy="27940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Shape 183"/>
          <p:cNvSpPr/>
          <p:nvPr/>
        </p:nvSpPr>
        <p:spPr>
          <a:xfrm>
            <a:off x="7741715" y="488949"/>
            <a:ext cx="348659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y peut associer </a:t>
            </a:r>
          </a:p>
        </p:txBody>
      </p:sp>
      <p:pic>
        <p:nvPicPr>
          <p:cNvPr id="18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24758" y="1908621"/>
            <a:ext cx="1397001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91462" y="1833810"/>
            <a:ext cx="25654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0" name="Group 190"/>
          <p:cNvGrpSpPr/>
          <p:nvPr/>
        </p:nvGrpSpPr>
        <p:grpSpPr>
          <a:xfrm>
            <a:off x="2997231" y="3648422"/>
            <a:ext cx="7177750" cy="622301"/>
            <a:chOff x="0" y="0"/>
            <a:chExt cx="7177748" cy="622300"/>
          </a:xfrm>
        </p:grpSpPr>
        <p:sp>
          <p:nvSpPr>
            <p:cNvPr id="186" name="Shape 186"/>
            <p:cNvSpPr/>
            <p:nvPr/>
          </p:nvSpPr>
          <p:spPr>
            <a:xfrm>
              <a:off x="0" y="0"/>
              <a:ext cx="11336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</a:p>
          </p:txBody>
        </p:sp>
        <p:pic>
          <p:nvPicPr>
            <p:cNvPr id="187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356524" y="101600"/>
              <a:ext cx="1625601" cy="520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8" name="Shape 188"/>
            <p:cNvSpPr/>
            <p:nvPr/>
          </p:nvSpPr>
          <p:spPr>
            <a:xfrm>
              <a:off x="3205024" y="0"/>
              <a:ext cx="33053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un évènement</a:t>
              </a:r>
            </a:p>
          </p:txBody>
        </p:sp>
        <p:pic>
          <p:nvPicPr>
            <p:cNvPr id="189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733248" y="152400"/>
              <a:ext cx="4445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1" name="Shape 191"/>
          <p:cNvSpPr/>
          <p:nvPr/>
        </p:nvSpPr>
        <p:spPr>
          <a:xfrm>
            <a:off x="3430562" y="4997449"/>
            <a:ext cx="6169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on peut calculer sa probabilité</a:t>
            </a:r>
          </a:p>
        </p:txBody>
      </p:sp>
      <p:pic>
        <p:nvPicPr>
          <p:cNvPr id="19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595713" y="6803479"/>
            <a:ext cx="39116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4"/>
      <p:bldP build="whole" bldLvl="1" animBg="1" rev="0" advAuto="0" spid="185" grpId="2"/>
      <p:bldP build="whole" bldLvl="1" animBg="1" rev="0" advAuto="0" spid="192" grpId="5"/>
      <p:bldP build="whole" bldLvl="1" animBg="1" rev="0" advAuto="0" spid="184" grpId="1"/>
      <p:bldP build="whole" bldLvl="1" animBg="1" rev="0" advAuto="0" spid="190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59324" y="1613348"/>
            <a:ext cx="2921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06085" y="1618606"/>
            <a:ext cx="3302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87839" y="1001813"/>
            <a:ext cx="3810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Shape 197"/>
          <p:cNvSpPr/>
          <p:nvPr/>
        </p:nvSpPr>
        <p:spPr>
          <a:xfrm>
            <a:off x="5290690" y="1816548"/>
            <a:ext cx="2276130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201" name="Group 201"/>
          <p:cNvGrpSpPr/>
          <p:nvPr/>
        </p:nvGrpSpPr>
        <p:grpSpPr>
          <a:xfrm>
            <a:off x="4046785" y="2182516"/>
            <a:ext cx="4037609" cy="3536951"/>
            <a:chOff x="0" y="0"/>
            <a:chExt cx="4037607" cy="3536949"/>
          </a:xfrm>
        </p:grpSpPr>
        <p:pic>
          <p:nvPicPr>
            <p:cNvPr id="198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067049"/>
              <a:ext cx="9779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9" name="Shape 199"/>
            <p:cNvSpPr/>
            <p:nvPr/>
          </p:nvSpPr>
          <p:spPr>
            <a:xfrm flipH="1">
              <a:off x="817129" y="0"/>
              <a:ext cx="3220479" cy="277614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00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79363" y="915094"/>
              <a:ext cx="8509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05" name="Group 205"/>
          <p:cNvGrpSpPr/>
          <p:nvPr/>
        </p:nvGrpSpPr>
        <p:grpSpPr>
          <a:xfrm>
            <a:off x="5290689" y="5335490"/>
            <a:ext cx="3619205" cy="800250"/>
            <a:chOff x="0" y="0"/>
            <a:chExt cx="3619203" cy="800248"/>
          </a:xfrm>
        </p:grpSpPr>
        <p:pic>
          <p:nvPicPr>
            <p:cNvPr id="202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793703" y="0"/>
              <a:ext cx="8255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3" name="Shape 203"/>
            <p:cNvSpPr/>
            <p:nvPr/>
          </p:nvSpPr>
          <p:spPr>
            <a:xfrm>
              <a:off x="0" y="149026"/>
              <a:ext cx="2276130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04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82366" y="482748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08" name="Group 208"/>
          <p:cNvGrpSpPr/>
          <p:nvPr/>
        </p:nvGrpSpPr>
        <p:grpSpPr>
          <a:xfrm>
            <a:off x="8345784" y="2312939"/>
            <a:ext cx="612231" cy="2645719"/>
            <a:chOff x="0" y="0"/>
            <a:chExt cx="612229" cy="2645717"/>
          </a:xfrm>
        </p:grpSpPr>
        <p:sp>
          <p:nvSpPr>
            <p:cNvPr id="206" name="Shape 206"/>
            <p:cNvSpPr/>
            <p:nvPr/>
          </p:nvSpPr>
          <p:spPr>
            <a:xfrm flipH="1">
              <a:off x="-1" y="0"/>
              <a:ext cx="2" cy="264571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07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370929" y="1093787"/>
              <a:ext cx="2413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508202" y="7850237"/>
            <a:ext cx="37338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  <p:bldP build="whole" bldLvl="1" animBg="1" rev="0" advAuto="0" spid="209" grpId="4"/>
      <p:bldP build="whole" bldLvl="1" animBg="1" rev="0" advAuto="0" spid="208" grpId="3"/>
      <p:bldP build="whole" bldLvl="1" animBg="1" rev="0" advAuto="0" spid="20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212" name="Shape 212"/>
          <p:cNvSpPr/>
          <p:nvPr/>
        </p:nvSpPr>
        <p:spPr>
          <a:xfrm>
            <a:off x="3127313" y="539749"/>
            <a:ext cx="697877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Soit      une variable aléatoire discrète</a:t>
            </a:r>
          </a:p>
        </p:txBody>
      </p:sp>
      <p:pic>
        <p:nvPicPr>
          <p:cNvPr id="21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91731" y="692150"/>
            <a:ext cx="381001" cy="317500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2749921" y="1758726"/>
            <a:ext cx="7504957" cy="622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définit sa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fonction de probabilités</a:t>
            </a:r>
          </a:p>
        </p:txBody>
      </p:sp>
      <p:pic>
        <p:nvPicPr>
          <p:cNvPr id="21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0450" y="4406900"/>
            <a:ext cx="37338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Group 220"/>
          <p:cNvGrpSpPr/>
          <p:nvPr/>
        </p:nvGrpSpPr>
        <p:grpSpPr>
          <a:xfrm>
            <a:off x="3127312" y="2546350"/>
            <a:ext cx="5942473" cy="938362"/>
            <a:chOff x="0" y="0"/>
            <a:chExt cx="5942471" cy="938361"/>
          </a:xfrm>
        </p:grpSpPr>
        <p:pic>
          <p:nvPicPr>
            <p:cNvPr id="216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431800"/>
              <a:ext cx="22225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7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489387" y="0"/>
              <a:ext cx="2413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8" name="Shape 218"/>
            <p:cNvSpPr/>
            <p:nvPr/>
          </p:nvSpPr>
          <p:spPr>
            <a:xfrm>
              <a:off x="2500164" y="666750"/>
              <a:ext cx="2219746" cy="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19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116971" y="468461"/>
              <a:ext cx="825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3" name="Group 223"/>
          <p:cNvGrpSpPr/>
          <p:nvPr/>
        </p:nvGrpSpPr>
        <p:grpSpPr>
          <a:xfrm>
            <a:off x="964728" y="5538192"/>
            <a:ext cx="11151544" cy="1143894"/>
            <a:chOff x="0" y="0"/>
            <a:chExt cx="11151542" cy="1143892"/>
          </a:xfrm>
        </p:grpSpPr>
        <p:sp>
          <p:nvSpPr>
            <p:cNvPr id="221" name="Shape 221"/>
            <p:cNvSpPr/>
            <p:nvPr/>
          </p:nvSpPr>
          <p:spPr>
            <a:xfrm>
              <a:off x="0" y="0"/>
              <a:ext cx="10770543" cy="11438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nomme aussi cette fonction la </a:t>
              </a:r>
              <a:r>
                <a:rPr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loi de probabilités</a:t>
              </a:r>
              <a:r>
                <a:t> </a:t>
              </a:r>
            </a:p>
            <a:p>
              <a:pPr/>
              <a:r>
                <a:t>ou </a:t>
              </a:r>
              <a:r>
                <a:rPr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distribution de probabilités</a:t>
              </a:r>
              <a:r>
                <a:t> de la variable aléatoire</a:t>
              </a:r>
            </a:p>
          </p:txBody>
        </p:sp>
        <p:pic>
          <p:nvPicPr>
            <p:cNvPr id="22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770542" y="691157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3"/>
      <p:bldP build="whole" bldLvl="1" animBg="1" rev="0" advAuto="0" spid="220" grpId="2"/>
      <p:bldP build="whole" bldLvl="1" animBg="1" rev="0" advAuto="0" spid="214" grpId="1"/>
      <p:bldP build="whole" bldLvl="1" animBg="1" rev="0" advAuto="0" spid="223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1592064" y="3117850"/>
            <a:ext cx="1270001" cy="6060282"/>
          </a:xfrm>
          <a:prstGeom prst="roundRect">
            <a:avLst>
              <a:gd name="adj" fmla="val 15000"/>
            </a:avLst>
          </a:prstGeom>
          <a:solidFill>
            <a:srgbClr val="FF26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6" name="Shape 226"/>
          <p:cNvSpPr/>
          <p:nvPr/>
        </p:nvSpPr>
        <p:spPr>
          <a:xfrm>
            <a:off x="1812614" y="3487942"/>
            <a:ext cx="828900" cy="482684"/>
          </a:xfrm>
          <a:prstGeom prst="roundRect">
            <a:avLst>
              <a:gd name="adj" fmla="val 39467"/>
            </a:avLst>
          </a:prstGeom>
          <a:solidFill>
            <a:srgbClr val="0DFCFF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7" name="Shape 227"/>
          <p:cNvSpPr/>
          <p:nvPr/>
        </p:nvSpPr>
        <p:spPr>
          <a:xfrm>
            <a:off x="1800572" y="4221696"/>
            <a:ext cx="828899" cy="1877479"/>
          </a:xfrm>
          <a:prstGeom prst="roundRect">
            <a:avLst>
              <a:gd name="adj" fmla="val 22982"/>
            </a:avLst>
          </a:prstGeom>
          <a:solidFill>
            <a:srgbClr val="EECD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8" name="Shape 228"/>
          <p:cNvSpPr/>
          <p:nvPr/>
        </p:nvSpPr>
        <p:spPr>
          <a:xfrm>
            <a:off x="1800572" y="6265574"/>
            <a:ext cx="828899" cy="1877480"/>
          </a:xfrm>
          <a:prstGeom prst="roundRect">
            <a:avLst>
              <a:gd name="adj" fmla="val 22982"/>
            </a:avLst>
          </a:prstGeom>
          <a:solidFill>
            <a:srgbClr val="CCFCC2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29" name="Shape 229"/>
          <p:cNvSpPr/>
          <p:nvPr/>
        </p:nvSpPr>
        <p:spPr>
          <a:xfrm>
            <a:off x="1812614" y="8411302"/>
            <a:ext cx="828900" cy="482684"/>
          </a:xfrm>
          <a:prstGeom prst="roundRect">
            <a:avLst>
              <a:gd name="adj" fmla="val 39467"/>
            </a:avLst>
          </a:prstGeom>
          <a:solidFill>
            <a:srgbClr val="FFF5A8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0" name="Shape 23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31" name="Shape 231"/>
          <p:cNvSpPr/>
          <p:nvPr/>
        </p:nvSpPr>
        <p:spPr>
          <a:xfrm>
            <a:off x="2758392" y="266700"/>
            <a:ext cx="931254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trois pièces de monnaie et on considère </a:t>
            </a:r>
          </a:p>
          <a:p>
            <a:pPr algn="l"/>
            <a:r>
              <a:t>le nombre de piles obtenues.</a:t>
            </a:r>
          </a:p>
        </p:txBody>
      </p:sp>
      <p:grpSp>
        <p:nvGrpSpPr>
          <p:cNvPr id="234" name="Group 234"/>
          <p:cNvGrpSpPr/>
          <p:nvPr/>
        </p:nvGrpSpPr>
        <p:grpSpPr>
          <a:xfrm>
            <a:off x="3441011" y="1530300"/>
            <a:ext cx="5894252" cy="622301"/>
            <a:chOff x="0" y="0"/>
            <a:chExt cx="5894250" cy="622300"/>
          </a:xfrm>
        </p:grpSpPr>
        <p:pic>
          <p:nvPicPr>
            <p:cNvPr id="23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3810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3" name="Shape 233"/>
            <p:cNvSpPr/>
            <p:nvPr/>
          </p:nvSpPr>
          <p:spPr>
            <a:xfrm>
              <a:off x="463661" y="0"/>
              <a:ext cx="543059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piles obtenues</a:t>
              </a:r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1592063" y="2273200"/>
            <a:ext cx="8569202" cy="622301"/>
            <a:chOff x="0" y="0"/>
            <a:chExt cx="8569200" cy="622300"/>
          </a:xfrm>
        </p:grpSpPr>
        <p:pic>
          <p:nvPicPr>
            <p:cNvPr id="23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358234" y="152400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38" name="Group 238"/>
            <p:cNvGrpSpPr/>
            <p:nvPr/>
          </p:nvGrpSpPr>
          <p:grpSpPr>
            <a:xfrm>
              <a:off x="0" y="0"/>
              <a:ext cx="8569202" cy="622300"/>
              <a:chOff x="0" y="0"/>
              <a:chExt cx="8569201" cy="622300"/>
            </a:xfrm>
          </p:grpSpPr>
          <p:sp>
            <p:nvSpPr>
              <p:cNvPr id="236" name="Shape 236"/>
              <p:cNvSpPr/>
              <p:nvPr/>
            </p:nvSpPr>
            <p:spPr>
              <a:xfrm>
                <a:off x="-1" y="-1"/>
                <a:ext cx="6347670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L’ensemble de réalisation de    est </a:t>
                </a:r>
              </a:p>
            </p:txBody>
          </p:sp>
          <p:pic>
            <p:nvPicPr>
              <p:cNvPr id="237" name="pasted-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6651500" y="128041"/>
                <a:ext cx="1917701" cy="469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249" name="Group 249"/>
          <p:cNvGrpSpPr/>
          <p:nvPr/>
        </p:nvGrpSpPr>
        <p:grpSpPr>
          <a:xfrm>
            <a:off x="1162050" y="2963862"/>
            <a:ext cx="1494706" cy="5967413"/>
            <a:chOff x="0" y="0"/>
            <a:chExt cx="1494705" cy="5967412"/>
          </a:xfrm>
        </p:grpSpPr>
        <p:sp>
          <p:nvSpPr>
            <p:cNvPr id="240" name="Shape 240"/>
            <p:cNvSpPr/>
            <p:nvPr/>
          </p:nvSpPr>
          <p:spPr>
            <a:xfrm>
              <a:off x="665807" y="355599"/>
              <a:ext cx="8288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ppp</a:t>
              </a:r>
            </a:p>
          </p:txBody>
        </p:sp>
        <p:sp>
          <p:nvSpPr>
            <p:cNvPr id="241" name="Shape 241"/>
            <p:cNvSpPr/>
            <p:nvPr/>
          </p:nvSpPr>
          <p:spPr>
            <a:xfrm>
              <a:off x="670272" y="1112837"/>
              <a:ext cx="7145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ppf</a:t>
              </a:r>
            </a:p>
          </p:txBody>
        </p:sp>
        <p:sp>
          <p:nvSpPr>
            <p:cNvPr id="242" name="Shape 242"/>
            <p:cNvSpPr/>
            <p:nvPr/>
          </p:nvSpPr>
          <p:spPr>
            <a:xfrm>
              <a:off x="665807" y="1843087"/>
              <a:ext cx="7145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pfp</a:t>
              </a:r>
            </a:p>
          </p:txBody>
        </p:sp>
        <p:sp>
          <p:nvSpPr>
            <p:cNvPr id="243" name="Shape 243"/>
            <p:cNvSpPr/>
            <p:nvPr/>
          </p:nvSpPr>
          <p:spPr>
            <a:xfrm>
              <a:off x="665807" y="2513012"/>
              <a:ext cx="7145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fpp</a:t>
              </a:r>
            </a:p>
          </p:txBody>
        </p:sp>
        <p:sp>
          <p:nvSpPr>
            <p:cNvPr id="244" name="Shape 244"/>
            <p:cNvSpPr/>
            <p:nvPr/>
          </p:nvSpPr>
          <p:spPr>
            <a:xfrm>
              <a:off x="665807" y="3184128"/>
              <a:ext cx="60476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pff</a:t>
              </a:r>
            </a:p>
          </p:txBody>
        </p:sp>
        <p:sp>
          <p:nvSpPr>
            <p:cNvPr id="245" name="Shape 245"/>
            <p:cNvSpPr/>
            <p:nvPr/>
          </p:nvSpPr>
          <p:spPr>
            <a:xfrm>
              <a:off x="665807" y="3855243"/>
              <a:ext cx="6002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fpf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665807" y="5345112"/>
              <a:ext cx="49492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fff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665807" y="4600178"/>
              <a:ext cx="60476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ffp</a:t>
              </a:r>
            </a:p>
          </p:txBody>
        </p:sp>
        <p:pic>
          <p:nvPicPr>
            <p:cNvPr id="248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2921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3" name="Group 263"/>
          <p:cNvGrpSpPr/>
          <p:nvPr/>
        </p:nvGrpSpPr>
        <p:grpSpPr>
          <a:xfrm>
            <a:off x="2429056" y="3160712"/>
            <a:ext cx="3870144" cy="5472096"/>
            <a:chOff x="0" y="0"/>
            <a:chExt cx="3870143" cy="5472095"/>
          </a:xfrm>
        </p:grpSpPr>
        <p:sp>
          <p:nvSpPr>
            <p:cNvPr id="250" name="Shape 250"/>
            <p:cNvSpPr/>
            <p:nvPr/>
          </p:nvSpPr>
          <p:spPr>
            <a:xfrm>
              <a:off x="3527243" y="1633140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3527243" y="447278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3527243" y="2819003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3527243" y="432474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262079" y="604738"/>
              <a:ext cx="3256842" cy="16893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5" name="Shape 255"/>
            <p:cNvSpPr/>
            <p:nvPr/>
          </p:nvSpPr>
          <p:spPr>
            <a:xfrm>
              <a:off x="253757" y="1314789"/>
              <a:ext cx="3275413" cy="6404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6" name="Shape 256"/>
            <p:cNvSpPr/>
            <p:nvPr/>
          </p:nvSpPr>
          <p:spPr>
            <a:xfrm>
              <a:off x="143922" y="2045039"/>
              <a:ext cx="338266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7" name="Shape 257"/>
            <p:cNvSpPr/>
            <p:nvPr/>
          </p:nvSpPr>
          <p:spPr>
            <a:xfrm flipV="1">
              <a:off x="207162" y="2142167"/>
              <a:ext cx="3258436" cy="57142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 flipV="1">
              <a:off x="205626" y="3083657"/>
              <a:ext cx="3321618" cy="25223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9" name="Shape 259"/>
            <p:cNvSpPr/>
            <p:nvPr/>
          </p:nvSpPr>
          <p:spPr>
            <a:xfrm flipV="1">
              <a:off x="143922" y="3202336"/>
              <a:ext cx="3271309" cy="779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0" name="Shape 260"/>
            <p:cNvSpPr/>
            <p:nvPr/>
          </p:nvSpPr>
          <p:spPr>
            <a:xfrm flipV="1">
              <a:off x="139457" y="3179077"/>
              <a:ext cx="3396976" cy="16230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Shape 261"/>
            <p:cNvSpPr/>
            <p:nvPr/>
          </p:nvSpPr>
          <p:spPr>
            <a:xfrm flipV="1">
              <a:off x="0" y="4748565"/>
              <a:ext cx="3415231" cy="72353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6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644754" y="0"/>
              <a:ext cx="381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974685" y="4699000"/>
            <a:ext cx="749301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74685" y="3400958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974685" y="5879306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74685" y="7246540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67188" y="3635908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367188" y="4925485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367188" y="6147990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67188" y="7504401"/>
            <a:ext cx="80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377187" y="7504401"/>
            <a:ext cx="238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377187" y="6147990"/>
            <a:ext cx="238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77187" y="4925485"/>
            <a:ext cx="238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377187" y="3635908"/>
            <a:ext cx="23876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5" grpId="8"/>
      <p:bldP build="whole" bldLvl="1" animBg="1" rev="0" advAuto="0" spid="263" grpId="5"/>
      <p:bldP build="whole" bldLvl="1" animBg="1" rev="0" advAuto="0" spid="225" grpId="4"/>
      <p:bldP build="whole" bldLvl="1" animBg="1" rev="0" advAuto="0" spid="226" grpId="7"/>
      <p:bldP build="whole" bldLvl="1" animBg="1" rev="0" advAuto="0" spid="268" grpId="6"/>
      <p:bldP build="whole" bldLvl="1" animBg="1" rev="0" advAuto="0" spid="272" grpId="20"/>
      <p:bldP build="whole" bldLvl="1" animBg="1" rev="0" advAuto="0" spid="269" grpId="10"/>
      <p:bldP build="whole" bldLvl="1" animBg="1" rev="0" advAuto="0" spid="271" grpId="18"/>
      <p:bldP build="whole" bldLvl="1" animBg="1" rev="0" advAuto="0" spid="234" grpId="1"/>
      <p:bldP build="whole" bldLvl="1" animBg="1" rev="0" advAuto="0" spid="270" grpId="14"/>
      <p:bldP build="whole" bldLvl="1" animBg="1" rev="0" advAuto="0" spid="229" grpId="19"/>
      <p:bldP build="whole" bldLvl="1" animBg="1" rev="0" advAuto="0" spid="267" grpId="21"/>
      <p:bldP build="whole" bldLvl="1" animBg="1" rev="0" advAuto="0" spid="249" grpId="3"/>
      <p:bldP build="whole" bldLvl="1" animBg="1" rev="0" advAuto="0" spid="265" grpId="9"/>
      <p:bldP build="whole" bldLvl="1" animBg="1" rev="0" advAuto="0" spid="239" grpId="2"/>
      <p:bldP build="whole" bldLvl="1" animBg="1" rev="0" advAuto="0" spid="227" grpId="11"/>
      <p:bldP build="whole" bldLvl="1" animBg="1" rev="0" advAuto="0" spid="274" grpId="12"/>
      <p:bldP build="whole" bldLvl="1" animBg="1" rev="0" advAuto="0" spid="273" grpId="16"/>
      <p:bldP build="whole" bldLvl="1" animBg="1" rev="0" advAuto="0" spid="228" grpId="15"/>
      <p:bldP build="whole" bldLvl="1" animBg="1" rev="0" advAuto="0" spid="264" grpId="13"/>
      <p:bldP build="whole" bldLvl="1" animBg="1" rev="0" advAuto="0" spid="266" grpId="17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