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>
          <a:latin typeface="Gill Sans Light"/>
          <a:ea typeface="Gill Sans Light"/>
          <a:cs typeface="Gill Sans Light"/>
        </a:font>
        <a:srgbClr val="5F7579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3"/>
          </a:solidFill>
        </a:fill>
      </a:tcStyle>
    </a:firstCol>
    <a:la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lastRow>
    <a:fir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7" name="Shape 12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body" sz="quarter" idx="13"/>
          </p:nvPr>
        </p:nvSpPr>
        <p:spPr>
          <a:xfrm>
            <a:off x="5067300" y="6807200"/>
            <a:ext cx="3225800" cy="1270000"/>
          </a:xfrm>
          <a:prstGeom prst="roundRect">
            <a:avLst>
              <a:gd name="adj" fmla="val 41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2" name="Shape 12"/>
          <p:cNvSpPr/>
          <p:nvPr>
            <p:ph type="body" sz="half" idx="14"/>
          </p:nvPr>
        </p:nvSpPr>
        <p:spPr>
          <a:xfrm>
            <a:off x="1320800" y="1993900"/>
            <a:ext cx="10375900" cy="2908300"/>
          </a:xfrm>
          <a:prstGeom prst="roundRect">
            <a:avLst>
              <a:gd name="adj" fmla="val 36099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535353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Remar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type="body" sz="quarter" idx="13"/>
          </p:nvPr>
        </p:nvSpPr>
        <p:spPr>
          <a:xfrm>
            <a:off x="139700" y="4445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Remarque:</a:t>
            </a:r>
          </a:p>
        </p:txBody>
      </p:sp>
      <p:sp>
        <p:nvSpPr>
          <p:cNvPr id="87" name="Shape 8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type="body" sz="quarter" idx="13"/>
          </p:nvPr>
        </p:nvSpPr>
        <p:spPr>
          <a:xfrm>
            <a:off x="3124200" y="241300"/>
            <a:ext cx="6756400" cy="7239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Aujourd’hui, nous avons vu</a:t>
            </a:r>
          </a:p>
        </p:txBody>
      </p:sp>
      <p:sp>
        <p:nvSpPr>
          <p:cNvPr id="95" name="Shape 95"/>
          <p:cNvSpPr/>
          <p:nvPr>
            <p:ph type="body" sz="half" idx="14"/>
          </p:nvPr>
        </p:nvSpPr>
        <p:spPr>
          <a:xfrm>
            <a:off x="1308100" y="1460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96" name="Shape 9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type="body" sz="quarter" idx="13"/>
          </p:nvPr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Devoir:</a:t>
            </a:r>
          </a:p>
        </p:txBody>
      </p:sp>
      <p:sp>
        <p:nvSpPr>
          <p:cNvPr id="104" name="Shape 104"/>
          <p:cNvSpPr/>
          <p:nvPr>
            <p:ph type="body" sz="quarter" idx="14"/>
          </p:nvPr>
        </p:nvSpPr>
        <p:spPr>
          <a:xfrm>
            <a:off x="6666979" y="4178300"/>
            <a:ext cx="1211759" cy="62230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p.  , #</a:t>
            </a:r>
          </a:p>
        </p:txBody>
      </p:sp>
      <p:sp>
        <p:nvSpPr>
          <p:cNvPr id="105" name="Shape 10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type="body" sz="quarter" idx="13"/>
          </p:nvPr>
        </p:nvSpPr>
        <p:spPr>
          <a:xfrm>
            <a:off x="53086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FFF76B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QUIZ</a:t>
            </a:r>
          </a:p>
        </p:txBody>
      </p:sp>
      <p:sp>
        <p:nvSpPr>
          <p:cNvPr id="113" name="Shape 1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 cop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body" sz="quarter" idx="13"/>
          </p:nvPr>
        </p:nvSpPr>
        <p:spPr>
          <a:xfrm>
            <a:off x="2755900" y="165100"/>
            <a:ext cx="78105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 dernier cours, nous avons vu</a:t>
            </a:r>
          </a:p>
        </p:txBody>
      </p:sp>
      <p:sp>
        <p:nvSpPr>
          <p:cNvPr id="21" name="Shape 21"/>
          <p:cNvSpPr/>
          <p:nvPr>
            <p:ph type="body" sz="half" idx="14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22" name="Shape 2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Aujourd’hui, nous allons voir</a:t>
            </a:r>
          </a:p>
        </p:txBody>
      </p:sp>
      <p:sp>
        <p:nvSpPr>
          <p:cNvPr id="30" name="Shape 30"/>
          <p:cNvSpPr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body" sz="quarter" idx="13"/>
          </p:nvPr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Faites les exercices suivants</a:t>
            </a:r>
          </a:p>
        </p:txBody>
      </p:sp>
      <p:sp>
        <p:nvSpPr>
          <p:cNvPr id="39" name="Shape 3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>
            <p:ph type="body" sz="quarter" idx="13"/>
          </p:nvPr>
        </p:nvSpPr>
        <p:spPr>
          <a:xfrm>
            <a:off x="3962400" y="165100"/>
            <a:ext cx="50800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47" name="Shape 4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héorè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>
            <p:ph type="body" sz="quarter" idx="13"/>
          </p:nvPr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Théorème:</a:t>
            </a:r>
          </a:p>
        </p:txBody>
      </p:sp>
      <p:sp>
        <p:nvSpPr>
          <p:cNvPr id="55" name="Shape 55"/>
          <p:cNvSpPr/>
          <p:nvPr>
            <p:ph type="body" sz="quarter" idx="14"/>
          </p:nvPr>
        </p:nvSpPr>
        <p:spPr>
          <a:xfrm>
            <a:off x="139700" y="25654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Preuve:</a:t>
            </a:r>
          </a:p>
        </p:txBody>
      </p:sp>
      <p:sp>
        <p:nvSpPr>
          <p:cNvPr id="56" name="Shape 5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éfi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type="body" sz="quarter" idx="13"/>
          </p:nvPr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Définition:</a:t>
            </a:r>
          </a:p>
        </p:txBody>
      </p:sp>
      <p:sp>
        <p:nvSpPr>
          <p:cNvPr id="71" name="Shape 7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Exe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type="body" sz="quarter" idx="13"/>
          </p:nvPr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Exemple:</a:t>
            </a:r>
          </a:p>
        </p:txBody>
      </p:sp>
      <p:sp>
        <p:nvSpPr>
          <p:cNvPr id="79" name="Shape 7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355600" y="254000"/>
            <a:ext cx="122936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du titre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355600" y="254000"/>
            <a:ext cx="12293600" cy="9232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324600" y="9271000"/>
            <a:ext cx="342900" cy="355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xmlns:p14="http://schemas.microsoft.com/office/powerpoint/2010/main" spd="med" advClick="1"/>
  <p:txStyles>
    <p:title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titleStyle>
    <p:bodyStyle>
      <a:lvl1pPr marL="304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685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1066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1447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1828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2209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2590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2971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3352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png"/><Relationship Id="rId3" Type="http://schemas.openxmlformats.org/officeDocument/2006/relationships/image" Target="../media/image31.png"/><Relationship Id="rId4" Type="http://schemas.openxmlformats.org/officeDocument/2006/relationships/image" Target="../media/image32.png"/><Relationship Id="rId5" Type="http://schemas.openxmlformats.org/officeDocument/2006/relationships/image" Target="../media/image33.png"/><Relationship Id="rId6" Type="http://schemas.openxmlformats.org/officeDocument/2006/relationships/image" Target="../media/image34.png"/><Relationship Id="rId7" Type="http://schemas.openxmlformats.org/officeDocument/2006/relationships/image" Target="../media/image35.png"/><Relationship Id="rId8" Type="http://schemas.openxmlformats.org/officeDocument/2006/relationships/image" Target="../media/image36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png"/><Relationship Id="rId3" Type="http://schemas.openxmlformats.org/officeDocument/2006/relationships/image" Target="../media/image38.png"/><Relationship Id="rId4" Type="http://schemas.openxmlformats.org/officeDocument/2006/relationships/image" Target="../media/image39.png"/><Relationship Id="rId5" Type="http://schemas.openxmlformats.org/officeDocument/2006/relationships/image" Target="../media/image40.png"/><Relationship Id="rId6" Type="http://schemas.openxmlformats.org/officeDocument/2006/relationships/image" Target="../media/image41.png"/><Relationship Id="rId7" Type="http://schemas.openxmlformats.org/officeDocument/2006/relationships/image" Target="../media/image42.png"/><Relationship Id="rId8" Type="http://schemas.openxmlformats.org/officeDocument/2006/relationships/image" Target="../media/image43.png"/><Relationship Id="rId9" Type="http://schemas.openxmlformats.org/officeDocument/2006/relationships/image" Target="../media/image44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5.png"/><Relationship Id="rId3" Type="http://schemas.openxmlformats.org/officeDocument/2006/relationships/image" Target="../media/image46.png"/><Relationship Id="rId4" Type="http://schemas.openxmlformats.org/officeDocument/2006/relationships/image" Target="../media/image47.png"/><Relationship Id="rId5" Type="http://schemas.openxmlformats.org/officeDocument/2006/relationships/image" Target="../media/image48.png"/><Relationship Id="rId6" Type="http://schemas.openxmlformats.org/officeDocument/2006/relationships/image" Target="../media/image49.png"/><Relationship Id="rId7" Type="http://schemas.openxmlformats.org/officeDocument/2006/relationships/image" Target="../media/image50.png"/><Relationship Id="rId8" Type="http://schemas.openxmlformats.org/officeDocument/2006/relationships/image" Target="../media/image51.png"/><Relationship Id="rId9" Type="http://schemas.openxmlformats.org/officeDocument/2006/relationships/image" Target="../media/image52.png"/><Relationship Id="rId10" Type="http://schemas.openxmlformats.org/officeDocument/2006/relationships/image" Target="../media/image53.png"/><Relationship Id="rId11" Type="http://schemas.openxmlformats.org/officeDocument/2006/relationships/image" Target="../media/image54.png"/><Relationship Id="rId12" Type="http://schemas.openxmlformats.org/officeDocument/2006/relationships/image" Target="../media/image55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56.png"/><Relationship Id="rId3" Type="http://schemas.openxmlformats.org/officeDocument/2006/relationships/image" Target="../media/image57.png"/><Relationship Id="rId4" Type="http://schemas.openxmlformats.org/officeDocument/2006/relationships/image" Target="../media/image58.png"/><Relationship Id="rId5" Type="http://schemas.openxmlformats.org/officeDocument/2006/relationships/image" Target="../media/image59.png"/><Relationship Id="rId6" Type="http://schemas.openxmlformats.org/officeDocument/2006/relationships/image" Target="../media/image60.png"/><Relationship Id="rId7" Type="http://schemas.openxmlformats.org/officeDocument/2006/relationships/image" Target="../media/image61.png"/><Relationship Id="rId8" Type="http://schemas.openxmlformats.org/officeDocument/2006/relationships/image" Target="../media/image62.png"/><Relationship Id="rId9" Type="http://schemas.openxmlformats.org/officeDocument/2006/relationships/image" Target="../media/image63.png"/><Relationship Id="rId10" Type="http://schemas.openxmlformats.org/officeDocument/2006/relationships/image" Target="../media/image64.png"/><Relationship Id="rId11" Type="http://schemas.openxmlformats.org/officeDocument/2006/relationships/image" Target="../media/image65.png"/><Relationship Id="rId12" Type="http://schemas.openxmlformats.org/officeDocument/2006/relationships/image" Target="../media/image66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2.png"/><Relationship Id="rId3" Type="http://schemas.openxmlformats.org/officeDocument/2006/relationships/image" Target="../media/image67.png"/><Relationship Id="rId4" Type="http://schemas.openxmlformats.org/officeDocument/2006/relationships/image" Target="../media/image68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9.png"/><Relationship Id="rId3" Type="http://schemas.openxmlformats.org/officeDocument/2006/relationships/image" Target="../media/image70.png"/><Relationship Id="rId4" Type="http://schemas.openxmlformats.org/officeDocument/2006/relationships/image" Target="../media/image71.png"/><Relationship Id="rId5" Type="http://schemas.openxmlformats.org/officeDocument/2006/relationships/image" Target="../media/image72.png"/><Relationship Id="rId6" Type="http://schemas.openxmlformats.org/officeDocument/2006/relationships/image" Target="../media/image73.pn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4.png"/><Relationship Id="rId3" Type="http://schemas.openxmlformats.org/officeDocument/2006/relationships/image" Target="../media/image75.png"/><Relationship Id="rId4" Type="http://schemas.openxmlformats.org/officeDocument/2006/relationships/image" Target="../media/image76.png"/><Relationship Id="rId5" Type="http://schemas.openxmlformats.org/officeDocument/2006/relationships/image" Target="../media/image77.png"/><Relationship Id="rId6" Type="http://schemas.openxmlformats.org/officeDocument/2006/relationships/image" Target="../media/image78.png"/><Relationship Id="rId7" Type="http://schemas.openxmlformats.org/officeDocument/2006/relationships/image" Target="../media/image79.png"/><Relationship Id="rId8" Type="http://schemas.openxmlformats.org/officeDocument/2006/relationships/image" Target="../media/image80.png"/><Relationship Id="rId9" Type="http://schemas.openxmlformats.org/officeDocument/2006/relationships/image" Target="../media/image81.png"/><Relationship Id="rId10" Type="http://schemas.openxmlformats.org/officeDocument/2006/relationships/image" Target="../media/image82.png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3.png"/><Relationship Id="rId3" Type="http://schemas.openxmlformats.org/officeDocument/2006/relationships/image" Target="../media/image84.png"/><Relationship Id="rId4" Type="http://schemas.openxmlformats.org/officeDocument/2006/relationships/image" Target="../media/image85.png"/><Relationship Id="rId5" Type="http://schemas.openxmlformats.org/officeDocument/2006/relationships/image" Target="../media/image86.png"/><Relationship Id="rId6" Type="http://schemas.openxmlformats.org/officeDocument/2006/relationships/image" Target="../media/image87.png"/><Relationship Id="rId7" Type="http://schemas.openxmlformats.org/officeDocument/2006/relationships/image" Target="../media/image88.png"/><Relationship Id="rId8" Type="http://schemas.openxmlformats.org/officeDocument/2006/relationships/image" Target="../media/image89.png"/><Relationship Id="rId9" Type="http://schemas.openxmlformats.org/officeDocument/2006/relationships/image" Target="../media/image90.png"/><Relationship Id="rId10" Type="http://schemas.openxmlformats.org/officeDocument/2006/relationships/image" Target="../media/image91.png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2.png"/><Relationship Id="rId3" Type="http://schemas.openxmlformats.org/officeDocument/2006/relationships/image" Target="../media/image93.png"/><Relationship Id="rId4" Type="http://schemas.openxmlformats.org/officeDocument/2006/relationships/image" Target="../media/image94.png"/><Relationship Id="rId5" Type="http://schemas.openxmlformats.org/officeDocument/2006/relationships/image" Target="../media/image95.png"/><Relationship Id="rId6" Type="http://schemas.openxmlformats.org/officeDocument/2006/relationships/image" Target="../media/image96.png"/><Relationship Id="rId7" Type="http://schemas.openxmlformats.org/officeDocument/2006/relationships/image" Target="../media/image97.png"/><Relationship Id="rId8" Type="http://schemas.openxmlformats.org/officeDocument/2006/relationships/image" Target="../media/image98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3.png"/><Relationship Id="rId3" Type="http://schemas.openxmlformats.org/officeDocument/2006/relationships/image" Target="../media/image95.png"/><Relationship Id="rId4" Type="http://schemas.openxmlformats.org/officeDocument/2006/relationships/image" Target="../media/image99.png"/><Relationship Id="rId5" Type="http://schemas.openxmlformats.org/officeDocument/2006/relationships/image" Target="../media/image100.png"/><Relationship Id="rId6" Type="http://schemas.openxmlformats.org/officeDocument/2006/relationships/image" Target="../media/image101.png"/><Relationship Id="rId7" Type="http://schemas.openxmlformats.org/officeDocument/2006/relationships/image" Target="../media/image92.png"/><Relationship Id="rId8" Type="http://schemas.openxmlformats.org/officeDocument/2006/relationships/image" Target="../media/image102.png"/><Relationship Id="rId9" Type="http://schemas.openxmlformats.org/officeDocument/2006/relationships/image" Target="../media/image98.png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3.png"/><Relationship Id="rId3" Type="http://schemas.openxmlformats.org/officeDocument/2006/relationships/image" Target="../media/image103.png"/><Relationship Id="rId4" Type="http://schemas.openxmlformats.org/officeDocument/2006/relationships/image" Target="../media/image101.png"/><Relationship Id="rId5" Type="http://schemas.openxmlformats.org/officeDocument/2006/relationships/image" Target="../media/image104.png"/><Relationship Id="rId6" Type="http://schemas.openxmlformats.org/officeDocument/2006/relationships/image" Target="../media/image105.png"/><Relationship Id="rId7" Type="http://schemas.openxmlformats.org/officeDocument/2006/relationships/image" Target="../media/image92.png"/><Relationship Id="rId8" Type="http://schemas.openxmlformats.org/officeDocument/2006/relationships/image" Target="../media/image98.png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3.png"/><Relationship Id="rId3" Type="http://schemas.openxmlformats.org/officeDocument/2006/relationships/image" Target="../media/image103.png"/><Relationship Id="rId4" Type="http://schemas.openxmlformats.org/officeDocument/2006/relationships/image" Target="../media/image105.png"/><Relationship Id="rId5" Type="http://schemas.openxmlformats.org/officeDocument/2006/relationships/image" Target="../media/image106.png"/><Relationship Id="rId6" Type="http://schemas.openxmlformats.org/officeDocument/2006/relationships/image" Target="../media/image107.png"/><Relationship Id="rId7" Type="http://schemas.openxmlformats.org/officeDocument/2006/relationships/image" Target="../media/image108.png"/><Relationship Id="rId8" Type="http://schemas.openxmlformats.org/officeDocument/2006/relationships/image" Target="../media/image109.png"/><Relationship Id="rId9" Type="http://schemas.openxmlformats.org/officeDocument/2006/relationships/image" Target="../media/image110.png"/><Relationship Id="rId10" Type="http://schemas.openxmlformats.org/officeDocument/2006/relationships/image" Target="../media/image111.png"/><Relationship Id="rId11" Type="http://schemas.openxmlformats.org/officeDocument/2006/relationships/image" Target="../media/image112.png"/><Relationship Id="rId12" Type="http://schemas.openxmlformats.org/officeDocument/2006/relationships/image" Target="../media/image92.png"/><Relationship Id="rId13" Type="http://schemas.openxmlformats.org/officeDocument/2006/relationships/image" Target="../media/image98.png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3.png"/><Relationship Id="rId3" Type="http://schemas.openxmlformats.org/officeDocument/2006/relationships/image" Target="../media/image114.png"/><Relationship Id="rId4" Type="http://schemas.openxmlformats.org/officeDocument/2006/relationships/image" Target="../media/image115.png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74.png"/><Relationship Id="rId3" Type="http://schemas.openxmlformats.org/officeDocument/2006/relationships/image" Target="../media/image116.png"/><Relationship Id="rId4" Type="http://schemas.openxmlformats.org/officeDocument/2006/relationships/image" Target="../media/image117.png"/><Relationship Id="rId5" Type="http://schemas.openxmlformats.org/officeDocument/2006/relationships/image" Target="../media/image118.png"/><Relationship Id="rId6" Type="http://schemas.openxmlformats.org/officeDocument/2006/relationships/image" Target="../media/image119.png"/><Relationship Id="rId7" Type="http://schemas.openxmlformats.org/officeDocument/2006/relationships/image" Target="../media/image120.png"/><Relationship Id="rId8" Type="http://schemas.openxmlformats.org/officeDocument/2006/relationships/image" Target="../media/image121.png"/><Relationship Id="rId9" Type="http://schemas.openxmlformats.org/officeDocument/2006/relationships/image" Target="../media/image122.png"/><Relationship Id="rId10" Type="http://schemas.openxmlformats.org/officeDocument/2006/relationships/image" Target="../media/image123.png"/><Relationship Id="rId11" Type="http://schemas.openxmlformats.org/officeDocument/2006/relationships/image" Target="../media/image124.png"/><Relationship Id="rId12" Type="http://schemas.openxmlformats.org/officeDocument/2006/relationships/image" Target="../media/image125.png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26.png"/><Relationship Id="rId3" Type="http://schemas.openxmlformats.org/officeDocument/2006/relationships/image" Target="../media/image22.png"/><Relationship Id="rId4" Type="http://schemas.openxmlformats.org/officeDocument/2006/relationships/image" Target="../media/image127.png"/><Relationship Id="rId5" Type="http://schemas.openxmlformats.org/officeDocument/2006/relationships/image" Target="../media/image128.png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6.png"/><Relationship Id="rId3" Type="http://schemas.openxmlformats.org/officeDocument/2006/relationships/image" Target="../media/image129.png"/><Relationship Id="rId4" Type="http://schemas.openxmlformats.org/officeDocument/2006/relationships/image" Target="../media/image130.png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1.png"/><Relationship Id="rId3" Type="http://schemas.openxmlformats.org/officeDocument/2006/relationships/image" Target="../media/image132.png"/><Relationship Id="rId4" Type="http://schemas.openxmlformats.org/officeDocument/2006/relationships/image" Target="../media/image133.png"/><Relationship Id="rId5" Type="http://schemas.openxmlformats.org/officeDocument/2006/relationships/image" Target="../media/image134.png"/><Relationship Id="rId6" Type="http://schemas.openxmlformats.org/officeDocument/2006/relationships/image" Target="../media/image135.png"/></Relationships>
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6.png"/><Relationship Id="rId3" Type="http://schemas.openxmlformats.org/officeDocument/2006/relationships/image" Target="../media/image131.png"/><Relationship Id="rId4" Type="http://schemas.openxmlformats.org/officeDocument/2006/relationships/image" Target="../media/image137.png"/><Relationship Id="rId5" Type="http://schemas.openxmlformats.org/officeDocument/2006/relationships/image" Target="../media/image138.png"/><Relationship Id="rId6" Type="http://schemas.openxmlformats.org/officeDocument/2006/relationships/image" Target="../media/image139.png"/><Relationship Id="rId7" Type="http://schemas.openxmlformats.org/officeDocument/2006/relationships/image" Target="../media/image140.png"/><Relationship Id="rId8" Type="http://schemas.openxmlformats.org/officeDocument/2006/relationships/image" Target="../media/image141.png"/></Relationships>

</file>

<file path=ppt/slides/_rels/slide2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142.png"/><Relationship Id="rId3" Type="http://schemas.openxmlformats.org/officeDocument/2006/relationships/image" Target="../media/image143.png"/><Relationship Id="rId4" Type="http://schemas.openxmlformats.org/officeDocument/2006/relationships/image" Target="../media/image144.png"/><Relationship Id="rId5" Type="http://schemas.openxmlformats.org/officeDocument/2006/relationships/image" Target="../media/image145.png"/><Relationship Id="rId6" Type="http://schemas.openxmlformats.org/officeDocument/2006/relationships/image" Target="../media/image146.png"/><Relationship Id="rId7" Type="http://schemas.openxmlformats.org/officeDocument/2006/relationships/image" Target="../media/image147.png"/><Relationship Id="rId8" Type="http://schemas.openxmlformats.org/officeDocument/2006/relationships/image" Target="../media/image148.png"/><Relationship Id="rId9" Type="http://schemas.openxmlformats.org/officeDocument/2006/relationships/image" Target="../media/image149.png"/><Relationship Id="rId10" Type="http://schemas.openxmlformats.org/officeDocument/2006/relationships/image" Target="../media/image150.png"/><Relationship Id="rId11" Type="http://schemas.openxmlformats.org/officeDocument/2006/relationships/image" Target="../media/image151.png"/><Relationship Id="rId12" Type="http://schemas.openxmlformats.org/officeDocument/2006/relationships/image" Target="../media/image152.png"/><Relationship Id="rId13" Type="http://schemas.openxmlformats.org/officeDocument/2006/relationships/image" Target="../media/image153.png"/><Relationship Id="rId14" Type="http://schemas.openxmlformats.org/officeDocument/2006/relationships/image" Target="../media/image154.png"/><Relationship Id="rId15" Type="http://schemas.openxmlformats.org/officeDocument/2006/relationships/image" Target="../media/image126.png"/><Relationship Id="rId16" Type="http://schemas.openxmlformats.org/officeDocument/2006/relationships/image" Target="../media/image155.png"/></Relationships>

</file>

<file path=ppt/slides/_rels/slide3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image" Target="../media/image13.png"/><Relationship Id="rId8" Type="http://schemas.openxmlformats.org/officeDocument/2006/relationships/image" Target="../media/image14.png"/><Relationship Id="rId9" Type="http://schemas.openxmlformats.org/officeDocument/2006/relationships/image" Target="../media/image15.png"/><Relationship Id="rId10" Type="http://schemas.openxmlformats.org/officeDocument/2006/relationships/image" Target="../media/image16.png"/><Relationship Id="rId11" Type="http://schemas.openxmlformats.org/officeDocument/2006/relationships/image" Target="../media/image17.png"/><Relationship Id="rId12" Type="http://schemas.openxmlformats.org/officeDocument/2006/relationships/image" Target="../media/image18.png"/><Relationship Id="rId13" Type="http://schemas.openxmlformats.org/officeDocument/2006/relationships/image" Target="../media/image19.png"/><Relationship Id="rId14" Type="http://schemas.openxmlformats.org/officeDocument/2006/relationships/image" Target="../media/image20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1.png"/><Relationship Id="rId3" Type="http://schemas.openxmlformats.org/officeDocument/2006/relationships/image" Target="../media/image22.png"/><Relationship Id="rId4" Type="http://schemas.openxmlformats.org/officeDocument/2006/relationships/image" Target="../media/image23.png"/><Relationship Id="rId5" Type="http://schemas.openxmlformats.org/officeDocument/2006/relationships/image" Target="../media/image24.png"/><Relationship Id="rId6" Type="http://schemas.openxmlformats.org/officeDocument/2006/relationships/image" Target="../media/image25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png"/><Relationship Id="rId3" Type="http://schemas.openxmlformats.org/officeDocument/2006/relationships/image" Target="../media/image27.png"/><Relationship Id="rId4" Type="http://schemas.openxmlformats.org/officeDocument/2006/relationships/image" Target="../media/image28.png"/><Relationship Id="rId5" Type="http://schemas.openxmlformats.org/officeDocument/2006/relationships/image" Target="../media/image29.png"/><Relationship Id="rId6" Type="http://schemas.openxmlformats.org/officeDocument/2006/relationships/image" Target="../media/image30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type="body" idx="13"/>
          </p:nvPr>
        </p:nvSpPr>
        <p:spPr>
          <a:xfrm>
            <a:off x="4889500" y="6819900"/>
            <a:ext cx="3225800" cy="1270000"/>
          </a:xfrm>
          <a:prstGeom prst="roundRect">
            <a:avLst>
              <a:gd name="adj" fmla="val 41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cours 14</a:t>
            </a:r>
          </a:p>
        </p:txBody>
      </p:sp>
      <p:sp>
        <p:nvSpPr>
          <p:cNvPr id="130" name="Shape 130"/>
          <p:cNvSpPr/>
          <p:nvPr>
            <p:ph type="body" idx="14"/>
          </p:nvPr>
        </p:nvSpPr>
        <p:spPr>
          <a:xfrm>
            <a:off x="335408" y="1028700"/>
            <a:ext cx="12333984" cy="4221312"/>
          </a:xfrm>
          <a:prstGeom prst="roundRect">
            <a:avLst>
              <a:gd name="adj" fmla="val 24871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3.3 loi discrète 1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7" name="Group 247"/>
          <p:cNvGrpSpPr/>
          <p:nvPr/>
        </p:nvGrpSpPr>
        <p:grpSpPr>
          <a:xfrm>
            <a:off x="7131174" y="3945334"/>
            <a:ext cx="2400301" cy="4143289"/>
            <a:chOff x="0" y="0"/>
            <a:chExt cx="2400300" cy="4143288"/>
          </a:xfrm>
        </p:grpSpPr>
        <p:sp>
          <p:nvSpPr>
            <p:cNvPr id="245" name="Shape 245"/>
            <p:cNvSpPr/>
            <p:nvPr/>
          </p:nvSpPr>
          <p:spPr>
            <a:xfrm>
              <a:off x="895287" y="3391979"/>
              <a:ext cx="920689" cy="751310"/>
            </a:xfrm>
            <a:prstGeom prst="roundRect">
              <a:avLst>
                <a:gd name="adj" fmla="val 25356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46" name="Shape 246"/>
            <p:cNvSpPr/>
            <p:nvPr/>
          </p:nvSpPr>
          <p:spPr>
            <a:xfrm>
              <a:off x="0" y="0"/>
              <a:ext cx="2400300" cy="541350"/>
            </a:xfrm>
            <a:prstGeom prst="roundRect">
              <a:avLst>
                <a:gd name="adj" fmla="val 35190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50" name="Group 250"/>
          <p:cNvGrpSpPr/>
          <p:nvPr/>
        </p:nvGrpSpPr>
        <p:grpSpPr>
          <a:xfrm>
            <a:off x="4972112" y="2784226"/>
            <a:ext cx="3054351" cy="5291697"/>
            <a:chOff x="0" y="0"/>
            <a:chExt cx="3054350" cy="5291695"/>
          </a:xfrm>
        </p:grpSpPr>
        <p:sp>
          <p:nvSpPr>
            <p:cNvPr id="248" name="Shape 248"/>
            <p:cNvSpPr/>
            <p:nvPr/>
          </p:nvSpPr>
          <p:spPr>
            <a:xfrm>
              <a:off x="0" y="0"/>
              <a:ext cx="1749277" cy="454001"/>
            </a:xfrm>
            <a:prstGeom prst="roundRect">
              <a:avLst>
                <a:gd name="adj" fmla="val 4196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49" name="Shape 249"/>
            <p:cNvSpPr/>
            <p:nvPr/>
          </p:nvSpPr>
          <p:spPr>
            <a:xfrm>
              <a:off x="2540000" y="4540386"/>
              <a:ext cx="514350" cy="751310"/>
            </a:xfrm>
            <a:prstGeom prst="roundRect">
              <a:avLst>
                <a:gd name="adj" fmla="val 37037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251" name="Shape 251"/>
          <p:cNvSpPr/>
          <p:nvPr/>
        </p:nvSpPr>
        <p:spPr>
          <a:xfrm>
            <a:off x="3740088" y="315912"/>
            <a:ext cx="2872235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Supposons que</a:t>
            </a:r>
          </a:p>
        </p:txBody>
      </p:sp>
      <p:pic>
        <p:nvPicPr>
          <p:cNvPr id="252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851712" y="442912"/>
            <a:ext cx="2400301" cy="4699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55" name="Group 255"/>
          <p:cNvGrpSpPr/>
          <p:nvPr/>
        </p:nvGrpSpPr>
        <p:grpSpPr>
          <a:xfrm>
            <a:off x="3790379" y="1569119"/>
            <a:ext cx="5424042" cy="622301"/>
            <a:chOff x="0" y="0"/>
            <a:chExt cx="5424041" cy="622300"/>
          </a:xfrm>
        </p:grpSpPr>
        <p:sp>
          <p:nvSpPr>
            <p:cNvPr id="253" name="Shape 253"/>
            <p:cNvSpPr/>
            <p:nvPr/>
          </p:nvSpPr>
          <p:spPr>
            <a:xfrm>
              <a:off x="-1" y="-1"/>
              <a:ext cx="3162674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et qu’on cherche</a:t>
              </a:r>
            </a:p>
          </p:txBody>
        </p:sp>
        <p:pic>
          <p:nvPicPr>
            <p:cNvPr id="254" name="pasted-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3493641" y="117896"/>
              <a:ext cx="19304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59" name="Group 259"/>
          <p:cNvGrpSpPr/>
          <p:nvPr/>
        </p:nvGrpSpPr>
        <p:grpSpPr>
          <a:xfrm>
            <a:off x="2581374" y="2700077"/>
            <a:ext cx="7842052" cy="622301"/>
            <a:chOff x="0" y="0"/>
            <a:chExt cx="7842051" cy="622300"/>
          </a:xfrm>
        </p:grpSpPr>
        <p:sp>
          <p:nvSpPr>
            <p:cNvPr id="256" name="Shape 256"/>
            <p:cNvSpPr/>
            <p:nvPr/>
          </p:nvSpPr>
          <p:spPr>
            <a:xfrm>
              <a:off x="0" y="-1"/>
              <a:ext cx="7842052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/>
              <a:r>
                <a:t>pour obtenir     succès lors de     épreuves, </a:t>
              </a:r>
            </a:p>
          </p:txBody>
        </p:sp>
        <p:pic>
          <p:nvPicPr>
            <p:cNvPr id="257" name="pasted-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2508646" y="146050"/>
              <a:ext cx="2159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58" name="pasted-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5591869" y="248195"/>
              <a:ext cx="254001" cy="21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62" name="Group 262"/>
          <p:cNvGrpSpPr/>
          <p:nvPr/>
        </p:nvGrpSpPr>
        <p:grpSpPr>
          <a:xfrm>
            <a:off x="3074267" y="3932634"/>
            <a:ext cx="6925867" cy="622301"/>
            <a:chOff x="0" y="0"/>
            <a:chExt cx="6925865" cy="622300"/>
          </a:xfrm>
        </p:grpSpPr>
        <p:sp>
          <p:nvSpPr>
            <p:cNvPr id="260" name="Shape 260"/>
            <p:cNvSpPr/>
            <p:nvPr/>
          </p:nvSpPr>
          <p:spPr>
            <a:xfrm>
              <a:off x="0" y="-1"/>
              <a:ext cx="6925866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/>
              <a:r>
                <a:t>il a bien fallu obtenir              échecs. </a:t>
              </a:r>
            </a:p>
          </p:txBody>
        </p:sp>
        <p:pic>
          <p:nvPicPr>
            <p:cNvPr id="261" name="pasted-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4150283" y="146050"/>
              <a:ext cx="10541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67" name="Group 267"/>
          <p:cNvGrpSpPr/>
          <p:nvPr/>
        </p:nvGrpSpPr>
        <p:grpSpPr>
          <a:xfrm>
            <a:off x="699789" y="5084241"/>
            <a:ext cx="11490922" cy="1104901"/>
            <a:chOff x="-114300" y="0"/>
            <a:chExt cx="11490920" cy="1104900"/>
          </a:xfrm>
        </p:grpSpPr>
        <p:sp>
          <p:nvSpPr>
            <p:cNvPr id="263" name="Shape 263"/>
            <p:cNvSpPr/>
            <p:nvPr/>
          </p:nvSpPr>
          <p:spPr>
            <a:xfrm>
              <a:off x="-114300" y="292099"/>
              <a:ext cx="10325175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/>
              <a:r>
                <a:t>Le nombre de façons d’obtenir     parmi      épreuves est</a:t>
              </a:r>
            </a:p>
          </p:txBody>
        </p:sp>
        <p:pic>
          <p:nvPicPr>
            <p:cNvPr id="264" name="pasted-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5721598" y="438150"/>
              <a:ext cx="2159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65" name="pasted-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7471320" y="552450"/>
              <a:ext cx="254001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66" name="pasted-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0614620" y="0"/>
              <a:ext cx="762001" cy="1104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68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4057650" y="7147817"/>
            <a:ext cx="4889500" cy="1104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5" grpId="1"/>
      <p:bldP build="whole" bldLvl="1" animBg="1" rev="0" advAuto="0" spid="247" grpId="7"/>
      <p:bldP build="whole" bldLvl="1" animBg="1" rev="0" advAuto="0" spid="262" grpId="3"/>
      <p:bldP build="whole" bldLvl="1" animBg="1" rev="0" advAuto="0" spid="267" grpId="4"/>
      <p:bldP build="whole" bldLvl="1" animBg="1" rev="0" advAuto="0" spid="259" grpId="2"/>
      <p:bldP build="whole" bldLvl="1" animBg="1" rev="0" advAuto="0" spid="268" grpId="5"/>
      <p:bldP build="whole" bldLvl="1" animBg="1" rev="0" advAuto="0" spid="250" grpId="6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/>
          <p:nvPr/>
        </p:nvSpPr>
        <p:spPr>
          <a:xfrm>
            <a:off x="4094246" y="242850"/>
            <a:ext cx="4507037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peut remarquer que</a:t>
            </a:r>
          </a:p>
        </p:txBody>
      </p:sp>
      <p:pic>
        <p:nvPicPr>
          <p:cNvPr id="271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64518" y="2228850"/>
            <a:ext cx="6362701" cy="1270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72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903368" y="2710408"/>
            <a:ext cx="20320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73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213119" y="2761208"/>
            <a:ext cx="901701" cy="342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74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533286" y="2786608"/>
            <a:ext cx="660401" cy="3175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78" name="Group 278"/>
          <p:cNvGrpSpPr/>
          <p:nvPr/>
        </p:nvGrpSpPr>
        <p:grpSpPr>
          <a:xfrm>
            <a:off x="8176956" y="693700"/>
            <a:ext cx="4752487" cy="1886137"/>
            <a:chOff x="0" y="0"/>
            <a:chExt cx="4752486" cy="1886135"/>
          </a:xfrm>
        </p:grpSpPr>
        <p:sp>
          <p:nvSpPr>
            <p:cNvPr id="275" name="Shape 275"/>
            <p:cNvSpPr/>
            <p:nvPr/>
          </p:nvSpPr>
          <p:spPr>
            <a:xfrm>
              <a:off x="1123238" y="0"/>
              <a:ext cx="3629249" cy="695400"/>
            </a:xfrm>
            <a:prstGeom prst="roundRect">
              <a:avLst>
                <a:gd name="adj" fmla="val 27394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76" name="Shape 276"/>
            <p:cNvSpPr/>
            <p:nvPr/>
          </p:nvSpPr>
          <p:spPr>
            <a:xfrm>
              <a:off x="1123238" y="36549"/>
              <a:ext cx="3629249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binôme de Newton</a:t>
              </a:r>
            </a:p>
          </p:txBody>
        </p:sp>
        <p:sp>
          <p:nvSpPr>
            <p:cNvPr id="277" name="Shape 277"/>
            <p:cNvSpPr/>
            <p:nvPr/>
          </p:nvSpPr>
          <p:spPr>
            <a:xfrm flipH="1">
              <a:off x="-1" y="513322"/>
              <a:ext cx="891043" cy="1372814"/>
            </a:xfrm>
            <a:prstGeom prst="line">
              <a:avLst/>
            </a:prstGeom>
            <a:noFill/>
            <a:ln w="25400" cap="flat">
              <a:solidFill>
                <a:srgbClr val="0096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81" name="Group 281"/>
          <p:cNvGrpSpPr/>
          <p:nvPr/>
        </p:nvGrpSpPr>
        <p:grpSpPr>
          <a:xfrm>
            <a:off x="-1" y="5186908"/>
            <a:ext cx="6845010" cy="4252367"/>
            <a:chOff x="0" y="0"/>
            <a:chExt cx="6845008" cy="4252366"/>
          </a:xfrm>
        </p:grpSpPr>
        <p:pic>
          <p:nvPicPr>
            <p:cNvPr id="279" name="bin(16_1-5)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0"/>
              <a:ext cx="6845009" cy="425236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80" name="pasted-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2626667" y="628302"/>
              <a:ext cx="19939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86" name="Group 286"/>
          <p:cNvGrpSpPr/>
          <p:nvPr/>
        </p:nvGrpSpPr>
        <p:grpSpPr>
          <a:xfrm>
            <a:off x="6347764" y="5186908"/>
            <a:ext cx="6845010" cy="4252367"/>
            <a:chOff x="0" y="0"/>
            <a:chExt cx="6845008" cy="4252366"/>
          </a:xfrm>
        </p:grpSpPr>
        <p:grpSp>
          <p:nvGrpSpPr>
            <p:cNvPr id="284" name="Group 284"/>
            <p:cNvGrpSpPr/>
            <p:nvPr/>
          </p:nvGrpSpPr>
          <p:grpSpPr>
            <a:xfrm>
              <a:off x="0" y="0"/>
              <a:ext cx="6845009" cy="4252367"/>
              <a:chOff x="0" y="0"/>
              <a:chExt cx="6845008" cy="4252366"/>
            </a:xfrm>
          </p:grpSpPr>
          <p:pic>
            <p:nvPicPr>
              <p:cNvPr id="282" name="bin(16_0-2).pdf"/>
              <p:cNvPicPr>
                <a:picLocks noChangeAspect="1"/>
              </p:cNvPicPr>
              <p:nvPr/>
            </p:nvPicPr>
            <p:blipFill>
              <a:blip r:embed="rId8">
                <a:extLst/>
              </a:blip>
              <a:stretch>
                <a:fillRect/>
              </a:stretch>
            </p:blipFill>
            <p:spPr>
              <a:xfrm>
                <a:off x="0" y="0"/>
                <a:ext cx="6845009" cy="425236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283" name="Shape 283"/>
              <p:cNvSpPr/>
              <p:nvPr/>
            </p:nvSpPr>
            <p:spPr>
              <a:xfrm>
                <a:off x="4132054" y="152896"/>
                <a:ext cx="2524982" cy="806996"/>
              </a:xfrm>
              <a:prstGeom prst="rect">
                <a:avLst/>
              </a:prstGeom>
              <a:solidFill>
                <a:srgbClr val="FFFFFF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pic>
          <p:nvPicPr>
            <p:cNvPr id="285" name="pasted-image.pdf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2773154" y="628302"/>
              <a:ext cx="19939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1" grpId="1"/>
      <p:bldP build="whole" bldLvl="1" animBg="1" rev="0" advAuto="0" spid="273" grpId="4"/>
      <p:bldP build="whole" bldLvl="1" animBg="1" rev="0" advAuto="0" spid="274" grpId="5"/>
      <p:bldP build="whole" bldLvl="1" animBg="1" rev="0" advAuto="0" spid="286" grpId="7"/>
      <p:bldP build="whole" bldLvl="1" animBg="1" rev="0" advAuto="0" spid="272" grpId="2"/>
      <p:bldP build="whole" bldLvl="1" animBg="1" rev="0" advAuto="0" spid="278" grpId="3"/>
      <p:bldP build="whole" bldLvl="1" animBg="1" rev="0" advAuto="0" spid="281" grpId="6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/>
          <p:nvPr/>
        </p:nvSpPr>
        <p:spPr>
          <a:xfrm>
            <a:off x="59742" y="298449"/>
            <a:ext cx="1288531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Pour trouver l’espérance et la variance d’une loi binomiale, il suffit de </a:t>
            </a:r>
          </a:p>
        </p:txBody>
      </p:sp>
      <p:pic>
        <p:nvPicPr>
          <p:cNvPr id="289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88520" y="1298872"/>
            <a:ext cx="24003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0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89025" y="2619573"/>
            <a:ext cx="4965700" cy="3937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93" name="Group 293"/>
          <p:cNvGrpSpPr/>
          <p:nvPr/>
        </p:nvGrpSpPr>
        <p:grpSpPr>
          <a:xfrm>
            <a:off x="8053585" y="2505273"/>
            <a:ext cx="4576491" cy="622301"/>
            <a:chOff x="0" y="0"/>
            <a:chExt cx="4576489" cy="622300"/>
          </a:xfrm>
        </p:grpSpPr>
        <p:pic>
          <p:nvPicPr>
            <p:cNvPr id="291" name="pasted-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114300"/>
              <a:ext cx="482600" cy="3937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92" name="Shape 292"/>
            <p:cNvSpPr/>
            <p:nvPr/>
          </p:nvSpPr>
          <p:spPr>
            <a:xfrm>
              <a:off x="652338" y="-1"/>
              <a:ext cx="3924152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épreuve de Bernoulli</a:t>
              </a:r>
            </a:p>
          </p:txBody>
        </p:sp>
      </p:grpSp>
      <p:pic>
        <p:nvPicPr>
          <p:cNvPr id="294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511425" y="3762474"/>
            <a:ext cx="2070100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5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619702" y="3762474"/>
            <a:ext cx="26416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6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098649" y="4712096"/>
            <a:ext cx="64008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7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374602" y="5626199"/>
            <a:ext cx="65659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8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9273877" y="5791299"/>
            <a:ext cx="965201" cy="304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9" name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689520" y="7547223"/>
            <a:ext cx="70993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00" name="pasted-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2288976" y="8285807"/>
            <a:ext cx="76073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01" name="pasted-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10239077" y="8433296"/>
            <a:ext cx="1181101" cy="3048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6" grpId="6"/>
      <p:bldP build="whole" bldLvl="1" animBg="1" rev="0" advAuto="0" spid="298" grpId="8"/>
      <p:bldP build="whole" bldLvl="1" animBg="1" rev="0" advAuto="0" spid="299" grpId="9"/>
      <p:bldP build="whole" bldLvl="1" animBg="1" rev="0" advAuto="0" spid="293" grpId="3"/>
      <p:bldP build="whole" bldLvl="1" animBg="1" rev="0" advAuto="0" spid="300" grpId="10"/>
      <p:bldP build="whole" bldLvl="1" animBg="1" rev="0" advAuto="0" spid="301" grpId="11"/>
      <p:bldP build="whole" bldLvl="1" animBg="1" rev="0" advAuto="0" spid="295" grpId="5"/>
      <p:bldP build="whole" bldLvl="1" animBg="1" rev="0" advAuto="0" spid="290" grpId="2"/>
      <p:bldP build="whole" bldLvl="1" animBg="1" rev="0" advAuto="0" spid="294" grpId="4"/>
      <p:bldP build="whole" bldLvl="1" animBg="1" rev="0" advAuto="0" spid="289" grpId="1"/>
      <p:bldP build="whole" bldLvl="1" animBg="1" rev="0" advAuto="0" spid="297" grpId="7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Shape 303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304" name="Shape 304"/>
          <p:cNvSpPr/>
          <p:nvPr/>
        </p:nvSpPr>
        <p:spPr>
          <a:xfrm>
            <a:off x="2782019" y="444500"/>
            <a:ext cx="9900742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/>
            <a:r>
              <a:t>On lance une paire de dés à quatre reprise et on veut savoir le nombre de fois qu’on a eu une somme de 7</a:t>
            </a:r>
          </a:p>
        </p:txBody>
      </p:sp>
      <p:grpSp>
        <p:nvGrpSpPr>
          <p:cNvPr id="307" name="Group 307"/>
          <p:cNvGrpSpPr/>
          <p:nvPr/>
        </p:nvGrpSpPr>
        <p:grpSpPr>
          <a:xfrm>
            <a:off x="139699" y="2019300"/>
            <a:ext cx="12165758" cy="939800"/>
            <a:chOff x="0" y="0"/>
            <a:chExt cx="12165756" cy="939800"/>
          </a:xfrm>
        </p:grpSpPr>
        <p:sp>
          <p:nvSpPr>
            <p:cNvPr id="305" name="Shape 305"/>
            <p:cNvSpPr/>
            <p:nvPr/>
          </p:nvSpPr>
          <p:spPr>
            <a:xfrm>
              <a:off x="-1" y="158749"/>
              <a:ext cx="10305307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La probabilité d’avoir une somme de 7 sur deux dés est </a:t>
              </a:r>
            </a:p>
          </p:txBody>
        </p:sp>
        <p:pic>
          <p:nvPicPr>
            <p:cNvPr id="306" name="pasted-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0756056" y="0"/>
              <a:ext cx="1409701" cy="9398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10" name="Group 310"/>
          <p:cNvGrpSpPr/>
          <p:nvPr/>
        </p:nvGrpSpPr>
        <p:grpSpPr>
          <a:xfrm>
            <a:off x="952500" y="3390899"/>
            <a:ext cx="9712313" cy="622301"/>
            <a:chOff x="0" y="0"/>
            <a:chExt cx="9712312" cy="622300"/>
          </a:xfrm>
        </p:grpSpPr>
        <p:sp>
          <p:nvSpPr>
            <p:cNvPr id="308" name="Shape 308"/>
            <p:cNvSpPr/>
            <p:nvPr/>
          </p:nvSpPr>
          <p:spPr>
            <a:xfrm>
              <a:off x="523887" y="-1"/>
              <a:ext cx="9188426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: le nombre de fois qu’on obtient une somme de 7</a:t>
              </a:r>
            </a:p>
          </p:txBody>
        </p:sp>
        <p:pic>
          <p:nvPicPr>
            <p:cNvPr id="309" name="pasted-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142031"/>
              <a:ext cx="381000" cy="31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311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105275" y="4221807"/>
            <a:ext cx="2806700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2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52500" y="5709939"/>
            <a:ext cx="5740400" cy="1206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3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944866" y="5867598"/>
            <a:ext cx="14351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4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8614171" y="5851177"/>
            <a:ext cx="12065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5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0068073" y="6132512"/>
            <a:ext cx="1562101" cy="406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6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947960" y="7829798"/>
            <a:ext cx="22479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7" name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3511177" y="8147000"/>
            <a:ext cx="11049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8" name="pasted-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5579516" y="7789664"/>
            <a:ext cx="43942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9" name="pasted-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10257135" y="8075612"/>
            <a:ext cx="1104901" cy="469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16" grpId="8"/>
      <p:bldP build="whole" bldLvl="1" animBg="1" rev="0" advAuto="0" spid="313" grpId="5"/>
      <p:bldP build="whole" bldLvl="1" animBg="1" rev="0" advAuto="0" spid="312" grpId="4"/>
      <p:bldP build="whole" bldLvl="1" animBg="1" rev="0" advAuto="0" spid="317" grpId="9"/>
      <p:bldP build="whole" bldLvl="1" animBg="1" rev="0" advAuto="0" spid="307" grpId="1"/>
      <p:bldP build="whole" bldLvl="1" animBg="1" rev="0" advAuto="0" spid="315" grpId="7"/>
      <p:bldP build="whole" bldLvl="1" animBg="1" rev="0" advAuto="0" spid="311" grpId="3"/>
      <p:bldP build="whole" bldLvl="1" animBg="1" rev="0" advAuto="0" spid="314" grpId="6"/>
      <p:bldP build="whole" bldLvl="1" animBg="1" rev="0" advAuto="0" spid="310" grpId="2"/>
      <p:bldP build="whole" bldLvl="1" animBg="1" rev="0" advAuto="0" spid="318" grpId="10"/>
      <p:bldP build="whole" bldLvl="1" animBg="1" rev="0" advAuto="0" spid="319" grpId="1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322" name="Shape 322"/>
          <p:cNvSpPr/>
          <p:nvPr/>
        </p:nvSpPr>
        <p:spPr>
          <a:xfrm>
            <a:off x="5271330" y="4565649"/>
            <a:ext cx="246214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#3.14 à 3.20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Loi géométrique</a:t>
            </a:r>
          </a:p>
        </p:txBody>
      </p:sp>
      <p:sp>
        <p:nvSpPr>
          <p:cNvPr id="325" name="Shape 325"/>
          <p:cNvSpPr/>
          <p:nvPr/>
        </p:nvSpPr>
        <p:spPr>
          <a:xfrm>
            <a:off x="261887" y="1790700"/>
            <a:ext cx="12481025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Si notre expérience aléatoire consiste à répéter une épreuve de Bernoulli de probabilité de succès     et ce, jusqu’au premier succès. </a:t>
            </a:r>
          </a:p>
        </p:txBody>
      </p:sp>
      <p:pic>
        <p:nvPicPr>
          <p:cNvPr id="326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786003" y="2537469"/>
            <a:ext cx="254001" cy="304801"/>
          </a:xfrm>
          <a:prstGeom prst="rect">
            <a:avLst/>
          </a:prstGeom>
          <a:ln w="12700">
            <a:miter lim="400000"/>
          </a:ln>
        </p:spPr>
      </p:pic>
      <p:sp>
        <p:nvSpPr>
          <p:cNvPr id="327" name="Shape 327"/>
          <p:cNvSpPr/>
          <p:nvPr/>
        </p:nvSpPr>
        <p:spPr>
          <a:xfrm>
            <a:off x="68672" y="3378200"/>
            <a:ext cx="12867457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dira alors que la variable aléatoire donnant le nombre d’épreuves nécessaire à l’obtention du premier succès </a:t>
            </a:r>
          </a:p>
        </p:txBody>
      </p:sp>
      <p:pic>
        <p:nvPicPr>
          <p:cNvPr id="328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827154" y="5057130"/>
            <a:ext cx="1917701" cy="469901"/>
          </a:xfrm>
          <a:prstGeom prst="rect">
            <a:avLst/>
          </a:prstGeom>
          <a:ln w="12700">
            <a:miter lim="400000"/>
          </a:ln>
        </p:spPr>
      </p:pic>
      <p:sp>
        <p:nvSpPr>
          <p:cNvPr id="329" name="Shape 329"/>
          <p:cNvSpPr/>
          <p:nvPr/>
        </p:nvSpPr>
        <p:spPr>
          <a:xfrm>
            <a:off x="4062510" y="6062960"/>
            <a:ext cx="5954987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qu’elle suit une loi géométrique.</a:t>
            </a:r>
          </a:p>
        </p:txBody>
      </p:sp>
      <p:sp>
        <p:nvSpPr>
          <p:cNvPr id="330" name="Shape 330"/>
          <p:cNvSpPr/>
          <p:nvPr/>
        </p:nvSpPr>
        <p:spPr>
          <a:xfrm>
            <a:off x="261887" y="6934200"/>
            <a:ext cx="2819401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Remarque:</a:t>
            </a:r>
          </a:p>
        </p:txBody>
      </p:sp>
      <p:pic>
        <p:nvPicPr>
          <p:cNvPr id="331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969000" y="7505700"/>
            <a:ext cx="1066800" cy="431800"/>
          </a:xfrm>
          <a:prstGeom prst="rect">
            <a:avLst/>
          </a:prstGeom>
          <a:ln w="12700">
            <a:miter lim="400000"/>
          </a:ln>
        </p:spPr>
      </p:pic>
      <p:sp>
        <p:nvSpPr>
          <p:cNvPr id="332" name="Shape 332"/>
          <p:cNvSpPr/>
          <p:nvPr/>
        </p:nvSpPr>
        <p:spPr>
          <a:xfrm>
            <a:off x="904787" y="8227020"/>
            <a:ext cx="11576225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car chercher un succès lorsqu’il est impossible est un peu futile.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28" grpId="2"/>
      <p:bldP build="whole" bldLvl="1" animBg="1" rev="0" advAuto="0" spid="329" grpId="3"/>
      <p:bldP build="whole" bldLvl="1" animBg="1" rev="0" advAuto="0" spid="330" grpId="4"/>
      <p:bldP build="whole" bldLvl="1" animBg="1" rev="0" advAuto="0" spid="331" grpId="5"/>
      <p:bldP build="whole" bldLvl="1" animBg="1" rev="0" advAuto="0" spid="332" grpId="6"/>
      <p:bldP build="whole" bldLvl="1" animBg="1" rev="0" advAuto="0" spid="327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6" name="Group 336"/>
          <p:cNvGrpSpPr/>
          <p:nvPr/>
        </p:nvGrpSpPr>
        <p:grpSpPr>
          <a:xfrm>
            <a:off x="4078213" y="2028924"/>
            <a:ext cx="4836394" cy="622301"/>
            <a:chOff x="0" y="0"/>
            <a:chExt cx="4836393" cy="622300"/>
          </a:xfrm>
        </p:grpSpPr>
        <p:sp>
          <p:nvSpPr>
            <p:cNvPr id="334" name="Shape 334"/>
            <p:cNvSpPr/>
            <p:nvPr/>
          </p:nvSpPr>
          <p:spPr>
            <a:xfrm>
              <a:off x="0" y="-1"/>
              <a:ext cx="2424187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Pour trouver</a:t>
              </a:r>
            </a:p>
          </p:txBody>
        </p:sp>
        <p:pic>
          <p:nvPicPr>
            <p:cNvPr id="335" name="pasted-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2905993" y="152400"/>
              <a:ext cx="19304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39" name="Group 339"/>
          <p:cNvGrpSpPr/>
          <p:nvPr/>
        </p:nvGrpSpPr>
        <p:grpSpPr>
          <a:xfrm>
            <a:off x="2840186" y="3422153"/>
            <a:ext cx="8222904" cy="622301"/>
            <a:chOff x="0" y="0"/>
            <a:chExt cx="8222902" cy="622300"/>
          </a:xfrm>
        </p:grpSpPr>
        <p:sp>
          <p:nvSpPr>
            <p:cNvPr id="337" name="Shape 337"/>
            <p:cNvSpPr/>
            <p:nvPr/>
          </p:nvSpPr>
          <p:spPr>
            <a:xfrm>
              <a:off x="0" y="-1"/>
              <a:ext cx="8222903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/>
              <a:r>
                <a:t>on a dû avoir            échecs suivi d’un succès</a:t>
              </a:r>
            </a:p>
          </p:txBody>
        </p:sp>
        <p:pic>
          <p:nvPicPr>
            <p:cNvPr id="338" name="pasted-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639466" y="146050"/>
              <a:ext cx="9906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340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842817" y="4815383"/>
            <a:ext cx="3721101" cy="533401"/>
          </a:xfrm>
          <a:prstGeom prst="rect">
            <a:avLst/>
          </a:prstGeom>
          <a:ln w="12700">
            <a:miter lim="400000"/>
          </a:ln>
        </p:spPr>
      </p:pic>
      <p:sp>
        <p:nvSpPr>
          <p:cNvPr id="341" name="Shape 341"/>
          <p:cNvSpPr/>
          <p:nvPr/>
        </p:nvSpPr>
        <p:spPr>
          <a:xfrm>
            <a:off x="1164456" y="6102349"/>
            <a:ext cx="1067588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Ici l’ensemble de réalisation de notre variable aléatoire est</a:t>
            </a:r>
          </a:p>
        </p:txBody>
      </p:sp>
      <p:pic>
        <p:nvPicPr>
          <p:cNvPr id="342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785643" y="7287121"/>
            <a:ext cx="2298701" cy="469901"/>
          </a:xfrm>
          <a:prstGeom prst="rect">
            <a:avLst/>
          </a:prstGeom>
          <a:ln w="12700">
            <a:miter lim="400000"/>
          </a:ln>
        </p:spPr>
      </p:pic>
      <p:sp>
        <p:nvSpPr>
          <p:cNvPr id="343" name="Shape 343"/>
          <p:cNvSpPr/>
          <p:nvPr/>
        </p:nvSpPr>
        <p:spPr>
          <a:xfrm>
            <a:off x="673769" y="8413749"/>
            <a:ext cx="1165726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puisqu’à priori on ne sait pas combien d’essais ça peut prendre.</a:t>
            </a:r>
          </a:p>
        </p:txBody>
      </p:sp>
      <p:pic>
        <p:nvPicPr>
          <p:cNvPr id="344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384006" y="619621"/>
            <a:ext cx="2781301" cy="469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42" grpId="6"/>
      <p:bldP build="whole" bldLvl="1" animBg="1" rev="0" advAuto="0" spid="336" grpId="2"/>
      <p:bldP build="whole" bldLvl="1" animBg="1" rev="0" advAuto="0" spid="341" grpId="5"/>
      <p:bldP build="whole" bldLvl="1" animBg="1" rev="0" advAuto="0" spid="343" grpId="7"/>
      <p:bldP build="whole" bldLvl="1" animBg="1" rev="0" advAuto="0" spid="340" grpId="4"/>
      <p:bldP build="whole" bldLvl="1" animBg="1" rev="0" advAuto="0" spid="339" grpId="3"/>
      <p:bldP build="whole" bldLvl="1" animBg="1" rev="0" advAuto="0" spid="344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6" name="geo_0-5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3972" y="4188280"/>
            <a:ext cx="9398795" cy="5792969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49" name="Group 349"/>
          <p:cNvGrpSpPr/>
          <p:nvPr/>
        </p:nvGrpSpPr>
        <p:grpSpPr>
          <a:xfrm>
            <a:off x="4381500" y="5917703"/>
            <a:ext cx="2220863" cy="620664"/>
            <a:chOff x="0" y="0"/>
            <a:chExt cx="2220862" cy="620662"/>
          </a:xfrm>
        </p:grpSpPr>
        <p:sp>
          <p:nvSpPr>
            <p:cNvPr id="347" name="Shape 347"/>
            <p:cNvSpPr/>
            <p:nvPr/>
          </p:nvSpPr>
          <p:spPr>
            <a:xfrm>
              <a:off x="0" y="0"/>
              <a:ext cx="1044377" cy="580480"/>
            </a:xfrm>
            <a:prstGeom prst="roundRect">
              <a:avLst>
                <a:gd name="adj" fmla="val 32818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48" name="Shape 348"/>
            <p:cNvSpPr/>
            <p:nvPr/>
          </p:nvSpPr>
          <p:spPr>
            <a:xfrm>
              <a:off x="1738461" y="40183"/>
              <a:ext cx="482402" cy="580480"/>
            </a:xfrm>
            <a:prstGeom prst="roundRect">
              <a:avLst>
                <a:gd name="adj" fmla="val 39490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54" name="Group 354"/>
          <p:cNvGrpSpPr/>
          <p:nvPr/>
        </p:nvGrpSpPr>
        <p:grpSpPr>
          <a:xfrm>
            <a:off x="4381500" y="2627064"/>
            <a:ext cx="8540726" cy="2537734"/>
            <a:chOff x="0" y="0"/>
            <a:chExt cx="8540725" cy="2537732"/>
          </a:xfrm>
        </p:grpSpPr>
        <p:sp>
          <p:nvSpPr>
            <p:cNvPr id="350" name="Shape 350"/>
            <p:cNvSpPr/>
            <p:nvPr/>
          </p:nvSpPr>
          <p:spPr>
            <a:xfrm>
              <a:off x="0" y="1192892"/>
              <a:ext cx="1371600" cy="1344841"/>
            </a:xfrm>
            <a:prstGeom prst="roundRect">
              <a:avLst>
                <a:gd name="adj" fmla="val 14165"/>
              </a:avLst>
            </a:prstGeom>
            <a:solidFill>
              <a:srgbClr val="FFF5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grpSp>
          <p:nvGrpSpPr>
            <p:cNvPr id="353" name="Group 353"/>
            <p:cNvGrpSpPr/>
            <p:nvPr/>
          </p:nvGrpSpPr>
          <p:grpSpPr>
            <a:xfrm>
              <a:off x="3113037" y="0"/>
              <a:ext cx="5427689" cy="1841500"/>
              <a:chOff x="0" y="0"/>
              <a:chExt cx="5427687" cy="1841499"/>
            </a:xfrm>
          </p:grpSpPr>
          <p:sp>
            <p:nvSpPr>
              <p:cNvPr id="351" name="Shape 351"/>
              <p:cNvSpPr/>
              <p:nvPr/>
            </p:nvSpPr>
            <p:spPr>
              <a:xfrm>
                <a:off x="0" y="0"/>
                <a:ext cx="5427688" cy="1143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/>
              <a:p>
                <a:pPr/>
                <a:r>
                  <a:t>on obtient donc une série </a:t>
                </a:r>
              </a:p>
              <a:p>
                <a:pPr/>
                <a:r>
                  <a:t>géométrique convergente car</a:t>
                </a:r>
              </a:p>
            </p:txBody>
          </p:sp>
          <p:pic>
            <p:nvPicPr>
              <p:cNvPr id="352" name="pasted-image.pdf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1793093" y="1435100"/>
                <a:ext cx="1841501" cy="4064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grpSp>
        <p:nvGrpSpPr>
          <p:cNvPr id="357" name="Group 357"/>
          <p:cNvGrpSpPr/>
          <p:nvPr/>
        </p:nvGrpSpPr>
        <p:grpSpPr>
          <a:xfrm>
            <a:off x="5400476" y="540444"/>
            <a:ext cx="5351464" cy="3914513"/>
            <a:chOff x="0" y="0"/>
            <a:chExt cx="5351462" cy="3914512"/>
          </a:xfrm>
        </p:grpSpPr>
        <p:sp>
          <p:nvSpPr>
            <p:cNvPr id="355" name="Shape 355"/>
            <p:cNvSpPr/>
            <p:nvPr/>
          </p:nvSpPr>
          <p:spPr>
            <a:xfrm>
              <a:off x="4884638" y="0"/>
              <a:ext cx="466825" cy="459920"/>
            </a:xfrm>
            <a:prstGeom prst="roundRect">
              <a:avLst>
                <a:gd name="adj" fmla="val 41420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56" name="Shape 356"/>
            <p:cNvSpPr/>
            <p:nvPr/>
          </p:nvSpPr>
          <p:spPr>
            <a:xfrm>
              <a:off x="0" y="3584312"/>
              <a:ext cx="293886" cy="330201"/>
            </a:xfrm>
            <a:prstGeom prst="roundRect">
              <a:avLst>
                <a:gd name="adj" fmla="val 50000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60" name="Group 360"/>
          <p:cNvGrpSpPr/>
          <p:nvPr/>
        </p:nvGrpSpPr>
        <p:grpSpPr>
          <a:xfrm>
            <a:off x="5400476" y="475584"/>
            <a:ext cx="6958758" cy="2369216"/>
            <a:chOff x="0" y="0"/>
            <a:chExt cx="6958756" cy="2369215"/>
          </a:xfrm>
        </p:grpSpPr>
        <p:sp>
          <p:nvSpPr>
            <p:cNvPr id="358" name="Shape 358"/>
            <p:cNvSpPr/>
            <p:nvPr/>
          </p:nvSpPr>
          <p:spPr>
            <a:xfrm>
              <a:off x="5723383" y="0"/>
              <a:ext cx="1235374" cy="459920"/>
            </a:xfrm>
            <a:prstGeom prst="roundRect">
              <a:avLst>
                <a:gd name="adj" fmla="val 41420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59" name="Shape 359"/>
            <p:cNvSpPr/>
            <p:nvPr/>
          </p:nvSpPr>
          <p:spPr>
            <a:xfrm>
              <a:off x="0" y="2039015"/>
              <a:ext cx="786855" cy="330201"/>
            </a:xfrm>
            <a:prstGeom prst="roundRect">
              <a:avLst>
                <a:gd name="adj" fmla="val 50000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63" name="Group 363"/>
          <p:cNvGrpSpPr/>
          <p:nvPr/>
        </p:nvGrpSpPr>
        <p:grpSpPr>
          <a:xfrm>
            <a:off x="4076402" y="1143000"/>
            <a:ext cx="2284761" cy="1982560"/>
            <a:chOff x="0" y="0"/>
            <a:chExt cx="2284759" cy="1982559"/>
          </a:xfrm>
        </p:grpSpPr>
        <p:sp>
          <p:nvSpPr>
            <p:cNvPr id="361" name="Shape 361"/>
            <p:cNvSpPr/>
            <p:nvPr/>
          </p:nvSpPr>
          <p:spPr>
            <a:xfrm>
              <a:off x="1817935" y="0"/>
              <a:ext cx="466825" cy="459920"/>
            </a:xfrm>
            <a:prstGeom prst="roundRect">
              <a:avLst>
                <a:gd name="adj" fmla="val 4142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62" name="Shape 362"/>
            <p:cNvSpPr/>
            <p:nvPr/>
          </p:nvSpPr>
          <p:spPr>
            <a:xfrm>
              <a:off x="0" y="1522640"/>
              <a:ext cx="466825" cy="459920"/>
            </a:xfrm>
            <a:prstGeom prst="roundRect">
              <a:avLst>
                <a:gd name="adj" fmla="val 4142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364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18430" y="705544"/>
            <a:ext cx="5194301" cy="127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5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705919" y="2260600"/>
            <a:ext cx="2374901" cy="1270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66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705919" y="3833564"/>
            <a:ext cx="1841501" cy="127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7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0474622" y="540444"/>
            <a:ext cx="17653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8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660576" y="5352553"/>
            <a:ext cx="1765301" cy="1028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9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753100" y="5454153"/>
            <a:ext cx="749300" cy="927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70" name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6834137" y="5640387"/>
            <a:ext cx="660401" cy="317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60" grpId="5"/>
      <p:bldP build="whole" bldLvl="1" animBg="1" rev="0" advAuto="0" spid="363" grpId="2"/>
      <p:bldP build="whole" bldLvl="1" animBg="1" rev="0" advAuto="0" spid="368" grpId="8"/>
      <p:bldP build="whole" bldLvl="1" animBg="1" rev="0" advAuto="0" spid="354" grpId="7"/>
      <p:bldP build="whole" bldLvl="1" animBg="1" rev="0" advAuto="0" spid="366" grpId="4"/>
      <p:bldP build="whole" bldLvl="1" animBg="1" rev="0" advAuto="0" spid="365" grpId="1"/>
      <p:bldP build="whole" bldLvl="1" animBg="1" rev="0" advAuto="0" spid="370" grpId="11"/>
      <p:bldP build="whole" bldLvl="1" animBg="1" rev="0" advAuto="0" spid="349" grpId="10"/>
      <p:bldP build="whole" bldLvl="1" animBg="1" rev="0" advAuto="0" spid="357" grpId="6"/>
      <p:bldP build="whole" bldLvl="1" animBg="1" rev="0" advAuto="0" spid="369" grpId="9"/>
      <p:bldP build="whole" bldLvl="1" animBg="1" rev="0" advAuto="0" spid="367" grpId="3"/>
      <p:bldP build="whole" bldLvl="1" animBg="1" rev="0" advAuto="0" spid="346" grpId="1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4" name="Group 374"/>
          <p:cNvGrpSpPr/>
          <p:nvPr/>
        </p:nvGrpSpPr>
        <p:grpSpPr>
          <a:xfrm>
            <a:off x="8018512" y="756716"/>
            <a:ext cx="1908176" cy="7595172"/>
            <a:chOff x="0" y="0"/>
            <a:chExt cx="1908175" cy="7595170"/>
          </a:xfrm>
        </p:grpSpPr>
        <p:sp>
          <p:nvSpPr>
            <p:cNvPr id="372" name="Shape 372"/>
            <p:cNvSpPr/>
            <p:nvPr/>
          </p:nvSpPr>
          <p:spPr>
            <a:xfrm>
              <a:off x="0" y="6426770"/>
              <a:ext cx="1908175" cy="1168401"/>
            </a:xfrm>
            <a:prstGeom prst="roundRect">
              <a:avLst>
                <a:gd name="adj" fmla="val 16304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73" name="Shape 373"/>
            <p:cNvSpPr/>
            <p:nvPr/>
          </p:nvSpPr>
          <p:spPr>
            <a:xfrm>
              <a:off x="88900" y="0"/>
              <a:ext cx="1730375" cy="1168400"/>
            </a:xfrm>
            <a:prstGeom prst="roundRect">
              <a:avLst>
                <a:gd name="adj" fmla="val 16304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77" name="Group 377"/>
          <p:cNvGrpSpPr/>
          <p:nvPr/>
        </p:nvGrpSpPr>
        <p:grpSpPr>
          <a:xfrm>
            <a:off x="8280400" y="1329320"/>
            <a:ext cx="2373263" cy="580480"/>
            <a:chOff x="0" y="0"/>
            <a:chExt cx="2373262" cy="580479"/>
          </a:xfrm>
        </p:grpSpPr>
        <p:sp>
          <p:nvSpPr>
            <p:cNvPr id="375" name="Shape 375"/>
            <p:cNvSpPr/>
            <p:nvPr/>
          </p:nvSpPr>
          <p:spPr>
            <a:xfrm>
              <a:off x="0" y="0"/>
              <a:ext cx="1044377" cy="580480"/>
            </a:xfrm>
            <a:prstGeom prst="roundRect">
              <a:avLst>
                <a:gd name="adj" fmla="val 32818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76" name="Shape 376"/>
            <p:cNvSpPr/>
            <p:nvPr/>
          </p:nvSpPr>
          <p:spPr>
            <a:xfrm>
              <a:off x="1890861" y="0"/>
              <a:ext cx="482402" cy="580480"/>
            </a:xfrm>
            <a:prstGeom prst="roundRect">
              <a:avLst>
                <a:gd name="adj" fmla="val 39490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378" name="Shape 378"/>
          <p:cNvSpPr/>
          <p:nvPr/>
        </p:nvSpPr>
        <p:spPr>
          <a:xfrm>
            <a:off x="5455865" y="7096720"/>
            <a:ext cx="1908176" cy="1443534"/>
          </a:xfrm>
          <a:prstGeom prst="roundRect">
            <a:avLst>
              <a:gd name="adj" fmla="val 13197"/>
            </a:avLst>
          </a:prstGeom>
          <a:solidFill>
            <a:srgbClr val="FFB0B2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381" name="Group 381"/>
          <p:cNvGrpSpPr/>
          <p:nvPr/>
        </p:nvGrpSpPr>
        <p:grpSpPr>
          <a:xfrm>
            <a:off x="554818" y="680516"/>
            <a:ext cx="12199963" cy="2640534"/>
            <a:chOff x="-100012" y="0"/>
            <a:chExt cx="12199962" cy="2640533"/>
          </a:xfrm>
        </p:grpSpPr>
        <p:sp>
          <p:nvSpPr>
            <p:cNvPr id="379" name="Shape 379"/>
            <p:cNvSpPr/>
            <p:nvPr/>
          </p:nvSpPr>
          <p:spPr>
            <a:xfrm>
              <a:off x="-100013" y="2018233"/>
              <a:ext cx="12199963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Calculer ça directement est assez compliquer; utilisons une astuce.</a:t>
              </a:r>
            </a:p>
          </p:txBody>
        </p:sp>
        <p:sp>
          <p:nvSpPr>
            <p:cNvPr id="380" name="Shape 380"/>
            <p:cNvSpPr/>
            <p:nvPr/>
          </p:nvSpPr>
          <p:spPr>
            <a:xfrm>
              <a:off x="4576030" y="0"/>
              <a:ext cx="1844676" cy="1356767"/>
            </a:xfrm>
            <a:prstGeom prst="roundRect">
              <a:avLst>
                <a:gd name="adj" fmla="val 14041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84" name="Group 384"/>
          <p:cNvGrpSpPr/>
          <p:nvPr/>
        </p:nvGrpSpPr>
        <p:grpSpPr>
          <a:xfrm>
            <a:off x="3873202" y="1103540"/>
            <a:ext cx="1383061" cy="459920"/>
            <a:chOff x="901700" y="0"/>
            <a:chExt cx="1383059" cy="459919"/>
          </a:xfrm>
        </p:grpSpPr>
        <p:sp>
          <p:nvSpPr>
            <p:cNvPr id="382" name="Shape 382"/>
            <p:cNvSpPr/>
            <p:nvPr/>
          </p:nvSpPr>
          <p:spPr>
            <a:xfrm>
              <a:off x="901700" y="0"/>
              <a:ext cx="466825" cy="459920"/>
            </a:xfrm>
            <a:prstGeom prst="roundRect">
              <a:avLst>
                <a:gd name="adj" fmla="val 4142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83" name="Shape 383"/>
            <p:cNvSpPr/>
            <p:nvPr/>
          </p:nvSpPr>
          <p:spPr>
            <a:xfrm>
              <a:off x="1817935" y="0"/>
              <a:ext cx="466825" cy="459920"/>
            </a:xfrm>
            <a:prstGeom prst="roundRect">
              <a:avLst>
                <a:gd name="adj" fmla="val 4142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385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6662" y="655116"/>
            <a:ext cx="3860801" cy="127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86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472037" y="696937"/>
            <a:ext cx="2628901" cy="12700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89" name="Group 389"/>
          <p:cNvGrpSpPr/>
          <p:nvPr/>
        </p:nvGrpSpPr>
        <p:grpSpPr>
          <a:xfrm>
            <a:off x="182103" y="4210050"/>
            <a:ext cx="9833485" cy="1270000"/>
            <a:chOff x="0" y="0"/>
            <a:chExt cx="9833483" cy="1270000"/>
          </a:xfrm>
        </p:grpSpPr>
        <p:pic>
          <p:nvPicPr>
            <p:cNvPr id="387" name="pasted-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6912483" y="0"/>
              <a:ext cx="2921001" cy="127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88" name="Shape 388"/>
            <p:cNvSpPr/>
            <p:nvPr/>
          </p:nvSpPr>
          <p:spPr>
            <a:xfrm>
              <a:off x="-1" y="323849"/>
              <a:ext cx="5906320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on sait que la série de puissance</a:t>
              </a:r>
            </a:p>
          </p:txBody>
        </p:sp>
      </p:grpSp>
      <p:sp>
        <p:nvSpPr>
          <p:cNvPr id="390" name="Shape 390"/>
          <p:cNvSpPr/>
          <p:nvPr/>
        </p:nvSpPr>
        <p:spPr>
          <a:xfrm>
            <a:off x="1228638" y="5835649"/>
            <a:ext cx="1054752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en dérivant de chaque côté la dernière égalité, on obtient</a:t>
            </a:r>
          </a:p>
        </p:txBody>
      </p:sp>
      <p:pic>
        <p:nvPicPr>
          <p:cNvPr id="391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375872" y="796676"/>
            <a:ext cx="2311401" cy="1054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92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9867304" y="910431"/>
            <a:ext cx="952501" cy="927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93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1258103" y="859631"/>
            <a:ext cx="749301" cy="1028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94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615652" y="7018387"/>
            <a:ext cx="4318001" cy="1435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95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026372" y="7183487"/>
            <a:ext cx="2349501" cy="127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96" name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7659737" y="7183487"/>
            <a:ext cx="4711701" cy="11684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95" grpId="8"/>
      <p:bldP build="whole" bldLvl="1" animBg="1" rev="0" advAuto="0" spid="396" grpId="9"/>
      <p:bldP build="whole" bldLvl="1" animBg="1" rev="0" advAuto="0" spid="381" grpId="4"/>
      <p:bldP build="whole" bldLvl="1" animBg="1" rev="0" advAuto="0" spid="377" grpId="14"/>
      <p:bldP build="whole" bldLvl="1" animBg="1" rev="0" advAuto="0" spid="394" grpId="7"/>
      <p:bldP build="whole" bldLvl="1" animBg="1" rev="0" advAuto="0" spid="393" grpId="15"/>
      <p:bldP build="whole" bldLvl="1" animBg="1" rev="0" advAuto="0" spid="392" grpId="13"/>
      <p:bldP build="whole" bldLvl="1" animBg="1" rev="0" advAuto="0" spid="385" grpId="1"/>
      <p:bldP build="whole" bldLvl="1" animBg="1" rev="0" advAuto="0" spid="374" grpId="12"/>
      <p:bldP build="whole" bldLvl="1" animBg="1" rev="0" advAuto="0" spid="386" grpId="2"/>
      <p:bldP build="whole" bldLvl="1" animBg="1" rev="0" advAuto="0" spid="390" grpId="6"/>
      <p:bldP build="whole" bldLvl="1" animBg="1" rev="0" advAuto="0" spid="378" grpId="10"/>
      <p:bldP build="whole" bldLvl="1" animBg="1" rev="0" advAuto="0" spid="389" grpId="5"/>
      <p:bldP build="whole" bldLvl="1" animBg="1" rev="0" advAuto="0" spid="384" grpId="3"/>
      <p:bldP build="whole" bldLvl="1" animBg="1" rev="0" advAuto="0" spid="391" grpId="1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2" name="Group 402"/>
          <p:cNvGrpSpPr/>
          <p:nvPr/>
        </p:nvGrpSpPr>
        <p:grpSpPr>
          <a:xfrm>
            <a:off x="5979616" y="1374065"/>
            <a:ext cx="2201764" cy="1549530"/>
            <a:chOff x="0" y="0"/>
            <a:chExt cx="2201763" cy="1549529"/>
          </a:xfrm>
        </p:grpSpPr>
        <p:grpSp>
          <p:nvGrpSpPr>
            <p:cNvPr id="400" name="Group 400"/>
            <p:cNvGrpSpPr/>
            <p:nvPr/>
          </p:nvGrpSpPr>
          <p:grpSpPr>
            <a:xfrm>
              <a:off x="0" y="0"/>
              <a:ext cx="2201764" cy="1549530"/>
              <a:chOff x="0" y="0"/>
              <a:chExt cx="2201763" cy="1549529"/>
            </a:xfrm>
          </p:grpSpPr>
          <p:sp>
            <p:nvSpPr>
              <p:cNvPr id="398" name="Shape 398"/>
              <p:cNvSpPr/>
              <p:nvPr/>
            </p:nvSpPr>
            <p:spPr>
              <a:xfrm>
                <a:off x="0" y="0"/>
                <a:ext cx="2201764" cy="1549530"/>
              </a:xfrm>
              <a:prstGeom prst="roundRect">
                <a:avLst>
                  <a:gd name="adj" fmla="val 13113"/>
                </a:avLst>
              </a:prstGeom>
              <a:solidFill>
                <a:srgbClr val="EECDFE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99" name="Shape 399"/>
              <p:cNvSpPr/>
              <p:nvPr/>
            </p:nvSpPr>
            <p:spPr>
              <a:xfrm>
                <a:off x="533914" y="1024068"/>
                <a:ext cx="328477" cy="442705"/>
              </a:xfrm>
              <a:prstGeom prst="roundRect">
                <a:avLst>
                  <a:gd name="adj" fmla="val 50000"/>
                </a:avLst>
              </a:prstGeom>
              <a:solidFill>
                <a:srgbClr val="0DFCFF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sp>
          <p:nvSpPr>
            <p:cNvPr id="401" name="Shape 401"/>
            <p:cNvSpPr/>
            <p:nvPr/>
          </p:nvSpPr>
          <p:spPr>
            <a:xfrm>
              <a:off x="1955893" y="240680"/>
              <a:ext cx="245871" cy="442705"/>
            </a:xfrm>
            <a:prstGeom prst="roundRect">
              <a:avLst>
                <a:gd name="adj" fmla="val 50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07" name="Group 407"/>
          <p:cNvGrpSpPr/>
          <p:nvPr/>
        </p:nvGrpSpPr>
        <p:grpSpPr>
          <a:xfrm>
            <a:off x="5041536" y="5529606"/>
            <a:ext cx="5988306" cy="3843887"/>
            <a:chOff x="0" y="0"/>
            <a:chExt cx="5988305" cy="3843886"/>
          </a:xfrm>
        </p:grpSpPr>
        <p:grpSp>
          <p:nvGrpSpPr>
            <p:cNvPr id="405" name="Group 405"/>
            <p:cNvGrpSpPr/>
            <p:nvPr/>
          </p:nvGrpSpPr>
          <p:grpSpPr>
            <a:xfrm>
              <a:off x="3067429" y="543014"/>
              <a:ext cx="2920877" cy="3300873"/>
              <a:chOff x="0" y="0"/>
              <a:chExt cx="2920875" cy="3300871"/>
            </a:xfrm>
          </p:grpSpPr>
          <p:sp>
            <p:nvSpPr>
              <p:cNvPr id="403" name="Shape 403"/>
              <p:cNvSpPr/>
              <p:nvPr/>
            </p:nvSpPr>
            <p:spPr>
              <a:xfrm>
                <a:off x="0" y="1956258"/>
                <a:ext cx="2304554" cy="1344614"/>
              </a:xfrm>
              <a:prstGeom prst="roundRect">
                <a:avLst>
                  <a:gd name="adj" fmla="val 14168"/>
                </a:avLst>
              </a:prstGeom>
              <a:solidFill>
                <a:srgbClr val="0DFCFF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4" name="Shape 404"/>
              <p:cNvSpPr/>
              <p:nvPr/>
            </p:nvSpPr>
            <p:spPr>
              <a:xfrm>
                <a:off x="616322" y="0"/>
                <a:ext cx="2304554" cy="1344613"/>
              </a:xfrm>
              <a:prstGeom prst="roundRect">
                <a:avLst>
                  <a:gd name="adj" fmla="val 14168"/>
                </a:avLst>
              </a:prstGeom>
              <a:solidFill>
                <a:srgbClr val="0DFCFF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sp>
          <p:nvSpPr>
            <p:cNvPr id="434" name="Shape 434"/>
            <p:cNvSpPr/>
            <p:nvPr/>
          </p:nvSpPr>
          <p:spPr>
            <a:xfrm>
              <a:off x="0" y="-1"/>
              <a:ext cx="4158556" cy="4244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354" fill="norm" stroke="1" extrusionOk="0">
                  <a:moveTo>
                    <a:pt x="0" y="16354"/>
                  </a:moveTo>
                  <a:cubicBezTo>
                    <a:pt x="7067" y="-3335"/>
                    <a:pt x="14267" y="-5246"/>
                    <a:pt x="21600" y="10621"/>
                  </a:cubicBezTo>
                </a:path>
              </a:pathLst>
            </a:custGeom>
            <a:noFill/>
            <a:ln w="25400" cap="flat">
              <a:solidFill>
                <a:srgbClr val="0096FF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/>
            <a:lstStyle/>
            <a:p>
              <a:pPr/>
            </a:p>
          </p:txBody>
        </p:sp>
      </p:grpSp>
      <p:grpSp>
        <p:nvGrpSpPr>
          <p:cNvPr id="410" name="Group 410"/>
          <p:cNvGrpSpPr/>
          <p:nvPr/>
        </p:nvGrpSpPr>
        <p:grpSpPr>
          <a:xfrm>
            <a:off x="2113036" y="4138141"/>
            <a:ext cx="4804886" cy="3250419"/>
            <a:chOff x="0" y="0"/>
            <a:chExt cx="4804884" cy="3250418"/>
          </a:xfrm>
        </p:grpSpPr>
        <p:sp>
          <p:nvSpPr>
            <p:cNvPr id="408" name="Shape 408"/>
            <p:cNvSpPr/>
            <p:nvPr/>
          </p:nvSpPr>
          <p:spPr>
            <a:xfrm>
              <a:off x="1318486" y="0"/>
              <a:ext cx="3486399" cy="1344613"/>
            </a:xfrm>
            <a:prstGeom prst="roundRect">
              <a:avLst>
                <a:gd name="adj" fmla="val 14168"/>
              </a:avLst>
            </a:prstGeom>
            <a:solidFill>
              <a:srgbClr val="FFD0F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09" name="Shape 409"/>
            <p:cNvSpPr/>
            <p:nvPr/>
          </p:nvSpPr>
          <p:spPr>
            <a:xfrm>
              <a:off x="0" y="1905806"/>
              <a:ext cx="3486399" cy="1344613"/>
            </a:xfrm>
            <a:prstGeom prst="roundRect">
              <a:avLst>
                <a:gd name="adj" fmla="val 14168"/>
              </a:avLst>
            </a:prstGeom>
            <a:solidFill>
              <a:srgbClr val="FFD0F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13" name="Group 413"/>
          <p:cNvGrpSpPr/>
          <p:nvPr/>
        </p:nvGrpSpPr>
        <p:grpSpPr>
          <a:xfrm>
            <a:off x="5848350" y="4103662"/>
            <a:ext cx="3486399" cy="5235799"/>
            <a:chOff x="0" y="0"/>
            <a:chExt cx="3486398" cy="5235798"/>
          </a:xfrm>
        </p:grpSpPr>
        <p:sp>
          <p:nvSpPr>
            <p:cNvPr id="411" name="Shape 411"/>
            <p:cNvSpPr/>
            <p:nvPr/>
          </p:nvSpPr>
          <p:spPr>
            <a:xfrm>
              <a:off x="0" y="3891185"/>
              <a:ext cx="1826122" cy="1344614"/>
            </a:xfrm>
            <a:prstGeom prst="roundRect">
              <a:avLst>
                <a:gd name="adj" fmla="val 14168"/>
              </a:avLst>
            </a:prstGeom>
            <a:solidFill>
              <a:srgbClr val="FFD0F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12" name="Shape 412"/>
            <p:cNvSpPr/>
            <p:nvPr/>
          </p:nvSpPr>
          <p:spPr>
            <a:xfrm>
              <a:off x="1660276" y="0"/>
              <a:ext cx="1826123" cy="1344613"/>
            </a:xfrm>
            <a:prstGeom prst="roundRect">
              <a:avLst>
                <a:gd name="adj" fmla="val 14168"/>
              </a:avLst>
            </a:prstGeom>
            <a:solidFill>
              <a:srgbClr val="FFD0F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16" name="Group 416"/>
          <p:cNvGrpSpPr/>
          <p:nvPr/>
        </p:nvGrpSpPr>
        <p:grpSpPr>
          <a:xfrm>
            <a:off x="3022600" y="6018547"/>
            <a:ext cx="5299075" cy="3384414"/>
            <a:chOff x="0" y="0"/>
            <a:chExt cx="5299075" cy="3384413"/>
          </a:xfrm>
        </p:grpSpPr>
        <p:sp>
          <p:nvSpPr>
            <p:cNvPr id="414" name="Shape 414"/>
            <p:cNvSpPr/>
            <p:nvPr/>
          </p:nvSpPr>
          <p:spPr>
            <a:xfrm>
              <a:off x="0" y="1931652"/>
              <a:ext cx="2263775" cy="1452762"/>
            </a:xfrm>
            <a:prstGeom prst="roundRect">
              <a:avLst>
                <a:gd name="adj" fmla="val 13113"/>
              </a:avLst>
            </a:prstGeom>
            <a:solidFill>
              <a:srgbClr val="EECD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15" name="Shape 415"/>
            <p:cNvSpPr/>
            <p:nvPr/>
          </p:nvSpPr>
          <p:spPr>
            <a:xfrm>
              <a:off x="3035300" y="0"/>
              <a:ext cx="2263775" cy="1452761"/>
            </a:xfrm>
            <a:prstGeom prst="roundRect">
              <a:avLst>
                <a:gd name="adj" fmla="val 13113"/>
              </a:avLst>
            </a:prstGeom>
            <a:solidFill>
              <a:srgbClr val="EECD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19" name="Group 419"/>
          <p:cNvGrpSpPr/>
          <p:nvPr/>
        </p:nvGrpSpPr>
        <p:grpSpPr>
          <a:xfrm>
            <a:off x="3196376" y="5887054"/>
            <a:ext cx="6643089" cy="1084283"/>
            <a:chOff x="0" y="0"/>
            <a:chExt cx="6643087" cy="1084282"/>
          </a:xfrm>
        </p:grpSpPr>
        <p:sp>
          <p:nvSpPr>
            <p:cNvPr id="435" name="Shape 435"/>
            <p:cNvSpPr/>
            <p:nvPr/>
          </p:nvSpPr>
          <p:spPr>
            <a:xfrm>
              <a:off x="0" y="-1"/>
              <a:ext cx="1053406" cy="556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4" fill="norm" stroke="1" extrusionOk="0">
                  <a:moveTo>
                    <a:pt x="0" y="16204"/>
                  </a:moveTo>
                  <a:cubicBezTo>
                    <a:pt x="6693" y="-5044"/>
                    <a:pt x="13893" y="-5396"/>
                    <a:pt x="21600" y="15149"/>
                  </a:cubicBezTo>
                </a:path>
              </a:pathLst>
            </a:custGeom>
            <a:noFill/>
            <a:ln w="25400" cap="flat">
              <a:solidFill>
                <a:srgbClr val="70D200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/>
            <a:lstStyle/>
            <a:p>
              <a:pPr/>
            </a:p>
          </p:txBody>
        </p:sp>
        <p:sp>
          <p:nvSpPr>
            <p:cNvPr id="418" name="Shape 418"/>
            <p:cNvSpPr/>
            <p:nvPr/>
          </p:nvSpPr>
          <p:spPr>
            <a:xfrm>
              <a:off x="6321777" y="489730"/>
              <a:ext cx="321311" cy="594553"/>
            </a:xfrm>
            <a:prstGeom prst="roundRect">
              <a:avLst>
                <a:gd name="adj" fmla="val 50000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22" name="Group 422"/>
          <p:cNvGrpSpPr/>
          <p:nvPr/>
        </p:nvGrpSpPr>
        <p:grpSpPr>
          <a:xfrm>
            <a:off x="3188240" y="6110617"/>
            <a:ext cx="4138808" cy="860720"/>
            <a:chOff x="0" y="0"/>
            <a:chExt cx="4138806" cy="860719"/>
          </a:xfrm>
        </p:grpSpPr>
        <p:sp>
          <p:nvSpPr>
            <p:cNvPr id="436" name="Shape 436"/>
            <p:cNvSpPr/>
            <p:nvPr/>
          </p:nvSpPr>
          <p:spPr>
            <a:xfrm>
              <a:off x="0" y="0"/>
              <a:ext cx="434063" cy="464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439" h="16257" fill="norm" stroke="1" extrusionOk="0">
                  <a:moveTo>
                    <a:pt x="0" y="12622"/>
                  </a:moveTo>
                  <a:cubicBezTo>
                    <a:pt x="16018" y="-5343"/>
                    <a:pt x="21600" y="-4131"/>
                    <a:pt x="16746" y="16257"/>
                  </a:cubicBezTo>
                </a:path>
              </a:pathLst>
            </a:custGeom>
            <a:noFill/>
            <a:ln w="25400" cap="flat">
              <a:solidFill>
                <a:srgbClr val="FF2600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/>
            <a:lstStyle/>
            <a:p>
              <a:pPr/>
            </a:p>
          </p:txBody>
        </p:sp>
        <p:sp>
          <p:nvSpPr>
            <p:cNvPr id="421" name="Shape 421"/>
            <p:cNvSpPr/>
            <p:nvPr/>
          </p:nvSpPr>
          <p:spPr>
            <a:xfrm>
              <a:off x="3652495" y="266167"/>
              <a:ext cx="486312" cy="594553"/>
            </a:xfrm>
            <a:prstGeom prst="roundRect">
              <a:avLst>
                <a:gd name="adj" fmla="val 39172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25" name="Group 425"/>
          <p:cNvGrpSpPr/>
          <p:nvPr/>
        </p:nvGrpSpPr>
        <p:grpSpPr>
          <a:xfrm>
            <a:off x="1079500" y="3996407"/>
            <a:ext cx="10340975" cy="1451869"/>
            <a:chOff x="0" y="0"/>
            <a:chExt cx="10340975" cy="1451867"/>
          </a:xfrm>
        </p:grpSpPr>
        <p:sp>
          <p:nvSpPr>
            <p:cNvPr id="423" name="Shape 423"/>
            <p:cNvSpPr/>
            <p:nvPr/>
          </p:nvSpPr>
          <p:spPr>
            <a:xfrm>
              <a:off x="0" y="0"/>
              <a:ext cx="1270000" cy="1451868"/>
            </a:xfrm>
            <a:prstGeom prst="roundRect">
              <a:avLst>
                <a:gd name="adj" fmla="val 15000"/>
              </a:avLst>
            </a:prstGeom>
            <a:solidFill>
              <a:srgbClr val="FFF5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24" name="Shape 424"/>
            <p:cNvSpPr/>
            <p:nvPr/>
          </p:nvSpPr>
          <p:spPr>
            <a:xfrm>
              <a:off x="9168705" y="116333"/>
              <a:ext cx="1172270" cy="1206501"/>
            </a:xfrm>
            <a:prstGeom prst="roundRect">
              <a:avLst>
                <a:gd name="adj" fmla="val 16251"/>
              </a:avLst>
            </a:prstGeom>
            <a:solidFill>
              <a:srgbClr val="FFF5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426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46300" y="521344"/>
            <a:ext cx="5270500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27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154487" y="1422449"/>
            <a:ext cx="4267201" cy="127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28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241550" y="6109927"/>
            <a:ext cx="8521700" cy="127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29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173114" y="8041580"/>
            <a:ext cx="6908801" cy="127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30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871735" y="3996407"/>
            <a:ext cx="5969001" cy="1435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31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7111503" y="4138141"/>
            <a:ext cx="4813301" cy="1168401"/>
          </a:xfrm>
          <a:prstGeom prst="rect">
            <a:avLst/>
          </a:prstGeom>
          <a:ln w="12700">
            <a:miter lim="400000"/>
          </a:ln>
        </p:spPr>
      </p:pic>
      <p:sp>
        <p:nvSpPr>
          <p:cNvPr id="432" name="Shape 432"/>
          <p:cNvSpPr/>
          <p:nvPr/>
        </p:nvSpPr>
        <p:spPr>
          <a:xfrm>
            <a:off x="1288429" y="2931678"/>
            <a:ext cx="10016655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En utilisant la dérivée seconde de la série géométrique</a:t>
            </a:r>
          </a:p>
        </p:txBody>
      </p:sp>
      <p:pic>
        <p:nvPicPr>
          <p:cNvPr id="433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7689353" y="158501"/>
            <a:ext cx="3530601" cy="1206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16" grpId="11"/>
      <p:bldP build="whole" bldLvl="1" animBg="1" rev="0" advAuto="0" spid="422" grpId="8"/>
      <p:bldP build="whole" bldLvl="1" animBg="1" rev="0" advAuto="0" spid="430" grpId="4"/>
      <p:bldP build="whole" bldLvl="1" animBg="1" rev="0" advAuto="0" spid="429" grpId="10"/>
      <p:bldP build="whole" bldLvl="1" animBg="1" rev="0" advAuto="0" spid="432" grpId="3"/>
      <p:bldP build="whole" bldLvl="1" animBg="1" rev="0" advAuto="0" spid="431" grpId="5"/>
      <p:bldP build="whole" bldLvl="1" animBg="1" rev="0" advAuto="0" spid="425" grpId="6"/>
      <p:bldP build="whole" bldLvl="1" animBg="1" rev="0" advAuto="0" spid="410" grpId="13"/>
      <p:bldP build="whole" bldLvl="1" animBg="1" rev="0" advAuto="0" spid="407" grpId="14"/>
      <p:bldP build="whole" bldLvl="1" animBg="1" rev="0" advAuto="0" spid="428" grpId="7"/>
      <p:bldP build="whole" bldLvl="1" animBg="1" rev="0" advAuto="0" spid="433" grpId="1"/>
      <p:bldP build="whole" bldLvl="1" animBg="1" rev="0" advAuto="0" spid="427" grpId="2"/>
      <p:bldP build="whole" bldLvl="1" animBg="1" rev="0" advAuto="0" spid="413" grpId="12"/>
      <p:bldP build="whole" bldLvl="1" animBg="1" rev="0" advAuto="0" spid="402" grpId="15"/>
      <p:bldP build="whole" bldLvl="1" animBg="1" rev="0" advAuto="0" spid="419" grpId="9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Au dernier cours, nous avons vu</a:t>
            </a:r>
          </a:p>
        </p:txBody>
      </p:sp>
      <p:sp>
        <p:nvSpPr>
          <p:cNvPr id="133" name="Shape 133"/>
          <p:cNvSpPr/>
          <p:nvPr/>
        </p:nvSpPr>
        <p:spPr>
          <a:xfrm>
            <a:off x="3022600" y="1943100"/>
            <a:ext cx="6959600" cy="2705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</a:pPr>
            <a:r>
              <a:t>L’espérance mathématiques</a:t>
            </a:r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</a:pPr>
            <a:r>
              <a:t>La variance</a:t>
            </a:r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</a:pPr>
            <a:r>
              <a:t>L’écart type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33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" name="Group 440"/>
          <p:cNvGrpSpPr/>
          <p:nvPr/>
        </p:nvGrpSpPr>
        <p:grpSpPr>
          <a:xfrm>
            <a:off x="1864171" y="8918326"/>
            <a:ext cx="5252939" cy="336551"/>
            <a:chOff x="0" y="0"/>
            <a:chExt cx="5252938" cy="336550"/>
          </a:xfrm>
        </p:grpSpPr>
        <p:sp>
          <p:nvSpPr>
            <p:cNvPr id="438" name="Shape 438"/>
            <p:cNvSpPr/>
            <p:nvPr/>
          </p:nvSpPr>
          <p:spPr>
            <a:xfrm>
              <a:off x="0" y="0"/>
              <a:ext cx="211039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cubicBezTo>
                    <a:pt x="10800" y="0"/>
                    <a:pt x="10800" y="0"/>
                    <a:pt x="10800" y="0"/>
                  </a:cubicBezTo>
                  <a:cubicBezTo>
                    <a:pt x="4835" y="0"/>
                    <a:pt x="0" y="3032"/>
                    <a:pt x="0" y="6772"/>
                  </a:cubicBezTo>
                  <a:cubicBezTo>
                    <a:pt x="0" y="6772"/>
                    <a:pt x="0" y="6772"/>
                    <a:pt x="0" y="6772"/>
                  </a:cubicBezTo>
                  <a:lnTo>
                    <a:pt x="0" y="14828"/>
                  </a:lnTo>
                  <a:cubicBezTo>
                    <a:pt x="0" y="14828"/>
                    <a:pt x="0" y="14828"/>
                    <a:pt x="0" y="14828"/>
                  </a:cubicBezTo>
                  <a:cubicBezTo>
                    <a:pt x="0" y="18568"/>
                    <a:pt x="4835" y="21600"/>
                    <a:pt x="10800" y="21600"/>
                  </a:cubicBezTo>
                  <a:cubicBezTo>
                    <a:pt x="10800" y="21600"/>
                    <a:pt x="10800" y="21600"/>
                    <a:pt x="10800" y="21600"/>
                  </a:cubicBezTo>
                  <a:cubicBezTo>
                    <a:pt x="10800" y="21600"/>
                    <a:pt x="10800" y="21600"/>
                    <a:pt x="10800" y="21600"/>
                  </a:cubicBezTo>
                  <a:cubicBezTo>
                    <a:pt x="16765" y="21600"/>
                    <a:pt x="21600" y="18568"/>
                    <a:pt x="21600" y="14828"/>
                  </a:cubicBezTo>
                  <a:cubicBezTo>
                    <a:pt x="21600" y="14828"/>
                    <a:pt x="21600" y="14828"/>
                    <a:pt x="21600" y="14828"/>
                  </a:cubicBezTo>
                  <a:lnTo>
                    <a:pt x="21600" y="6772"/>
                  </a:lnTo>
                  <a:cubicBezTo>
                    <a:pt x="21600" y="6772"/>
                    <a:pt x="21600" y="6772"/>
                    <a:pt x="21600" y="6772"/>
                  </a:cubicBezTo>
                  <a:cubicBezTo>
                    <a:pt x="21600" y="3032"/>
                    <a:pt x="16765" y="0"/>
                    <a:pt x="10800" y="0"/>
                  </a:cubicBezTo>
                  <a:cubicBezTo>
                    <a:pt x="10800" y="0"/>
                    <a:pt x="10800" y="0"/>
                    <a:pt x="10800" y="0"/>
                  </a:cubicBezTo>
                  <a:close/>
                </a:path>
              </a:pathLst>
            </a:cu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39" name="Shape 439"/>
            <p:cNvSpPr/>
            <p:nvPr/>
          </p:nvSpPr>
          <p:spPr>
            <a:xfrm>
              <a:off x="5041900" y="0"/>
              <a:ext cx="211039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cubicBezTo>
                    <a:pt x="10800" y="0"/>
                    <a:pt x="10800" y="0"/>
                    <a:pt x="10800" y="0"/>
                  </a:cubicBezTo>
                  <a:cubicBezTo>
                    <a:pt x="4835" y="0"/>
                    <a:pt x="0" y="3032"/>
                    <a:pt x="0" y="6772"/>
                  </a:cubicBezTo>
                  <a:cubicBezTo>
                    <a:pt x="0" y="6772"/>
                    <a:pt x="0" y="6772"/>
                    <a:pt x="0" y="6772"/>
                  </a:cubicBezTo>
                  <a:lnTo>
                    <a:pt x="0" y="14828"/>
                  </a:lnTo>
                  <a:cubicBezTo>
                    <a:pt x="0" y="14828"/>
                    <a:pt x="0" y="14828"/>
                    <a:pt x="0" y="14828"/>
                  </a:cubicBezTo>
                  <a:cubicBezTo>
                    <a:pt x="0" y="18568"/>
                    <a:pt x="4835" y="21600"/>
                    <a:pt x="10800" y="21600"/>
                  </a:cubicBezTo>
                  <a:cubicBezTo>
                    <a:pt x="10800" y="21600"/>
                    <a:pt x="10800" y="21600"/>
                    <a:pt x="10800" y="21600"/>
                  </a:cubicBezTo>
                  <a:cubicBezTo>
                    <a:pt x="10800" y="21600"/>
                    <a:pt x="10800" y="21600"/>
                    <a:pt x="10800" y="21600"/>
                  </a:cubicBezTo>
                  <a:cubicBezTo>
                    <a:pt x="16765" y="21600"/>
                    <a:pt x="21600" y="18568"/>
                    <a:pt x="21600" y="14828"/>
                  </a:cubicBezTo>
                  <a:cubicBezTo>
                    <a:pt x="21600" y="14828"/>
                    <a:pt x="21600" y="14828"/>
                    <a:pt x="21600" y="14828"/>
                  </a:cubicBezTo>
                  <a:lnTo>
                    <a:pt x="21600" y="6772"/>
                  </a:lnTo>
                  <a:cubicBezTo>
                    <a:pt x="21600" y="6772"/>
                    <a:pt x="21600" y="6772"/>
                    <a:pt x="21600" y="6772"/>
                  </a:cubicBezTo>
                  <a:cubicBezTo>
                    <a:pt x="21600" y="3032"/>
                    <a:pt x="16765" y="0"/>
                    <a:pt x="10800" y="0"/>
                  </a:cubicBezTo>
                  <a:cubicBezTo>
                    <a:pt x="10800" y="0"/>
                    <a:pt x="10800" y="0"/>
                    <a:pt x="10800" y="0"/>
                  </a:cubicBezTo>
                  <a:close/>
                </a:path>
              </a:pathLst>
            </a:cu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43" name="Group 443"/>
          <p:cNvGrpSpPr/>
          <p:nvPr/>
        </p:nvGrpSpPr>
        <p:grpSpPr>
          <a:xfrm>
            <a:off x="625102" y="6598394"/>
            <a:ext cx="6159427" cy="622301"/>
            <a:chOff x="0" y="0"/>
            <a:chExt cx="6159425" cy="622300"/>
          </a:xfrm>
        </p:grpSpPr>
        <p:sp>
          <p:nvSpPr>
            <p:cNvPr id="441" name="Shape 441"/>
            <p:cNvSpPr/>
            <p:nvPr/>
          </p:nvSpPr>
          <p:spPr>
            <a:xfrm>
              <a:off x="0" y="0"/>
              <a:ext cx="345629" cy="622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cubicBezTo>
                    <a:pt x="10800" y="0"/>
                    <a:pt x="10800" y="0"/>
                    <a:pt x="10800" y="0"/>
                  </a:cubicBezTo>
                  <a:cubicBezTo>
                    <a:pt x="4835" y="0"/>
                    <a:pt x="0" y="2686"/>
                    <a:pt x="0" y="5998"/>
                  </a:cubicBezTo>
                  <a:cubicBezTo>
                    <a:pt x="0" y="5998"/>
                    <a:pt x="0" y="5998"/>
                    <a:pt x="0" y="5998"/>
                  </a:cubicBezTo>
                  <a:lnTo>
                    <a:pt x="0" y="15602"/>
                  </a:lnTo>
                  <a:cubicBezTo>
                    <a:pt x="0" y="15602"/>
                    <a:pt x="0" y="15602"/>
                    <a:pt x="0" y="15602"/>
                  </a:cubicBezTo>
                  <a:cubicBezTo>
                    <a:pt x="0" y="18914"/>
                    <a:pt x="4835" y="21600"/>
                    <a:pt x="10800" y="21600"/>
                  </a:cubicBezTo>
                  <a:cubicBezTo>
                    <a:pt x="10800" y="21600"/>
                    <a:pt x="10800" y="21600"/>
                    <a:pt x="10800" y="21600"/>
                  </a:cubicBezTo>
                  <a:cubicBezTo>
                    <a:pt x="10800" y="21600"/>
                    <a:pt x="10800" y="21600"/>
                    <a:pt x="10800" y="21600"/>
                  </a:cubicBezTo>
                  <a:cubicBezTo>
                    <a:pt x="16765" y="21600"/>
                    <a:pt x="21600" y="18914"/>
                    <a:pt x="21600" y="15602"/>
                  </a:cubicBezTo>
                  <a:cubicBezTo>
                    <a:pt x="21600" y="15602"/>
                    <a:pt x="21600" y="15602"/>
                    <a:pt x="21600" y="15602"/>
                  </a:cubicBezTo>
                  <a:lnTo>
                    <a:pt x="21600" y="5998"/>
                  </a:lnTo>
                  <a:cubicBezTo>
                    <a:pt x="21600" y="5998"/>
                    <a:pt x="21600" y="5998"/>
                    <a:pt x="21600" y="5998"/>
                  </a:cubicBezTo>
                  <a:cubicBezTo>
                    <a:pt x="21600" y="2686"/>
                    <a:pt x="16765" y="0"/>
                    <a:pt x="10800" y="0"/>
                  </a:cubicBezTo>
                  <a:cubicBezTo>
                    <a:pt x="10800" y="0"/>
                    <a:pt x="10800" y="0"/>
                    <a:pt x="10800" y="0"/>
                  </a:cubicBezTo>
                  <a:close/>
                </a:path>
              </a:pathLst>
            </a:cu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42" name="Shape 442"/>
            <p:cNvSpPr/>
            <p:nvPr/>
          </p:nvSpPr>
          <p:spPr>
            <a:xfrm>
              <a:off x="5813797" y="0"/>
              <a:ext cx="345629" cy="622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cubicBezTo>
                    <a:pt x="10800" y="0"/>
                    <a:pt x="10800" y="0"/>
                    <a:pt x="10800" y="0"/>
                  </a:cubicBezTo>
                  <a:cubicBezTo>
                    <a:pt x="4835" y="0"/>
                    <a:pt x="0" y="2686"/>
                    <a:pt x="0" y="5998"/>
                  </a:cubicBezTo>
                  <a:cubicBezTo>
                    <a:pt x="0" y="5998"/>
                    <a:pt x="0" y="5998"/>
                    <a:pt x="0" y="5998"/>
                  </a:cubicBezTo>
                  <a:lnTo>
                    <a:pt x="0" y="15602"/>
                  </a:lnTo>
                  <a:cubicBezTo>
                    <a:pt x="0" y="15602"/>
                    <a:pt x="0" y="15602"/>
                    <a:pt x="0" y="15602"/>
                  </a:cubicBezTo>
                  <a:cubicBezTo>
                    <a:pt x="0" y="18914"/>
                    <a:pt x="4835" y="21600"/>
                    <a:pt x="10800" y="21600"/>
                  </a:cubicBezTo>
                  <a:cubicBezTo>
                    <a:pt x="10800" y="21600"/>
                    <a:pt x="10800" y="21600"/>
                    <a:pt x="10800" y="21600"/>
                  </a:cubicBezTo>
                  <a:cubicBezTo>
                    <a:pt x="10800" y="21600"/>
                    <a:pt x="10800" y="21600"/>
                    <a:pt x="10800" y="21600"/>
                  </a:cubicBezTo>
                  <a:cubicBezTo>
                    <a:pt x="16765" y="21600"/>
                    <a:pt x="21600" y="18914"/>
                    <a:pt x="21600" y="15602"/>
                  </a:cubicBezTo>
                  <a:cubicBezTo>
                    <a:pt x="21600" y="15602"/>
                    <a:pt x="21600" y="15602"/>
                    <a:pt x="21600" y="15602"/>
                  </a:cubicBezTo>
                  <a:lnTo>
                    <a:pt x="21600" y="5998"/>
                  </a:lnTo>
                  <a:cubicBezTo>
                    <a:pt x="21600" y="5998"/>
                    <a:pt x="21600" y="5998"/>
                    <a:pt x="21600" y="5998"/>
                  </a:cubicBezTo>
                  <a:cubicBezTo>
                    <a:pt x="21600" y="2686"/>
                    <a:pt x="16765" y="0"/>
                    <a:pt x="10800" y="0"/>
                  </a:cubicBezTo>
                  <a:cubicBezTo>
                    <a:pt x="10800" y="0"/>
                    <a:pt x="10800" y="0"/>
                    <a:pt x="10800" y="0"/>
                  </a:cubicBezTo>
                  <a:close/>
                </a:path>
              </a:pathLst>
            </a:cu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47" name="Group 447"/>
          <p:cNvGrpSpPr/>
          <p:nvPr/>
        </p:nvGrpSpPr>
        <p:grpSpPr>
          <a:xfrm>
            <a:off x="3304182" y="4775200"/>
            <a:ext cx="5173143" cy="507951"/>
            <a:chOff x="0" y="0"/>
            <a:chExt cx="5173141" cy="507950"/>
          </a:xfrm>
        </p:grpSpPr>
        <p:sp>
          <p:nvSpPr>
            <p:cNvPr id="444" name="Shape 444"/>
            <p:cNvSpPr/>
            <p:nvPr/>
          </p:nvSpPr>
          <p:spPr>
            <a:xfrm>
              <a:off x="1689100" y="0"/>
              <a:ext cx="345629" cy="40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cubicBezTo>
                    <a:pt x="10800" y="0"/>
                    <a:pt x="10800" y="0"/>
                    <a:pt x="10800" y="0"/>
                  </a:cubicBezTo>
                  <a:cubicBezTo>
                    <a:pt x="4835" y="0"/>
                    <a:pt x="0" y="4113"/>
                    <a:pt x="0" y="9186"/>
                  </a:cubicBezTo>
                  <a:cubicBezTo>
                    <a:pt x="0" y="9186"/>
                    <a:pt x="0" y="9186"/>
                    <a:pt x="0" y="9186"/>
                  </a:cubicBezTo>
                  <a:lnTo>
                    <a:pt x="0" y="12414"/>
                  </a:lnTo>
                  <a:cubicBezTo>
                    <a:pt x="0" y="12414"/>
                    <a:pt x="0" y="12414"/>
                    <a:pt x="0" y="12414"/>
                  </a:cubicBezTo>
                  <a:cubicBezTo>
                    <a:pt x="0" y="17487"/>
                    <a:pt x="4835" y="21600"/>
                    <a:pt x="10800" y="21600"/>
                  </a:cubicBezTo>
                  <a:cubicBezTo>
                    <a:pt x="10800" y="21600"/>
                    <a:pt x="10800" y="21600"/>
                    <a:pt x="10800" y="21600"/>
                  </a:cubicBezTo>
                  <a:cubicBezTo>
                    <a:pt x="10800" y="21600"/>
                    <a:pt x="10800" y="21600"/>
                    <a:pt x="10800" y="21600"/>
                  </a:cubicBezTo>
                  <a:cubicBezTo>
                    <a:pt x="16765" y="21600"/>
                    <a:pt x="21600" y="17487"/>
                    <a:pt x="21600" y="12414"/>
                  </a:cubicBezTo>
                  <a:cubicBezTo>
                    <a:pt x="21600" y="12414"/>
                    <a:pt x="21600" y="12414"/>
                    <a:pt x="21600" y="12414"/>
                  </a:cubicBezTo>
                  <a:lnTo>
                    <a:pt x="21600" y="9186"/>
                  </a:lnTo>
                  <a:cubicBezTo>
                    <a:pt x="21600" y="9186"/>
                    <a:pt x="21600" y="9186"/>
                    <a:pt x="21600" y="9186"/>
                  </a:cubicBezTo>
                  <a:cubicBezTo>
                    <a:pt x="21600" y="4113"/>
                    <a:pt x="16765" y="0"/>
                    <a:pt x="10800" y="0"/>
                  </a:cubicBezTo>
                  <a:cubicBezTo>
                    <a:pt x="10800" y="0"/>
                    <a:pt x="10800" y="0"/>
                    <a:pt x="10800" y="0"/>
                  </a:cubicBezTo>
                  <a:close/>
                </a:path>
              </a:pathLst>
            </a:cu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45" name="Shape 445"/>
            <p:cNvSpPr/>
            <p:nvPr/>
          </p:nvSpPr>
          <p:spPr>
            <a:xfrm>
              <a:off x="4827513" y="101600"/>
              <a:ext cx="345629" cy="40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cubicBezTo>
                    <a:pt x="10800" y="0"/>
                    <a:pt x="10800" y="0"/>
                    <a:pt x="10800" y="0"/>
                  </a:cubicBezTo>
                  <a:cubicBezTo>
                    <a:pt x="4835" y="0"/>
                    <a:pt x="0" y="4113"/>
                    <a:pt x="0" y="9186"/>
                  </a:cubicBezTo>
                  <a:cubicBezTo>
                    <a:pt x="0" y="9186"/>
                    <a:pt x="0" y="9186"/>
                    <a:pt x="0" y="9186"/>
                  </a:cubicBezTo>
                  <a:lnTo>
                    <a:pt x="0" y="12414"/>
                  </a:lnTo>
                  <a:cubicBezTo>
                    <a:pt x="0" y="12414"/>
                    <a:pt x="0" y="12414"/>
                    <a:pt x="0" y="12414"/>
                  </a:cubicBezTo>
                  <a:cubicBezTo>
                    <a:pt x="0" y="17487"/>
                    <a:pt x="4835" y="21600"/>
                    <a:pt x="10800" y="21600"/>
                  </a:cubicBezTo>
                  <a:cubicBezTo>
                    <a:pt x="10800" y="21600"/>
                    <a:pt x="10800" y="21600"/>
                    <a:pt x="10800" y="21600"/>
                  </a:cubicBezTo>
                  <a:cubicBezTo>
                    <a:pt x="10800" y="21600"/>
                    <a:pt x="10800" y="21600"/>
                    <a:pt x="10800" y="21600"/>
                  </a:cubicBezTo>
                  <a:cubicBezTo>
                    <a:pt x="16765" y="21600"/>
                    <a:pt x="21600" y="17487"/>
                    <a:pt x="21600" y="12414"/>
                  </a:cubicBezTo>
                  <a:cubicBezTo>
                    <a:pt x="21600" y="12414"/>
                    <a:pt x="21600" y="12414"/>
                    <a:pt x="21600" y="12414"/>
                  </a:cubicBezTo>
                  <a:lnTo>
                    <a:pt x="21600" y="9186"/>
                  </a:lnTo>
                  <a:cubicBezTo>
                    <a:pt x="21600" y="9186"/>
                    <a:pt x="21600" y="9186"/>
                    <a:pt x="21600" y="9186"/>
                  </a:cubicBezTo>
                  <a:cubicBezTo>
                    <a:pt x="21600" y="4113"/>
                    <a:pt x="16765" y="0"/>
                    <a:pt x="10800" y="0"/>
                  </a:cubicBezTo>
                  <a:cubicBezTo>
                    <a:pt x="10800" y="0"/>
                    <a:pt x="10800" y="0"/>
                    <a:pt x="10800" y="0"/>
                  </a:cubicBezTo>
                  <a:close/>
                </a:path>
              </a:pathLst>
            </a:cu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46" name="Shape 446"/>
            <p:cNvSpPr/>
            <p:nvPr/>
          </p:nvSpPr>
          <p:spPr>
            <a:xfrm>
              <a:off x="0" y="101600"/>
              <a:ext cx="345629" cy="40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cubicBezTo>
                    <a:pt x="10800" y="0"/>
                    <a:pt x="10800" y="0"/>
                    <a:pt x="10800" y="0"/>
                  </a:cubicBezTo>
                  <a:cubicBezTo>
                    <a:pt x="4835" y="0"/>
                    <a:pt x="0" y="4113"/>
                    <a:pt x="0" y="9186"/>
                  </a:cubicBezTo>
                  <a:cubicBezTo>
                    <a:pt x="0" y="9186"/>
                    <a:pt x="0" y="9186"/>
                    <a:pt x="0" y="9186"/>
                  </a:cubicBezTo>
                  <a:lnTo>
                    <a:pt x="0" y="12414"/>
                  </a:lnTo>
                  <a:cubicBezTo>
                    <a:pt x="0" y="12414"/>
                    <a:pt x="0" y="12414"/>
                    <a:pt x="0" y="12414"/>
                  </a:cubicBezTo>
                  <a:cubicBezTo>
                    <a:pt x="0" y="17487"/>
                    <a:pt x="4835" y="21600"/>
                    <a:pt x="10800" y="21600"/>
                  </a:cubicBezTo>
                  <a:cubicBezTo>
                    <a:pt x="10800" y="21600"/>
                    <a:pt x="10800" y="21600"/>
                    <a:pt x="10800" y="21600"/>
                  </a:cubicBezTo>
                  <a:cubicBezTo>
                    <a:pt x="10800" y="21600"/>
                    <a:pt x="10800" y="21600"/>
                    <a:pt x="10800" y="21600"/>
                  </a:cubicBezTo>
                  <a:cubicBezTo>
                    <a:pt x="16765" y="21600"/>
                    <a:pt x="21600" y="17487"/>
                    <a:pt x="21600" y="12414"/>
                  </a:cubicBezTo>
                  <a:cubicBezTo>
                    <a:pt x="21600" y="12414"/>
                    <a:pt x="21600" y="12414"/>
                    <a:pt x="21600" y="12414"/>
                  </a:cubicBezTo>
                  <a:lnTo>
                    <a:pt x="21600" y="9186"/>
                  </a:lnTo>
                  <a:cubicBezTo>
                    <a:pt x="21600" y="9186"/>
                    <a:pt x="21600" y="9186"/>
                    <a:pt x="21600" y="9186"/>
                  </a:cubicBezTo>
                  <a:cubicBezTo>
                    <a:pt x="21600" y="4113"/>
                    <a:pt x="16765" y="0"/>
                    <a:pt x="10800" y="0"/>
                  </a:cubicBezTo>
                  <a:cubicBezTo>
                    <a:pt x="10800" y="0"/>
                    <a:pt x="10800" y="0"/>
                    <a:pt x="10800" y="0"/>
                  </a:cubicBezTo>
                  <a:close/>
                </a:path>
              </a:pathLst>
            </a:cu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448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26294" y="1333549"/>
            <a:ext cx="4267201" cy="127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49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433810" y="2830066"/>
            <a:ext cx="6908801" cy="127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50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433810" y="4665612"/>
            <a:ext cx="6896101" cy="127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51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96317" y="6331644"/>
            <a:ext cx="8458201" cy="127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52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433810" y="7908676"/>
            <a:ext cx="6896101" cy="127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53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146300" y="521344"/>
            <a:ext cx="5270500" cy="5207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56" name="Group 456"/>
          <p:cNvGrpSpPr/>
          <p:nvPr/>
        </p:nvGrpSpPr>
        <p:grpSpPr>
          <a:xfrm>
            <a:off x="9013229" y="3153916"/>
            <a:ext cx="3703242" cy="622301"/>
            <a:chOff x="0" y="0"/>
            <a:chExt cx="3703240" cy="622300"/>
          </a:xfrm>
        </p:grpSpPr>
        <p:sp>
          <p:nvSpPr>
            <p:cNvPr id="454" name="Shape 454"/>
            <p:cNvSpPr/>
            <p:nvPr/>
          </p:nvSpPr>
          <p:spPr>
            <a:xfrm>
              <a:off x="0" y="-1"/>
              <a:ext cx="341114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en multipliant par</a:t>
              </a:r>
            </a:p>
          </p:txBody>
        </p:sp>
        <p:pic>
          <p:nvPicPr>
            <p:cNvPr id="455" name="pasted-image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3461940" y="273050"/>
              <a:ext cx="241301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457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7689353" y="158501"/>
            <a:ext cx="3530601" cy="1206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50" grpId="2"/>
      <p:bldP build="whole" bldLvl="1" animBg="1" rev="0" advAuto="0" spid="452" grpId="6"/>
      <p:bldP build="whole" bldLvl="1" animBg="1" rev="0" advAuto="0" spid="440" grpId="7"/>
      <p:bldP build="whole" bldLvl="1" animBg="1" rev="0" advAuto="0" spid="456" grpId="1"/>
      <p:bldP build="whole" bldLvl="1" animBg="1" rev="0" advAuto="0" spid="447" grpId="3"/>
      <p:bldP build="whole" bldLvl="1" animBg="1" rev="0" advAuto="0" spid="451" grpId="4"/>
      <p:bldP build="whole" bldLvl="1" animBg="1" rev="0" advAuto="0" spid="443" grpId="5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1" name="Group 461"/>
          <p:cNvGrpSpPr/>
          <p:nvPr/>
        </p:nvGrpSpPr>
        <p:grpSpPr>
          <a:xfrm>
            <a:off x="6244555" y="3568700"/>
            <a:ext cx="2051745" cy="2848720"/>
            <a:chOff x="0" y="0"/>
            <a:chExt cx="2051744" cy="2848719"/>
          </a:xfrm>
        </p:grpSpPr>
        <p:sp>
          <p:nvSpPr>
            <p:cNvPr id="459" name="Shape 459"/>
            <p:cNvSpPr/>
            <p:nvPr/>
          </p:nvSpPr>
          <p:spPr>
            <a:xfrm>
              <a:off x="0" y="1578719"/>
              <a:ext cx="1830190" cy="1270001"/>
            </a:xfrm>
            <a:prstGeom prst="roundRect">
              <a:avLst>
                <a:gd name="adj" fmla="val 15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60" name="Shape 460"/>
            <p:cNvSpPr/>
            <p:nvPr/>
          </p:nvSpPr>
          <p:spPr>
            <a:xfrm>
              <a:off x="0" y="0"/>
              <a:ext cx="2051745" cy="1346200"/>
            </a:xfrm>
            <a:prstGeom prst="roundRect">
              <a:avLst>
                <a:gd name="adj" fmla="val 14151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64" name="Group 464"/>
          <p:cNvGrpSpPr/>
          <p:nvPr/>
        </p:nvGrpSpPr>
        <p:grpSpPr>
          <a:xfrm>
            <a:off x="3981598" y="1473249"/>
            <a:ext cx="8751517" cy="4918275"/>
            <a:chOff x="0" y="0"/>
            <a:chExt cx="8751515" cy="4918273"/>
          </a:xfrm>
        </p:grpSpPr>
        <p:sp>
          <p:nvSpPr>
            <p:cNvPr id="462" name="Shape 462"/>
            <p:cNvSpPr/>
            <p:nvPr/>
          </p:nvSpPr>
          <p:spPr>
            <a:xfrm>
              <a:off x="0" y="3700065"/>
              <a:ext cx="4028827" cy="1218209"/>
            </a:xfrm>
            <a:prstGeom prst="roundRect">
              <a:avLst>
                <a:gd name="adj" fmla="val 15638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63" name="Shape 463"/>
            <p:cNvSpPr/>
            <p:nvPr/>
          </p:nvSpPr>
          <p:spPr>
            <a:xfrm>
              <a:off x="4722688" y="0"/>
              <a:ext cx="4028828" cy="1136154"/>
            </a:xfrm>
            <a:prstGeom prst="roundRect">
              <a:avLst>
                <a:gd name="adj" fmla="val 16767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67" name="Group 467"/>
          <p:cNvGrpSpPr/>
          <p:nvPr/>
        </p:nvGrpSpPr>
        <p:grpSpPr>
          <a:xfrm>
            <a:off x="1156394" y="1406326"/>
            <a:ext cx="6518078" cy="3586734"/>
            <a:chOff x="0" y="0"/>
            <a:chExt cx="6518076" cy="3586733"/>
          </a:xfrm>
        </p:grpSpPr>
        <p:sp>
          <p:nvSpPr>
            <p:cNvPr id="465" name="Shape 465"/>
            <p:cNvSpPr/>
            <p:nvPr/>
          </p:nvSpPr>
          <p:spPr>
            <a:xfrm>
              <a:off x="0" y="2162373"/>
              <a:ext cx="2271763" cy="1424361"/>
            </a:xfrm>
            <a:prstGeom prst="roundRect">
              <a:avLst>
                <a:gd name="adj" fmla="val 13374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66" name="Shape 466"/>
            <p:cNvSpPr/>
            <p:nvPr/>
          </p:nvSpPr>
          <p:spPr>
            <a:xfrm>
              <a:off x="4466332" y="0"/>
              <a:ext cx="2051745" cy="1424360"/>
            </a:xfrm>
            <a:prstGeom prst="roundRect">
              <a:avLst>
                <a:gd name="adj" fmla="val 13374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468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83294" y="1384349"/>
            <a:ext cx="4267201" cy="127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69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872955" y="1406326"/>
            <a:ext cx="2819401" cy="127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70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302444" y="3606800"/>
            <a:ext cx="6896101" cy="1270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71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590825" y="5255369"/>
            <a:ext cx="4394201" cy="1054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72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692355" y="1466899"/>
            <a:ext cx="52451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73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146300" y="521344"/>
            <a:ext cx="5270500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74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7689353" y="158501"/>
            <a:ext cx="3530601" cy="1206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67" grpId="5"/>
      <p:bldP build="whole" bldLvl="1" animBg="1" rev="0" advAuto="0" spid="469" grpId="1"/>
      <p:bldP build="whole" bldLvl="1" animBg="1" rev="0" advAuto="0" spid="464" grpId="6"/>
      <p:bldP build="whole" bldLvl="1" animBg="1" rev="0" advAuto="0" spid="471" grpId="2"/>
      <p:bldP build="whole" bldLvl="1" animBg="1" rev="0" advAuto="0" spid="461" grpId="3"/>
      <p:bldP build="whole" bldLvl="1" animBg="1" rev="0" advAuto="0" spid="472" grpId="4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8" name="Group 478"/>
          <p:cNvGrpSpPr/>
          <p:nvPr/>
        </p:nvGrpSpPr>
        <p:grpSpPr>
          <a:xfrm>
            <a:off x="4891620" y="67816"/>
            <a:ext cx="6556761" cy="7757071"/>
            <a:chOff x="0" y="0"/>
            <a:chExt cx="6556759" cy="7757070"/>
          </a:xfrm>
        </p:grpSpPr>
        <p:sp>
          <p:nvSpPr>
            <p:cNvPr id="476" name="Shape 476"/>
            <p:cNvSpPr/>
            <p:nvPr/>
          </p:nvSpPr>
          <p:spPr>
            <a:xfrm>
              <a:off x="0" y="6369198"/>
              <a:ext cx="1399010" cy="1387873"/>
            </a:xfrm>
            <a:prstGeom prst="roundRect">
              <a:avLst>
                <a:gd name="adj" fmla="val 13726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77" name="Shape 477"/>
            <p:cNvSpPr/>
            <p:nvPr/>
          </p:nvSpPr>
          <p:spPr>
            <a:xfrm>
              <a:off x="5157750" y="0"/>
              <a:ext cx="1399010" cy="1387872"/>
            </a:xfrm>
            <a:prstGeom prst="roundRect">
              <a:avLst>
                <a:gd name="adj" fmla="val 13726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83" name="Group 483"/>
          <p:cNvGrpSpPr/>
          <p:nvPr/>
        </p:nvGrpSpPr>
        <p:grpSpPr>
          <a:xfrm>
            <a:off x="386630" y="346943"/>
            <a:ext cx="9009981" cy="7477944"/>
            <a:chOff x="0" y="0"/>
            <a:chExt cx="9009980" cy="7477943"/>
          </a:xfrm>
        </p:grpSpPr>
        <p:sp>
          <p:nvSpPr>
            <p:cNvPr id="479" name="Shape 479"/>
            <p:cNvSpPr/>
            <p:nvPr/>
          </p:nvSpPr>
          <p:spPr>
            <a:xfrm>
              <a:off x="7886700" y="4529856"/>
              <a:ext cx="1123281" cy="1112740"/>
            </a:xfrm>
            <a:prstGeom prst="roundRect">
              <a:avLst>
                <a:gd name="adj" fmla="val 1712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80" name="Shape 480"/>
            <p:cNvSpPr/>
            <p:nvPr/>
          </p:nvSpPr>
          <p:spPr>
            <a:xfrm>
              <a:off x="2870200" y="6365205"/>
              <a:ext cx="1123281" cy="1112739"/>
            </a:xfrm>
            <a:prstGeom prst="roundRect">
              <a:avLst>
                <a:gd name="adj" fmla="val 1712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81" name="Shape 481"/>
            <p:cNvSpPr/>
            <p:nvPr/>
          </p:nvSpPr>
          <p:spPr>
            <a:xfrm>
              <a:off x="0" y="1119956"/>
              <a:ext cx="1399010" cy="846883"/>
            </a:xfrm>
            <a:prstGeom prst="roundRect">
              <a:avLst>
                <a:gd name="adj" fmla="val 22494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82" name="Shape 482"/>
            <p:cNvSpPr/>
            <p:nvPr/>
          </p:nvSpPr>
          <p:spPr>
            <a:xfrm>
              <a:off x="3786820" y="0"/>
              <a:ext cx="1399010" cy="846882"/>
            </a:xfrm>
            <a:prstGeom prst="roundRect">
              <a:avLst>
                <a:gd name="adj" fmla="val 22494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86" name="Group 486"/>
          <p:cNvGrpSpPr/>
          <p:nvPr/>
        </p:nvGrpSpPr>
        <p:grpSpPr>
          <a:xfrm>
            <a:off x="5541218" y="3261940"/>
            <a:ext cx="3463777" cy="2171230"/>
            <a:chOff x="0" y="0"/>
            <a:chExt cx="3463776" cy="2171228"/>
          </a:xfrm>
        </p:grpSpPr>
        <p:sp>
          <p:nvSpPr>
            <p:cNvPr id="484" name="Shape 484"/>
            <p:cNvSpPr/>
            <p:nvPr/>
          </p:nvSpPr>
          <p:spPr>
            <a:xfrm>
              <a:off x="0" y="1590749"/>
              <a:ext cx="1044377" cy="580480"/>
            </a:xfrm>
            <a:prstGeom prst="roundRect">
              <a:avLst>
                <a:gd name="adj" fmla="val 32818"/>
              </a:avLst>
            </a:prstGeom>
            <a:solidFill>
              <a:srgbClr val="FFF5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85" name="Shape 485"/>
            <p:cNvSpPr/>
            <p:nvPr/>
          </p:nvSpPr>
          <p:spPr>
            <a:xfrm>
              <a:off x="3161655" y="0"/>
              <a:ext cx="302122" cy="580480"/>
            </a:xfrm>
            <a:prstGeom prst="roundRect">
              <a:avLst>
                <a:gd name="adj" fmla="val 50000"/>
              </a:avLst>
            </a:prstGeom>
            <a:solidFill>
              <a:srgbClr val="FFF5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89" name="Group 489"/>
          <p:cNvGrpSpPr/>
          <p:nvPr/>
        </p:nvGrpSpPr>
        <p:grpSpPr>
          <a:xfrm>
            <a:off x="6837213" y="2073870"/>
            <a:ext cx="5412235" cy="2395985"/>
            <a:chOff x="0" y="0"/>
            <a:chExt cx="5412233" cy="2395983"/>
          </a:xfrm>
        </p:grpSpPr>
        <p:sp>
          <p:nvSpPr>
            <p:cNvPr id="487" name="Shape 487"/>
            <p:cNvSpPr/>
            <p:nvPr/>
          </p:nvSpPr>
          <p:spPr>
            <a:xfrm>
              <a:off x="0" y="1815504"/>
              <a:ext cx="302122" cy="580480"/>
            </a:xfrm>
            <a:prstGeom prst="roundRect">
              <a:avLst>
                <a:gd name="adj" fmla="val 50000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88" name="Shape 488"/>
            <p:cNvSpPr/>
            <p:nvPr/>
          </p:nvSpPr>
          <p:spPr>
            <a:xfrm>
              <a:off x="4367857" y="0"/>
              <a:ext cx="1044377" cy="580480"/>
            </a:xfrm>
            <a:prstGeom prst="roundRect">
              <a:avLst>
                <a:gd name="adj" fmla="val 32818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92" name="Group 492"/>
          <p:cNvGrpSpPr/>
          <p:nvPr/>
        </p:nvGrpSpPr>
        <p:grpSpPr>
          <a:xfrm>
            <a:off x="5704482" y="2054026"/>
            <a:ext cx="4344890" cy="2415829"/>
            <a:chOff x="0" y="0"/>
            <a:chExt cx="4344888" cy="2415827"/>
          </a:xfrm>
        </p:grpSpPr>
        <p:sp>
          <p:nvSpPr>
            <p:cNvPr id="490" name="Shape 490"/>
            <p:cNvSpPr/>
            <p:nvPr/>
          </p:nvSpPr>
          <p:spPr>
            <a:xfrm>
              <a:off x="3300511" y="0"/>
              <a:ext cx="1044378" cy="580480"/>
            </a:xfrm>
            <a:prstGeom prst="roundRect">
              <a:avLst>
                <a:gd name="adj" fmla="val 32818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91" name="Shape 491"/>
            <p:cNvSpPr/>
            <p:nvPr/>
          </p:nvSpPr>
          <p:spPr>
            <a:xfrm>
              <a:off x="0" y="1835348"/>
              <a:ext cx="302122" cy="580480"/>
            </a:xfrm>
            <a:prstGeom prst="roundRect">
              <a:avLst>
                <a:gd name="adj" fmla="val 50000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493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83294" y="1384349"/>
            <a:ext cx="4267201" cy="127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94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872955" y="1406326"/>
            <a:ext cx="2819401" cy="127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95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692355" y="1466899"/>
            <a:ext cx="52451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96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623395" y="3298825"/>
            <a:ext cx="3009901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97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969944" y="3375025"/>
            <a:ext cx="2070101" cy="1028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98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669234" y="4912717"/>
            <a:ext cx="2908301" cy="1066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99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7859910" y="4939357"/>
            <a:ext cx="1536701" cy="1028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00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201439" y="6621164"/>
            <a:ext cx="4940301" cy="1206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01" name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6585594" y="6754167"/>
            <a:ext cx="2628901" cy="1028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02" name="pasted-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9595991" y="6769546"/>
            <a:ext cx="1536701" cy="1028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03" name="pasted-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2146300" y="521344"/>
            <a:ext cx="5270500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04" name="pasted-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7689353" y="158501"/>
            <a:ext cx="3530601" cy="1206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00" grpId="8"/>
      <p:bldP build="whole" bldLvl="1" animBg="1" rev="0" advAuto="0" spid="492" grpId="2"/>
      <p:bldP build="whole" bldLvl="1" animBg="1" rev="0" advAuto="0" spid="497" grpId="4"/>
      <p:bldP build="whole" bldLvl="1" animBg="1" rev="0" advAuto="0" spid="498" grpId="5"/>
      <p:bldP build="whole" bldLvl="1" animBg="1" rev="0" advAuto="0" spid="502" grpId="12"/>
      <p:bldP build="whole" bldLvl="1" animBg="1" rev="0" advAuto="0" spid="501" grpId="11"/>
      <p:bldP build="whole" bldLvl="1" animBg="1" rev="0" advAuto="0" spid="486" grpId="6"/>
      <p:bldP build="whole" bldLvl="1" animBg="1" rev="0" advAuto="0" spid="483" grpId="9"/>
      <p:bldP build="whole" bldLvl="1" animBg="1" rev="0" advAuto="0" spid="489" grpId="3"/>
      <p:bldP build="whole" bldLvl="1" animBg="1" rev="0" advAuto="0" spid="499" grpId="7"/>
      <p:bldP build="whole" bldLvl="1" animBg="1" rev="0" advAuto="0" spid="478" grpId="10"/>
      <p:bldP build="whole" bldLvl="1" animBg="1" rev="0" advAuto="0" spid="496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Shape 506"/>
          <p:cNvSpPr/>
          <p:nvPr/>
        </p:nvSpPr>
        <p:spPr>
          <a:xfrm>
            <a:off x="4212778" y="1749176"/>
            <a:ext cx="211477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Donc pour</a:t>
            </a:r>
          </a:p>
        </p:txBody>
      </p:sp>
      <p:pic>
        <p:nvPicPr>
          <p:cNvPr id="507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915162" y="1901576"/>
            <a:ext cx="19177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08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947292" y="3930550"/>
            <a:ext cx="2006601" cy="1028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09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895207" y="3945681"/>
            <a:ext cx="3162301" cy="10287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1" name="geo_0-5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023197" y="4775200"/>
            <a:ext cx="8077201" cy="4978400"/>
          </a:xfrm>
          <a:prstGeom prst="rect">
            <a:avLst/>
          </a:prstGeom>
          <a:ln w="12700">
            <a:miter lim="400000"/>
          </a:ln>
        </p:spPr>
      </p:pic>
      <p:sp>
        <p:nvSpPr>
          <p:cNvPr id="512" name="Shape 512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513" name="Shape 513"/>
          <p:cNvSpPr/>
          <p:nvPr/>
        </p:nvSpPr>
        <p:spPr>
          <a:xfrm>
            <a:off x="2659571" y="444500"/>
            <a:ext cx="10447462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/>
            <a:r>
              <a:t>On lance deux dés et on s’intéresse au nombre nécessaire de lancé avant d’obtenir une somme de 7</a:t>
            </a:r>
          </a:p>
        </p:txBody>
      </p:sp>
      <p:grpSp>
        <p:nvGrpSpPr>
          <p:cNvPr id="516" name="Group 516"/>
          <p:cNvGrpSpPr/>
          <p:nvPr/>
        </p:nvGrpSpPr>
        <p:grpSpPr>
          <a:xfrm>
            <a:off x="1223813" y="1849784"/>
            <a:ext cx="9596711" cy="622301"/>
            <a:chOff x="0" y="0"/>
            <a:chExt cx="9596710" cy="622300"/>
          </a:xfrm>
        </p:grpSpPr>
        <p:pic>
          <p:nvPicPr>
            <p:cNvPr id="514" name="pasted-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152400"/>
              <a:ext cx="381000" cy="31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15" name="Shape 515"/>
            <p:cNvSpPr/>
            <p:nvPr/>
          </p:nvSpPr>
          <p:spPr>
            <a:xfrm>
              <a:off x="554062" y="0"/>
              <a:ext cx="9042649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: nombre de lancé avant la première somme de 7</a:t>
              </a:r>
            </a:p>
          </p:txBody>
        </p:sp>
      </p:grpSp>
      <p:pic>
        <p:nvPicPr>
          <p:cNvPr id="517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68647" y="5545311"/>
            <a:ext cx="4749801" cy="1206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18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63897" y="4275583"/>
            <a:ext cx="45593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19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68647" y="7183983"/>
            <a:ext cx="4749801" cy="1206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20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55823" y="2918705"/>
            <a:ext cx="28448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21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6747496" y="2723162"/>
            <a:ext cx="2070101" cy="1117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22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9141880" y="3025011"/>
            <a:ext cx="6731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23" name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6747496" y="4313411"/>
            <a:ext cx="3213101" cy="1231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24" name="pasted-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10172820" y="4440683"/>
            <a:ext cx="15367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25" name="pasted-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11921744" y="4764261"/>
            <a:ext cx="901701" cy="3302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16" grpId="1"/>
      <p:bldP build="whole" bldLvl="1" animBg="1" rev="0" advAuto="0" spid="523" grpId="9"/>
      <p:bldP build="whole" bldLvl="1" animBg="1" rev="0" advAuto="0" spid="524" grpId="10"/>
      <p:bldP build="whole" bldLvl="1" animBg="1" rev="0" advAuto="0" spid="517" grpId="4"/>
      <p:bldP build="whole" bldLvl="1" animBg="1" rev="0" advAuto="0" spid="519" grpId="5"/>
      <p:bldP build="whole" bldLvl="1" animBg="1" rev="0" advAuto="0" spid="520" grpId="2"/>
      <p:bldP build="whole" bldLvl="1" animBg="1" rev="0" advAuto="0" spid="521" grpId="7"/>
      <p:bldP build="whole" bldLvl="1" animBg="1" rev="0" advAuto="0" spid="518" grpId="3"/>
      <p:bldP build="whole" bldLvl="1" animBg="1" rev="0" advAuto="0" spid="511" grpId="6"/>
      <p:bldP build="whole" bldLvl="1" animBg="1" rev="0" advAuto="0" spid="522" grpId="8"/>
      <p:bldP build="whole" bldLvl="1" animBg="1" rev="0" advAuto="0" spid="525" grpId="1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Shape 527"/>
          <p:cNvSpPr/>
          <p:nvPr>
            <p:ph type="body" idx="13"/>
          </p:nvPr>
        </p:nvSpPr>
        <p:spPr>
          <a:xfrm>
            <a:off x="3314700" y="165100"/>
            <a:ext cx="6061324" cy="800100"/>
          </a:xfrm>
          <a:prstGeom prst="roundRect">
            <a:avLst>
              <a:gd name="adj" fmla="val 50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Loi binomiale négative</a:t>
            </a:r>
          </a:p>
        </p:txBody>
      </p:sp>
      <p:pic>
        <p:nvPicPr>
          <p:cNvPr id="528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627687" y="4552404"/>
            <a:ext cx="2743201" cy="469901"/>
          </a:xfrm>
          <a:prstGeom prst="rect">
            <a:avLst/>
          </a:prstGeom>
          <a:ln w="12700">
            <a:miter lim="400000"/>
          </a:ln>
        </p:spPr>
      </p:pic>
      <p:sp>
        <p:nvSpPr>
          <p:cNvPr id="529" name="Shape 529"/>
          <p:cNvSpPr/>
          <p:nvPr/>
        </p:nvSpPr>
        <p:spPr>
          <a:xfrm>
            <a:off x="114882" y="1479549"/>
            <a:ext cx="1277503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La loi binomiale négative est une généralisation de la loi géométrique</a:t>
            </a:r>
          </a:p>
        </p:txBody>
      </p:sp>
      <p:grpSp>
        <p:nvGrpSpPr>
          <p:cNvPr id="533" name="Group 533"/>
          <p:cNvGrpSpPr/>
          <p:nvPr/>
        </p:nvGrpSpPr>
        <p:grpSpPr>
          <a:xfrm>
            <a:off x="200025" y="2616200"/>
            <a:ext cx="12565857" cy="1143001"/>
            <a:chOff x="200025" y="0"/>
            <a:chExt cx="12565856" cy="1143000"/>
          </a:xfrm>
        </p:grpSpPr>
        <p:sp>
          <p:nvSpPr>
            <p:cNvPr id="530" name="Shape 530"/>
            <p:cNvSpPr/>
            <p:nvPr/>
          </p:nvSpPr>
          <p:spPr>
            <a:xfrm>
              <a:off x="200025" y="0"/>
              <a:ext cx="12565857" cy="1143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La variable aléatoire qui compte le nombre d’épreuves de Bernoulli de probabilité    de succès jusqu’à l’obtention de    succès </a:t>
              </a:r>
            </a:p>
          </p:txBody>
        </p:sp>
        <p:pic>
          <p:nvPicPr>
            <p:cNvPr id="531" name="pasted-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3929062" y="771252"/>
              <a:ext cx="254001" cy="3048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32" name="pasted-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0176383" y="771252"/>
              <a:ext cx="203201" cy="21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534" name="Shape 534"/>
          <p:cNvSpPr/>
          <p:nvPr/>
        </p:nvSpPr>
        <p:spPr>
          <a:xfrm>
            <a:off x="3885009" y="5911304"/>
            <a:ext cx="579358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suit une loi binomiale négative.</a:t>
            </a:r>
          </a:p>
        </p:txBody>
      </p:sp>
      <p:sp>
        <p:nvSpPr>
          <p:cNvPr id="535" name="Shape 535"/>
          <p:cNvSpPr/>
          <p:nvPr/>
        </p:nvSpPr>
        <p:spPr>
          <a:xfrm>
            <a:off x="5500501" y="6966396"/>
            <a:ext cx="256259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en particulier</a:t>
            </a:r>
          </a:p>
        </p:txBody>
      </p:sp>
      <p:pic>
        <p:nvPicPr>
          <p:cNvPr id="536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857750" y="8021488"/>
            <a:ext cx="3289301" cy="469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36" grpId="5"/>
      <p:bldP build="whole" bldLvl="1" animBg="1" rev="0" advAuto="0" spid="533" grpId="1"/>
      <p:bldP build="whole" bldLvl="1" animBg="1" rev="0" advAuto="0" spid="534" grpId="3"/>
      <p:bldP build="whole" bldLvl="1" animBg="1" rev="0" advAuto="0" spid="535" grpId="4"/>
      <p:bldP build="whole" bldLvl="1" animBg="1" rev="0" advAuto="0" spid="528" grpId="2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8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284787" y="526504"/>
            <a:ext cx="27432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39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394126" y="1955998"/>
            <a:ext cx="19558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40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830637" y="5595739"/>
            <a:ext cx="5651501" cy="1104901"/>
          </a:xfrm>
          <a:prstGeom prst="rect">
            <a:avLst/>
          </a:prstGeom>
          <a:ln w="12700">
            <a:miter lim="400000"/>
          </a:ln>
        </p:spPr>
      </p:pic>
      <p:sp>
        <p:nvSpPr>
          <p:cNvPr id="541" name="Shape 541"/>
          <p:cNvSpPr/>
          <p:nvPr/>
        </p:nvSpPr>
        <p:spPr>
          <a:xfrm>
            <a:off x="110976" y="3648868"/>
            <a:ext cx="12522102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Pour avoir r succès après n épreuves il faut avoir eu r-1 succès après n-1 épreuve et en suite 1 succès.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39" grpId="1"/>
      <p:bldP build="whole" bldLvl="1" animBg="1" rev="0" advAuto="0" spid="541" grpId="2"/>
      <p:bldP build="whole" bldLvl="1" animBg="1" rev="0" advAuto="0" spid="540" grpId="3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Shape 543"/>
          <p:cNvSpPr/>
          <p:nvPr/>
        </p:nvSpPr>
        <p:spPr>
          <a:xfrm>
            <a:off x="5444256" y="143420"/>
            <a:ext cx="231948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Vérifier que</a:t>
            </a:r>
          </a:p>
        </p:txBody>
      </p:sp>
      <p:sp>
        <p:nvSpPr>
          <p:cNvPr id="544" name="Shape 544"/>
          <p:cNvSpPr/>
          <p:nvPr/>
        </p:nvSpPr>
        <p:spPr>
          <a:xfrm>
            <a:off x="217127" y="2706836"/>
            <a:ext cx="1257054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Est particulièrement compliqué et nous omettrons cette justification </a:t>
            </a:r>
          </a:p>
        </p:txBody>
      </p:sp>
      <p:sp>
        <p:nvSpPr>
          <p:cNvPr id="545" name="Shape 545"/>
          <p:cNvSpPr/>
          <p:nvPr/>
        </p:nvSpPr>
        <p:spPr>
          <a:xfrm>
            <a:off x="2576289" y="3664694"/>
            <a:ext cx="765140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peut voir la variable aléatoire comme</a:t>
            </a:r>
          </a:p>
        </p:txBody>
      </p:sp>
      <p:pic>
        <p:nvPicPr>
          <p:cNvPr id="546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109640" y="4622551"/>
            <a:ext cx="4584701" cy="3937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49" name="Group 549"/>
          <p:cNvGrpSpPr/>
          <p:nvPr/>
        </p:nvGrpSpPr>
        <p:grpSpPr>
          <a:xfrm>
            <a:off x="405352" y="5270251"/>
            <a:ext cx="12549771" cy="622301"/>
            <a:chOff x="0" y="0"/>
            <a:chExt cx="12549770" cy="622300"/>
          </a:xfrm>
        </p:grpSpPr>
        <p:pic>
          <p:nvPicPr>
            <p:cNvPr id="547" name="pasted-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114300"/>
              <a:ext cx="419100" cy="393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48" name="Shape 548"/>
            <p:cNvSpPr/>
            <p:nvPr/>
          </p:nvSpPr>
          <p:spPr>
            <a:xfrm>
              <a:off x="468126" y="0"/>
              <a:ext cx="12081645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:le nombre d’épreuves nécessaires à l’obtention du premier succès</a:t>
              </a:r>
            </a:p>
          </p:txBody>
        </p:sp>
      </p:grpSp>
      <p:grpSp>
        <p:nvGrpSpPr>
          <p:cNvPr id="552" name="Group 552"/>
          <p:cNvGrpSpPr/>
          <p:nvPr/>
        </p:nvGrpSpPr>
        <p:grpSpPr>
          <a:xfrm>
            <a:off x="405352" y="6146551"/>
            <a:ext cx="12299888" cy="1143001"/>
            <a:chOff x="0" y="0"/>
            <a:chExt cx="12299887" cy="1143000"/>
          </a:xfrm>
        </p:grpSpPr>
        <p:sp>
          <p:nvSpPr>
            <p:cNvPr id="550" name="Shape 550"/>
            <p:cNvSpPr/>
            <p:nvPr/>
          </p:nvSpPr>
          <p:spPr>
            <a:xfrm>
              <a:off x="620600" y="0"/>
              <a:ext cx="11679288" cy="1143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l"/>
            </a:lstStyle>
            <a:p>
              <a:pPr/>
              <a:r>
                <a:t>:le nombre d’épreuves supplémentaires nécessaires à l’obtention du deuxième succès</a:t>
              </a:r>
            </a:p>
          </p:txBody>
        </p:sp>
        <p:pic>
          <p:nvPicPr>
            <p:cNvPr id="551" name="pasted-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114299"/>
              <a:ext cx="431800" cy="393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555" name="Group 555"/>
          <p:cNvGrpSpPr/>
          <p:nvPr/>
        </p:nvGrpSpPr>
        <p:grpSpPr>
          <a:xfrm>
            <a:off x="412601" y="7414567"/>
            <a:ext cx="12390047" cy="1143001"/>
            <a:chOff x="0" y="0"/>
            <a:chExt cx="12390046" cy="1143000"/>
          </a:xfrm>
        </p:grpSpPr>
        <p:pic>
          <p:nvPicPr>
            <p:cNvPr id="553" name="pasted-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177799"/>
              <a:ext cx="431800" cy="393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54" name="Shape 554"/>
            <p:cNvSpPr/>
            <p:nvPr/>
          </p:nvSpPr>
          <p:spPr>
            <a:xfrm>
              <a:off x="710759" y="0"/>
              <a:ext cx="11679288" cy="1143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l"/>
            </a:lstStyle>
            <a:p>
              <a:pPr/>
              <a:r>
                <a:t>:le nombre d’épreuves supplémentaires nécessaires à l’obtention du troisième succès</a:t>
              </a:r>
            </a:p>
          </p:txBody>
        </p:sp>
      </p:grpSp>
      <p:sp>
        <p:nvSpPr>
          <p:cNvPr id="556" name="Shape 556"/>
          <p:cNvSpPr/>
          <p:nvPr/>
        </p:nvSpPr>
        <p:spPr>
          <a:xfrm>
            <a:off x="4833863" y="8791525"/>
            <a:ext cx="290527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et ainsi de suite</a:t>
            </a:r>
          </a:p>
        </p:txBody>
      </p:sp>
      <p:pic>
        <p:nvPicPr>
          <p:cNvPr id="557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220591" y="958998"/>
            <a:ext cx="7861301" cy="1270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52" grpId="5"/>
      <p:bldP build="whole" bldLvl="1" animBg="1" rev="0" advAuto="0" spid="549" grpId="4"/>
      <p:bldP build="whole" bldLvl="1" animBg="1" rev="0" advAuto="0" spid="556" grpId="7"/>
      <p:bldP build="whole" bldLvl="1" animBg="1" rev="0" advAuto="0" spid="555" grpId="6"/>
      <p:bldP build="whole" bldLvl="1" animBg="1" rev="0" advAuto="0" spid="545" grpId="2"/>
      <p:bldP build="whole" bldLvl="1" animBg="1" rev="0" advAuto="0" spid="546" grpId="3"/>
      <p:bldP build="whole" bldLvl="1" animBg="1" rev="0" advAuto="0" spid="544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1" name="Group 561"/>
          <p:cNvGrpSpPr/>
          <p:nvPr/>
        </p:nvGrpSpPr>
        <p:grpSpPr>
          <a:xfrm>
            <a:off x="2539628" y="413444"/>
            <a:ext cx="7925545" cy="622301"/>
            <a:chOff x="0" y="0"/>
            <a:chExt cx="7925544" cy="622300"/>
          </a:xfrm>
        </p:grpSpPr>
        <p:sp>
          <p:nvSpPr>
            <p:cNvPr id="559" name="Shape 559"/>
            <p:cNvSpPr/>
            <p:nvPr/>
          </p:nvSpPr>
          <p:spPr>
            <a:xfrm>
              <a:off x="0" y="0"/>
              <a:ext cx="7925545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De plus on a que les       sont indépendants</a:t>
              </a:r>
            </a:p>
          </p:txBody>
        </p:sp>
        <p:pic>
          <p:nvPicPr>
            <p:cNvPr id="560" name="pasted-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3962771" y="152400"/>
              <a:ext cx="368301" cy="393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564" name="Group 564"/>
          <p:cNvGrpSpPr/>
          <p:nvPr/>
        </p:nvGrpSpPr>
        <p:grpSpPr>
          <a:xfrm>
            <a:off x="2303350" y="1866899"/>
            <a:ext cx="7330791" cy="622301"/>
            <a:chOff x="0" y="0"/>
            <a:chExt cx="7330789" cy="622300"/>
          </a:xfrm>
        </p:grpSpPr>
        <p:sp>
          <p:nvSpPr>
            <p:cNvPr id="562" name="Shape 562"/>
            <p:cNvSpPr/>
            <p:nvPr/>
          </p:nvSpPr>
          <p:spPr>
            <a:xfrm>
              <a:off x="0" y="0"/>
              <a:ext cx="1514699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De plus</a:t>
              </a:r>
            </a:p>
          </p:txBody>
        </p:sp>
        <p:pic>
          <p:nvPicPr>
            <p:cNvPr id="563" name="pasted-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746089" y="228600"/>
              <a:ext cx="4584701" cy="393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565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816324" y="3256012"/>
            <a:ext cx="60071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66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067869" y="4226024"/>
            <a:ext cx="61722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67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190454" y="5064472"/>
            <a:ext cx="3632201" cy="1028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68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8181429" y="5149601"/>
            <a:ext cx="749301" cy="9271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71" name="Group 571"/>
          <p:cNvGrpSpPr/>
          <p:nvPr/>
        </p:nvGrpSpPr>
        <p:grpSpPr>
          <a:xfrm>
            <a:off x="2668767" y="6938853"/>
            <a:ext cx="7230815" cy="2014151"/>
            <a:chOff x="0" y="0"/>
            <a:chExt cx="7230814" cy="2014149"/>
          </a:xfrm>
        </p:grpSpPr>
        <p:pic>
          <p:nvPicPr>
            <p:cNvPr id="569" name="pasted-image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1470887" y="947349"/>
              <a:ext cx="3733801" cy="10668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70" name="Shape 570"/>
            <p:cNvSpPr/>
            <p:nvPr/>
          </p:nvSpPr>
          <p:spPr>
            <a:xfrm>
              <a:off x="0" y="0"/>
              <a:ext cx="7230815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Avec un argument similaire, on obtient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65" grpId="2"/>
      <p:bldP build="whole" bldLvl="1" animBg="1" rev="0" advAuto="0" spid="566" grpId="3"/>
      <p:bldP build="whole" bldLvl="1" animBg="1" rev="0" advAuto="0" spid="568" grpId="5"/>
      <p:bldP build="whole" bldLvl="1" animBg="1" rev="0" advAuto="0" spid="564" grpId="1"/>
      <p:bldP build="whole" bldLvl="1" animBg="1" rev="0" advAuto="0" spid="567" grpId="4"/>
      <p:bldP build="whole" bldLvl="1" animBg="1" rev="0" advAuto="0" spid="571" grpId="6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Shape 573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574" name="Shape 574"/>
          <p:cNvSpPr/>
          <p:nvPr/>
        </p:nvSpPr>
        <p:spPr>
          <a:xfrm>
            <a:off x="5214181" y="4565649"/>
            <a:ext cx="2576439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# 3.21 à 3.24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>
            <p:ph type="body" idx="13"/>
          </p:nvPr>
        </p:nvSpPr>
        <p:spPr>
          <a:xfrm>
            <a:off x="4737100" y="2324100"/>
            <a:ext cx="4275138" cy="2705100"/>
          </a:xfrm>
          <a:prstGeom prst="rect">
            <a:avLst/>
          </a:prstGeom>
        </p:spPr>
        <p:txBody>
          <a:bodyPr/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Loi de Bernoulli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Loi binomiale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Loi géométrique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35" grpId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Shape 576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Aujourd’hui, nous avons vu</a:t>
            </a:r>
          </a:p>
        </p:txBody>
      </p:sp>
      <p:pic>
        <p:nvPicPr>
          <p:cNvPr id="577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26788" y="3550691"/>
            <a:ext cx="24003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78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483897" y="2009126"/>
            <a:ext cx="10795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79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855225" y="1908071"/>
            <a:ext cx="1435101" cy="469901"/>
          </a:xfrm>
          <a:prstGeom prst="rect">
            <a:avLst/>
          </a:prstGeom>
          <a:ln w="12700">
            <a:miter lim="400000"/>
          </a:ln>
        </p:spPr>
      </p:pic>
      <p:sp>
        <p:nvSpPr>
          <p:cNvPr id="580" name="Shape 580"/>
          <p:cNvSpPr/>
          <p:nvPr/>
        </p:nvSpPr>
        <p:spPr>
          <a:xfrm flipV="1">
            <a:off x="8026301" y="1908071"/>
            <a:ext cx="1" cy="7454116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581" name="Shape 581"/>
          <p:cNvSpPr/>
          <p:nvPr/>
        </p:nvSpPr>
        <p:spPr>
          <a:xfrm flipV="1">
            <a:off x="10452001" y="1908071"/>
            <a:ext cx="1" cy="7454116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582" name="Shape 582"/>
          <p:cNvSpPr/>
          <p:nvPr/>
        </p:nvSpPr>
        <p:spPr>
          <a:xfrm flipV="1">
            <a:off x="4328269" y="1908071"/>
            <a:ext cx="1" cy="7454116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pic>
        <p:nvPicPr>
          <p:cNvPr id="583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553174" y="1993800"/>
            <a:ext cx="19304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84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8794948" y="3654425"/>
            <a:ext cx="495301" cy="304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85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1000829" y="3633241"/>
            <a:ext cx="711201" cy="304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86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5391745" y="3233191"/>
            <a:ext cx="2222501" cy="1104901"/>
          </a:xfrm>
          <a:prstGeom prst="rect">
            <a:avLst/>
          </a:prstGeom>
          <a:ln w="12700">
            <a:miter lim="400000"/>
          </a:ln>
        </p:spPr>
      </p:pic>
      <p:sp>
        <p:nvSpPr>
          <p:cNvPr id="587" name="Shape 587"/>
          <p:cNvSpPr/>
          <p:nvPr/>
        </p:nvSpPr>
        <p:spPr>
          <a:xfrm>
            <a:off x="273344" y="2612528"/>
            <a:ext cx="12016982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pic>
        <p:nvPicPr>
          <p:cNvPr id="588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398438" y="5598368"/>
            <a:ext cx="19177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89" name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5948312" y="5380732"/>
            <a:ext cx="1130301" cy="508001"/>
          </a:xfrm>
          <a:prstGeom prst="rect">
            <a:avLst/>
          </a:prstGeom>
          <a:ln w="12700">
            <a:miter lim="400000"/>
          </a:ln>
        </p:spPr>
      </p:pic>
      <p:sp>
        <p:nvSpPr>
          <p:cNvPr id="590" name="Shape 590"/>
          <p:cNvSpPr/>
          <p:nvPr/>
        </p:nvSpPr>
        <p:spPr>
          <a:xfrm>
            <a:off x="273344" y="4809480"/>
            <a:ext cx="12016982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pic>
        <p:nvPicPr>
          <p:cNvPr id="591" name="pasted-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9056985" y="5103117"/>
            <a:ext cx="266701" cy="1028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92" name="pasted-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11058425" y="5318968"/>
            <a:ext cx="1028701" cy="1028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93" name="pasted-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10912326" y="7947967"/>
            <a:ext cx="1600201" cy="1066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94" name="pasted-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9100294" y="7372746"/>
            <a:ext cx="266701" cy="927101"/>
          </a:xfrm>
          <a:prstGeom prst="rect">
            <a:avLst/>
          </a:prstGeom>
          <a:ln w="12700">
            <a:miter lim="400000"/>
          </a:ln>
        </p:spPr>
      </p:pic>
      <p:sp>
        <p:nvSpPr>
          <p:cNvPr id="595" name="Shape 595"/>
          <p:cNvSpPr/>
          <p:nvPr/>
        </p:nvSpPr>
        <p:spPr>
          <a:xfrm>
            <a:off x="273344" y="6752282"/>
            <a:ext cx="12016982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pic>
        <p:nvPicPr>
          <p:cNvPr id="596" name="pasted-image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734069" y="7848649"/>
            <a:ext cx="27432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97" name="pasted-image.pdf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4693245" y="7615832"/>
            <a:ext cx="2921001" cy="1104901"/>
          </a:xfrm>
          <a:prstGeom prst="rect">
            <a:avLst/>
          </a:prstGeom>
          <a:ln w="12700">
            <a:miter lim="400000"/>
          </a:ln>
        </p:spPr>
      </p:pic>
      <p:sp>
        <p:nvSpPr>
          <p:cNvPr id="598" name="Shape 598"/>
          <p:cNvSpPr/>
          <p:nvPr/>
        </p:nvSpPr>
        <p:spPr>
          <a:xfrm>
            <a:off x="1112577" y="2746031"/>
            <a:ext cx="198618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Binomiale</a:t>
            </a:r>
          </a:p>
        </p:txBody>
      </p:sp>
      <p:sp>
        <p:nvSpPr>
          <p:cNvPr id="599" name="Shape 599"/>
          <p:cNvSpPr/>
          <p:nvPr/>
        </p:nvSpPr>
        <p:spPr>
          <a:xfrm>
            <a:off x="829171" y="4822180"/>
            <a:ext cx="255299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Géométrique</a:t>
            </a:r>
          </a:p>
        </p:txBody>
      </p:sp>
      <p:sp>
        <p:nvSpPr>
          <p:cNvPr id="600" name="Shape 600"/>
          <p:cNvSpPr/>
          <p:nvPr/>
        </p:nvSpPr>
        <p:spPr>
          <a:xfrm>
            <a:off x="216667" y="6898328"/>
            <a:ext cx="3620543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Binomiale négative</a:t>
            </a:r>
          </a:p>
        </p:txBody>
      </p:sp>
      <p:sp>
        <p:nvSpPr>
          <p:cNvPr id="601" name="Shape 601"/>
          <p:cNvSpPr/>
          <p:nvPr/>
        </p:nvSpPr>
        <p:spPr>
          <a:xfrm>
            <a:off x="1857996" y="1798389"/>
            <a:ext cx="73335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Loi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Shape 603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Devoir:</a:t>
            </a:r>
          </a:p>
        </p:txBody>
      </p:sp>
      <p:sp>
        <p:nvSpPr>
          <p:cNvPr id="604" name="Shape 604"/>
          <p:cNvSpPr/>
          <p:nvPr/>
        </p:nvSpPr>
        <p:spPr>
          <a:xfrm>
            <a:off x="6877608" y="4254500"/>
            <a:ext cx="21621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Section 1.1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/>
        </p:nvSpPr>
        <p:spPr>
          <a:xfrm>
            <a:off x="1257436" y="901700"/>
            <a:ext cx="10489928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a vu qu’à une expérience aléatoire, on peut associer </a:t>
            </a:r>
          </a:p>
          <a:p>
            <a:pPr/>
            <a:r>
              <a:t>une variable aléatoire.</a:t>
            </a:r>
          </a:p>
        </p:txBody>
      </p:sp>
      <p:sp>
        <p:nvSpPr>
          <p:cNvPr id="138" name="Shape 138"/>
          <p:cNvSpPr/>
          <p:nvPr/>
        </p:nvSpPr>
        <p:spPr>
          <a:xfrm>
            <a:off x="780814" y="3581400"/>
            <a:ext cx="11443172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lvl1pPr>
          </a:lstStyle>
          <a:p>
            <a:pPr/>
            <a:r>
              <a:t>Ces variables aléatoires possèdent une fonction de probabilité nommée loi de probabilité.</a:t>
            </a:r>
          </a:p>
        </p:txBody>
      </p:sp>
      <p:sp>
        <p:nvSpPr>
          <p:cNvPr id="139" name="Shape 139"/>
          <p:cNvSpPr/>
          <p:nvPr/>
        </p:nvSpPr>
        <p:spPr>
          <a:xfrm>
            <a:off x="1104962" y="6502400"/>
            <a:ext cx="10809387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t>Or certains types de loi de probabilité reviennent souvent </a:t>
            </a:r>
          </a:p>
          <a:p>
            <a:pPr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t>et portent des noms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9" grpId="2"/>
      <p:bldP build="whole" bldLvl="1" animBg="1" rev="0" advAuto="0" spid="13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>
            <p:ph type="body" idx="13"/>
          </p:nvPr>
        </p:nvSpPr>
        <p:spPr>
          <a:xfrm>
            <a:off x="3460204" y="177800"/>
            <a:ext cx="6084392" cy="800100"/>
          </a:xfrm>
          <a:prstGeom prst="roundRect">
            <a:avLst>
              <a:gd name="adj" fmla="val 50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Épreuve de Bernoulli</a:t>
            </a:r>
          </a:p>
        </p:txBody>
      </p:sp>
      <p:sp>
        <p:nvSpPr>
          <p:cNvPr id="142" name="Shape 142"/>
          <p:cNvSpPr/>
          <p:nvPr/>
        </p:nvSpPr>
        <p:spPr>
          <a:xfrm>
            <a:off x="812961" y="1409700"/>
            <a:ext cx="11378878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Une épreuve de Bernoulli est une expérience aléatoire qui ne comporte que deux résultats. </a:t>
            </a:r>
          </a:p>
        </p:txBody>
      </p:sp>
      <p:sp>
        <p:nvSpPr>
          <p:cNvPr id="143" name="Shape 143"/>
          <p:cNvSpPr/>
          <p:nvPr/>
        </p:nvSpPr>
        <p:spPr>
          <a:xfrm>
            <a:off x="4921287" y="3219449"/>
            <a:ext cx="316222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Succès et échec. </a:t>
            </a:r>
          </a:p>
        </p:txBody>
      </p:sp>
      <p:grpSp>
        <p:nvGrpSpPr>
          <p:cNvPr id="146" name="Group 146"/>
          <p:cNvGrpSpPr/>
          <p:nvPr/>
        </p:nvGrpSpPr>
        <p:grpSpPr>
          <a:xfrm>
            <a:off x="2893900" y="4565649"/>
            <a:ext cx="7217000" cy="622301"/>
            <a:chOff x="0" y="0"/>
            <a:chExt cx="7216998" cy="622300"/>
          </a:xfrm>
        </p:grpSpPr>
        <p:sp>
          <p:nvSpPr>
            <p:cNvPr id="144" name="Shape 144"/>
            <p:cNvSpPr/>
            <p:nvPr/>
          </p:nvSpPr>
          <p:spPr>
            <a:xfrm>
              <a:off x="0" y="-1"/>
              <a:ext cx="6726288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On note la probabilité de succès par</a:t>
              </a:r>
            </a:p>
          </p:txBody>
        </p:sp>
        <p:pic>
          <p:nvPicPr>
            <p:cNvPr id="145" name="pasted-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6962998" y="233412"/>
              <a:ext cx="254001" cy="3048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49" name="Group 149"/>
          <p:cNvGrpSpPr/>
          <p:nvPr/>
        </p:nvGrpSpPr>
        <p:grpSpPr>
          <a:xfrm>
            <a:off x="2709440" y="6083299"/>
            <a:ext cx="7585920" cy="622301"/>
            <a:chOff x="0" y="0"/>
            <a:chExt cx="7585918" cy="622300"/>
          </a:xfrm>
        </p:grpSpPr>
        <p:sp>
          <p:nvSpPr>
            <p:cNvPr id="147" name="Shape 147"/>
            <p:cNvSpPr/>
            <p:nvPr/>
          </p:nvSpPr>
          <p:spPr>
            <a:xfrm>
              <a:off x="0" y="-1"/>
              <a:ext cx="5330354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et la probabilité d’échec par </a:t>
              </a:r>
            </a:p>
          </p:txBody>
        </p:sp>
        <p:pic>
          <p:nvPicPr>
            <p:cNvPr id="148" name="pasted-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5757118" y="146050"/>
              <a:ext cx="1828801" cy="406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50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810498" y="8131472"/>
            <a:ext cx="1828801" cy="4064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3" grpId="1"/>
      <p:bldP build="whole" bldLvl="1" animBg="1" rev="0" advAuto="0" spid="149" grpId="3"/>
      <p:bldP build="whole" bldLvl="1" animBg="1" rev="0" advAuto="0" spid="150" grpId="4"/>
      <p:bldP build="whole" bldLvl="1" animBg="1" rev="0" advAuto="0" spid="146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4" name="Group 154"/>
          <p:cNvGrpSpPr/>
          <p:nvPr/>
        </p:nvGrpSpPr>
        <p:grpSpPr>
          <a:xfrm>
            <a:off x="844847" y="256976"/>
            <a:ext cx="11371164" cy="1143001"/>
            <a:chOff x="0" y="0"/>
            <a:chExt cx="11371163" cy="1143000"/>
          </a:xfrm>
        </p:grpSpPr>
        <p:pic>
          <p:nvPicPr>
            <p:cNvPr id="152" name="pasted-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152399"/>
              <a:ext cx="381000" cy="31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53" name="Shape 153"/>
            <p:cNvSpPr/>
            <p:nvPr/>
          </p:nvSpPr>
          <p:spPr>
            <a:xfrm>
              <a:off x="653752" y="0"/>
              <a:ext cx="10717412" cy="1143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algn="l"/>
              <a:r>
                <a:t>est une variable aléatoire qui donne 0 en cas d’échec et 1 </a:t>
              </a:r>
            </a:p>
            <a:p>
              <a:pPr algn="l"/>
              <a:r>
                <a:t>en cas de succès</a:t>
              </a:r>
            </a:p>
          </p:txBody>
        </p:sp>
      </p:grpSp>
      <p:pic>
        <p:nvPicPr>
          <p:cNvPr id="155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972766" y="1692374"/>
            <a:ext cx="27686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56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648700" y="1692374"/>
            <a:ext cx="2768600" cy="4699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67" name="Group 167"/>
          <p:cNvGrpSpPr/>
          <p:nvPr/>
        </p:nvGrpSpPr>
        <p:grpSpPr>
          <a:xfrm>
            <a:off x="5324460" y="1181169"/>
            <a:ext cx="3065692" cy="3168234"/>
            <a:chOff x="0" y="0"/>
            <a:chExt cx="3065690" cy="3168232"/>
          </a:xfrm>
        </p:grpSpPr>
        <p:sp>
          <p:nvSpPr>
            <p:cNvPr id="157" name="Shape 157"/>
            <p:cNvSpPr/>
            <p:nvPr/>
          </p:nvSpPr>
          <p:spPr>
            <a:xfrm>
              <a:off x="297090" y="2385937"/>
              <a:ext cx="2768601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58" name="Shape 158"/>
            <p:cNvSpPr/>
            <p:nvPr/>
          </p:nvSpPr>
          <p:spPr>
            <a:xfrm flipV="1">
              <a:off x="500354" y="-1"/>
              <a:ext cx="1" cy="2638277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59" name="Shape 159"/>
            <p:cNvSpPr/>
            <p:nvPr/>
          </p:nvSpPr>
          <p:spPr>
            <a:xfrm flipV="1">
              <a:off x="2226796" y="2231023"/>
              <a:ext cx="1" cy="314910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60" name="Shape 160"/>
            <p:cNvSpPr/>
            <p:nvPr/>
          </p:nvSpPr>
          <p:spPr>
            <a:xfrm>
              <a:off x="342900" y="1893178"/>
              <a:ext cx="314910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61" name="Shape 161"/>
            <p:cNvSpPr/>
            <p:nvPr/>
          </p:nvSpPr>
          <p:spPr>
            <a:xfrm>
              <a:off x="342900" y="684896"/>
              <a:ext cx="314910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62" name="Shape 162"/>
            <p:cNvSpPr/>
            <p:nvPr/>
          </p:nvSpPr>
          <p:spPr>
            <a:xfrm>
              <a:off x="391809" y="1770452"/>
              <a:ext cx="217092" cy="245453"/>
            </a:xfrm>
            <a:prstGeom prst="ellipse">
              <a:avLst/>
            </a:prstGeom>
            <a:solidFill>
              <a:srgbClr val="FF260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63" name="Shape 163"/>
            <p:cNvSpPr/>
            <p:nvPr/>
          </p:nvSpPr>
          <p:spPr>
            <a:xfrm>
              <a:off x="2130950" y="1093030"/>
              <a:ext cx="217092" cy="245453"/>
            </a:xfrm>
            <a:prstGeom prst="ellipse">
              <a:avLst/>
            </a:prstGeom>
            <a:solidFill>
              <a:srgbClr val="FF260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64" name="Shape 164"/>
            <p:cNvSpPr/>
            <p:nvPr/>
          </p:nvSpPr>
          <p:spPr>
            <a:xfrm>
              <a:off x="2068046" y="2545932"/>
              <a:ext cx="3429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1</a:t>
              </a:r>
            </a:p>
          </p:txBody>
        </p:sp>
        <p:sp>
          <p:nvSpPr>
            <p:cNvPr id="165" name="Shape 165"/>
            <p:cNvSpPr/>
            <p:nvPr/>
          </p:nvSpPr>
          <p:spPr>
            <a:xfrm>
              <a:off x="0" y="361046"/>
              <a:ext cx="3429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1</a:t>
              </a:r>
            </a:p>
          </p:txBody>
        </p:sp>
        <p:sp>
          <p:nvSpPr>
            <p:cNvPr id="166" name="Shape 166"/>
            <p:cNvSpPr/>
            <p:nvPr/>
          </p:nvSpPr>
          <p:spPr>
            <a:xfrm>
              <a:off x="96494" y="2385937"/>
              <a:ext cx="3429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0</a:t>
              </a:r>
            </a:p>
          </p:txBody>
        </p:sp>
      </p:grpSp>
      <p:sp>
        <p:nvSpPr>
          <p:cNvPr id="168" name="Shape 168"/>
          <p:cNvSpPr/>
          <p:nvPr/>
        </p:nvSpPr>
        <p:spPr>
          <a:xfrm>
            <a:off x="154900" y="4255814"/>
            <a:ext cx="541541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Sa fonction de répartition est</a:t>
            </a:r>
          </a:p>
        </p:txBody>
      </p:sp>
      <p:pic>
        <p:nvPicPr>
          <p:cNvPr id="169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741366" y="5290864"/>
            <a:ext cx="1943101" cy="4699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85" name="Group 185"/>
          <p:cNvGrpSpPr/>
          <p:nvPr/>
        </p:nvGrpSpPr>
        <p:grpSpPr>
          <a:xfrm>
            <a:off x="1419652" y="6391076"/>
            <a:ext cx="8920896" cy="3168234"/>
            <a:chOff x="0" y="0"/>
            <a:chExt cx="8920894" cy="3168232"/>
          </a:xfrm>
        </p:grpSpPr>
        <p:sp>
          <p:nvSpPr>
            <p:cNvPr id="170" name="Shape 170"/>
            <p:cNvSpPr/>
            <p:nvPr/>
          </p:nvSpPr>
          <p:spPr>
            <a:xfrm>
              <a:off x="3346039" y="2385937"/>
              <a:ext cx="2768601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71" name="Shape 171"/>
            <p:cNvSpPr/>
            <p:nvPr/>
          </p:nvSpPr>
          <p:spPr>
            <a:xfrm flipV="1">
              <a:off x="3549303" y="-1"/>
              <a:ext cx="1" cy="2638277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72" name="Shape 172"/>
            <p:cNvSpPr/>
            <p:nvPr/>
          </p:nvSpPr>
          <p:spPr>
            <a:xfrm flipV="1">
              <a:off x="5275745" y="2231023"/>
              <a:ext cx="1" cy="314910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73" name="Shape 173"/>
            <p:cNvSpPr/>
            <p:nvPr/>
          </p:nvSpPr>
          <p:spPr>
            <a:xfrm>
              <a:off x="3391848" y="1893178"/>
              <a:ext cx="314911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74" name="Shape 174"/>
            <p:cNvSpPr/>
            <p:nvPr/>
          </p:nvSpPr>
          <p:spPr>
            <a:xfrm>
              <a:off x="3391848" y="684896"/>
              <a:ext cx="314911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75" name="Shape 175"/>
            <p:cNvSpPr/>
            <p:nvPr/>
          </p:nvSpPr>
          <p:spPr>
            <a:xfrm>
              <a:off x="3440758" y="1770452"/>
              <a:ext cx="217092" cy="245453"/>
            </a:xfrm>
            <a:prstGeom prst="ellipse">
              <a:avLst/>
            </a:prstGeom>
            <a:solidFill>
              <a:srgbClr val="FF260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76" name="Shape 176"/>
            <p:cNvSpPr/>
            <p:nvPr/>
          </p:nvSpPr>
          <p:spPr>
            <a:xfrm>
              <a:off x="5154500" y="574870"/>
              <a:ext cx="217091" cy="245453"/>
            </a:xfrm>
            <a:prstGeom prst="ellipse">
              <a:avLst/>
            </a:prstGeom>
            <a:solidFill>
              <a:srgbClr val="FF260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77" name="Shape 177"/>
            <p:cNvSpPr/>
            <p:nvPr/>
          </p:nvSpPr>
          <p:spPr>
            <a:xfrm>
              <a:off x="5116995" y="2545932"/>
              <a:ext cx="3429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1</a:t>
              </a:r>
            </a:p>
          </p:txBody>
        </p:sp>
        <p:sp>
          <p:nvSpPr>
            <p:cNvPr id="178" name="Shape 178"/>
            <p:cNvSpPr/>
            <p:nvPr/>
          </p:nvSpPr>
          <p:spPr>
            <a:xfrm>
              <a:off x="3048948" y="361046"/>
              <a:ext cx="3429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1</a:t>
              </a:r>
            </a:p>
          </p:txBody>
        </p:sp>
        <p:sp>
          <p:nvSpPr>
            <p:cNvPr id="179" name="Shape 179"/>
            <p:cNvSpPr/>
            <p:nvPr/>
          </p:nvSpPr>
          <p:spPr>
            <a:xfrm>
              <a:off x="3145443" y="2385937"/>
              <a:ext cx="3429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0</a:t>
              </a:r>
            </a:p>
          </p:txBody>
        </p:sp>
        <p:sp>
          <p:nvSpPr>
            <p:cNvPr id="180" name="Shape 180"/>
            <p:cNvSpPr/>
            <p:nvPr/>
          </p:nvSpPr>
          <p:spPr>
            <a:xfrm>
              <a:off x="0" y="2385937"/>
              <a:ext cx="3549304" cy="1"/>
            </a:xfrm>
            <a:prstGeom prst="line">
              <a:avLst/>
            </a:prstGeom>
            <a:noFill/>
            <a:ln w="254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81" name="Shape 181"/>
            <p:cNvSpPr/>
            <p:nvPr/>
          </p:nvSpPr>
          <p:spPr>
            <a:xfrm>
              <a:off x="3443060" y="2250512"/>
              <a:ext cx="217092" cy="245453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82" name="Shape 182"/>
            <p:cNvSpPr/>
            <p:nvPr/>
          </p:nvSpPr>
          <p:spPr>
            <a:xfrm>
              <a:off x="3657849" y="1893178"/>
              <a:ext cx="1522051" cy="1"/>
            </a:xfrm>
            <a:prstGeom prst="line">
              <a:avLst/>
            </a:prstGeom>
            <a:noFill/>
            <a:ln w="254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83" name="Shape 183"/>
            <p:cNvSpPr/>
            <p:nvPr/>
          </p:nvSpPr>
          <p:spPr>
            <a:xfrm>
              <a:off x="5167200" y="1757752"/>
              <a:ext cx="217091" cy="245453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84" name="Shape 184"/>
            <p:cNvSpPr/>
            <p:nvPr/>
          </p:nvSpPr>
          <p:spPr>
            <a:xfrm>
              <a:off x="5371590" y="710296"/>
              <a:ext cx="3549305" cy="1"/>
            </a:xfrm>
            <a:prstGeom prst="line">
              <a:avLst/>
            </a:prstGeom>
            <a:noFill/>
            <a:ln w="254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186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009705" y="4566964"/>
            <a:ext cx="5486401" cy="19177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7" grpId="4"/>
      <p:bldP build="whole" bldLvl="1" animBg="1" rev="0" advAuto="0" spid="185" grpId="8"/>
      <p:bldP build="whole" bldLvl="1" animBg="1" rev="0" advAuto="0" spid="156" grpId="3"/>
      <p:bldP build="whole" bldLvl="1" animBg="1" rev="0" advAuto="0" spid="168" grpId="5"/>
      <p:bldP build="whole" bldLvl="1" animBg="1" rev="0" advAuto="0" spid="154" grpId="1"/>
      <p:bldP build="whole" bldLvl="1" animBg="1" rev="0" advAuto="0" spid="155" grpId="2"/>
      <p:bldP build="whole" bldLvl="1" animBg="1" rev="0" advAuto="0" spid="186" grpId="7"/>
      <p:bldP build="whole" bldLvl="1" animBg="1" rev="0" advAuto="0" spid="169" grpId="6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0" name="Group 190"/>
          <p:cNvGrpSpPr/>
          <p:nvPr/>
        </p:nvGrpSpPr>
        <p:grpSpPr>
          <a:xfrm>
            <a:off x="8203679" y="8379618"/>
            <a:ext cx="2479849" cy="501354"/>
            <a:chOff x="0" y="0"/>
            <a:chExt cx="2479848" cy="501352"/>
          </a:xfrm>
        </p:grpSpPr>
        <p:sp>
          <p:nvSpPr>
            <p:cNvPr id="188" name="Shape 188"/>
            <p:cNvSpPr/>
            <p:nvPr/>
          </p:nvSpPr>
          <p:spPr>
            <a:xfrm>
              <a:off x="0" y="0"/>
              <a:ext cx="1091804" cy="495300"/>
            </a:xfrm>
            <a:prstGeom prst="roundRect">
              <a:avLst>
                <a:gd name="adj" fmla="val 38462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89" name="Shape 189"/>
            <p:cNvSpPr/>
            <p:nvPr/>
          </p:nvSpPr>
          <p:spPr>
            <a:xfrm>
              <a:off x="2078856" y="6052"/>
              <a:ext cx="400993" cy="495301"/>
            </a:xfrm>
            <a:prstGeom prst="roundRect">
              <a:avLst>
                <a:gd name="adj" fmla="val 47507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93" name="Group 193"/>
          <p:cNvGrpSpPr/>
          <p:nvPr/>
        </p:nvGrpSpPr>
        <p:grpSpPr>
          <a:xfrm>
            <a:off x="8413278" y="1269553"/>
            <a:ext cx="571204" cy="6715176"/>
            <a:chOff x="0" y="0"/>
            <a:chExt cx="571202" cy="6715174"/>
          </a:xfrm>
        </p:grpSpPr>
        <p:sp>
          <p:nvSpPr>
            <p:cNvPr id="191" name="Shape 191"/>
            <p:cNvSpPr/>
            <p:nvPr/>
          </p:nvSpPr>
          <p:spPr>
            <a:xfrm>
              <a:off x="158700" y="0"/>
              <a:ext cx="412503" cy="622300"/>
            </a:xfrm>
            <a:prstGeom prst="roundRect">
              <a:avLst>
                <a:gd name="adj" fmla="val 46182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92" name="Shape 192"/>
            <p:cNvSpPr/>
            <p:nvPr/>
          </p:nvSpPr>
          <p:spPr>
            <a:xfrm>
              <a:off x="0" y="6092874"/>
              <a:ext cx="412503" cy="622301"/>
            </a:xfrm>
            <a:prstGeom prst="roundRect">
              <a:avLst>
                <a:gd name="adj" fmla="val 46182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96" name="Group 196"/>
          <p:cNvGrpSpPr/>
          <p:nvPr/>
        </p:nvGrpSpPr>
        <p:grpSpPr>
          <a:xfrm>
            <a:off x="4089920" y="1239440"/>
            <a:ext cx="2859635" cy="6720782"/>
            <a:chOff x="0" y="0"/>
            <a:chExt cx="2859633" cy="6720780"/>
          </a:xfrm>
        </p:grpSpPr>
        <p:sp>
          <p:nvSpPr>
            <p:cNvPr id="194" name="Shape 194"/>
            <p:cNvSpPr/>
            <p:nvPr/>
          </p:nvSpPr>
          <p:spPr>
            <a:xfrm>
              <a:off x="1713110" y="6098480"/>
              <a:ext cx="1146524" cy="622301"/>
            </a:xfrm>
            <a:prstGeom prst="roundRect">
              <a:avLst>
                <a:gd name="adj" fmla="val 30612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95" name="Shape 195"/>
            <p:cNvSpPr/>
            <p:nvPr/>
          </p:nvSpPr>
          <p:spPr>
            <a:xfrm>
              <a:off x="0" y="0"/>
              <a:ext cx="1146523" cy="622300"/>
            </a:xfrm>
            <a:prstGeom prst="roundRect">
              <a:avLst>
                <a:gd name="adj" fmla="val 30612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00" name="Group 200"/>
          <p:cNvGrpSpPr/>
          <p:nvPr/>
        </p:nvGrpSpPr>
        <p:grpSpPr>
          <a:xfrm>
            <a:off x="294630" y="4150915"/>
            <a:ext cx="9521280" cy="580629"/>
            <a:chOff x="0" y="0"/>
            <a:chExt cx="9521279" cy="580628"/>
          </a:xfrm>
        </p:grpSpPr>
        <p:sp>
          <p:nvSpPr>
            <p:cNvPr id="197" name="Shape 197"/>
            <p:cNvSpPr/>
            <p:nvPr/>
          </p:nvSpPr>
          <p:spPr>
            <a:xfrm>
              <a:off x="0" y="110728"/>
              <a:ext cx="2123927" cy="469901"/>
            </a:xfrm>
            <a:prstGeom prst="roundRect">
              <a:avLst>
                <a:gd name="adj" fmla="val 40541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98" name="Shape 198"/>
            <p:cNvSpPr/>
            <p:nvPr/>
          </p:nvSpPr>
          <p:spPr>
            <a:xfrm>
              <a:off x="8331200" y="0"/>
              <a:ext cx="1190080" cy="469900"/>
            </a:xfrm>
            <a:prstGeom prst="roundRect">
              <a:avLst>
                <a:gd name="adj" fmla="val 40541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199" name="pasted-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92967" y="174228"/>
              <a:ext cx="1828801" cy="4064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03" name="Group 203"/>
          <p:cNvGrpSpPr/>
          <p:nvPr/>
        </p:nvGrpSpPr>
        <p:grpSpPr>
          <a:xfrm>
            <a:off x="6672708" y="3117453"/>
            <a:ext cx="2406875" cy="1595041"/>
            <a:chOff x="0" y="0"/>
            <a:chExt cx="2406873" cy="1595040"/>
          </a:xfrm>
        </p:grpSpPr>
        <p:sp>
          <p:nvSpPr>
            <p:cNvPr id="201" name="Shape 201"/>
            <p:cNvSpPr/>
            <p:nvPr/>
          </p:nvSpPr>
          <p:spPr>
            <a:xfrm>
              <a:off x="1315070" y="0"/>
              <a:ext cx="1091804" cy="495300"/>
            </a:xfrm>
            <a:prstGeom prst="roundRect">
              <a:avLst>
                <a:gd name="adj" fmla="val 38462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02" name="Shape 202"/>
            <p:cNvSpPr/>
            <p:nvPr/>
          </p:nvSpPr>
          <p:spPr>
            <a:xfrm>
              <a:off x="0" y="1099740"/>
              <a:ext cx="400993" cy="495301"/>
            </a:xfrm>
            <a:prstGeom prst="roundRect">
              <a:avLst>
                <a:gd name="adj" fmla="val 47507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204" name="Shape 204"/>
          <p:cNvSpPr/>
          <p:nvPr/>
        </p:nvSpPr>
        <p:spPr>
          <a:xfrm>
            <a:off x="2521768" y="234949"/>
            <a:ext cx="796126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L’espérance d’une épreuve de Bernoulli est</a:t>
            </a:r>
          </a:p>
        </p:txBody>
      </p:sp>
      <p:pic>
        <p:nvPicPr>
          <p:cNvPr id="205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29079" y="1493440"/>
            <a:ext cx="685801" cy="304801"/>
          </a:xfrm>
          <a:prstGeom prst="rect">
            <a:avLst/>
          </a:prstGeom>
          <a:ln w="12700">
            <a:miter lim="400000"/>
          </a:ln>
        </p:spPr>
      </p:pic>
      <p:sp>
        <p:nvSpPr>
          <p:cNvPr id="206" name="Shape 206"/>
          <p:cNvSpPr/>
          <p:nvPr/>
        </p:nvSpPr>
        <p:spPr>
          <a:xfrm>
            <a:off x="4904320" y="2156221"/>
            <a:ext cx="319616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et sa variance est</a:t>
            </a:r>
          </a:p>
        </p:txBody>
      </p:sp>
      <p:pic>
        <p:nvPicPr>
          <p:cNvPr id="207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430934" y="3073003"/>
            <a:ext cx="62230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08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106541" y="4077493"/>
            <a:ext cx="2324101" cy="495301"/>
          </a:xfrm>
          <a:prstGeom prst="rect">
            <a:avLst/>
          </a:prstGeom>
          <a:ln w="12700">
            <a:miter lim="400000"/>
          </a:ln>
        </p:spPr>
      </p:pic>
      <p:sp>
        <p:nvSpPr>
          <p:cNvPr id="209" name="Shape 209"/>
          <p:cNvSpPr/>
          <p:nvPr/>
        </p:nvSpPr>
        <p:spPr>
          <a:xfrm>
            <a:off x="568275" y="5420915"/>
            <a:ext cx="778981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Une autre façon de trouver la variance est</a:t>
            </a:r>
          </a:p>
        </p:txBody>
      </p:sp>
      <p:pic>
        <p:nvPicPr>
          <p:cNvPr id="210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827931" y="7362428"/>
            <a:ext cx="52705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1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836119" y="6319837"/>
            <a:ext cx="44577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2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4089920" y="1347390"/>
            <a:ext cx="38481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3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8482880" y="6510982"/>
            <a:ext cx="685801" cy="304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4" name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7341542" y="7362428"/>
            <a:ext cx="1638301" cy="495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5" name="pasted-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7368108" y="8379618"/>
            <a:ext cx="20193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6" name="pasted-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9581331" y="8544421"/>
            <a:ext cx="901701" cy="304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7" name="pasted-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7660630" y="4160043"/>
            <a:ext cx="22352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8" name="pasted-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10032181" y="4325143"/>
            <a:ext cx="901701" cy="3048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6" grpId="18"/>
      <p:bldP build="whole" bldLvl="1" animBg="1" rev="0" advAuto="0" spid="206" grpId="3"/>
      <p:bldP build="whole" bldLvl="1" animBg="1" rev="0" advAuto="0" spid="213" grpId="13"/>
      <p:bldP build="whole" bldLvl="1" animBg="1" rev="0" advAuto="0" spid="210" grpId="11"/>
      <p:bldP build="whole" bldLvl="1" animBg="1" rev="0" advAuto="0" spid="200" grpId="8"/>
      <p:bldP build="whole" bldLvl="1" animBg="1" rev="0" advAuto="0" spid="190" grpId="19"/>
      <p:bldP build="whole" bldLvl="1" animBg="1" rev="0" advAuto="0" spid="211" grpId="12"/>
      <p:bldP build="whole" bldLvl="1" animBg="1" rev="0" advAuto="0" spid="196" grpId="15"/>
      <p:bldP build="whole" bldLvl="1" animBg="1" rev="0" advAuto="0" spid="193" grpId="16"/>
      <p:bldP build="whole" bldLvl="1" animBg="1" rev="0" advAuto="0" spid="217" grpId="7"/>
      <p:bldP build="whole" bldLvl="1" animBg="1" rev="0" advAuto="0" spid="212" grpId="1"/>
      <p:bldP build="whole" bldLvl="1" animBg="1" rev="0" advAuto="0" spid="209" grpId="10"/>
      <p:bldP build="whole" bldLvl="1" animBg="1" rev="0" advAuto="0" spid="218" grpId="9"/>
      <p:bldP build="whole" bldLvl="1" animBg="1" rev="0" advAuto="0" spid="203" grpId="6"/>
      <p:bldP build="whole" bldLvl="1" animBg="1" rev="0" advAuto="0" spid="208" grpId="5"/>
      <p:bldP build="whole" bldLvl="1" animBg="1" rev="0" advAuto="0" spid="205" grpId="2"/>
      <p:bldP build="whole" bldLvl="1" animBg="1" rev="0" advAuto="0" spid="207" grpId="4"/>
      <p:bldP build="whole" bldLvl="1" animBg="1" rev="0" advAuto="0" spid="214" grpId="14"/>
      <p:bldP build="whole" bldLvl="1" animBg="1" rev="0" advAuto="0" spid="215" grpId="17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Loi binomiale</a:t>
            </a:r>
          </a:p>
        </p:txBody>
      </p:sp>
      <p:grpSp>
        <p:nvGrpSpPr>
          <p:cNvPr id="224" name="Group 224"/>
          <p:cNvGrpSpPr/>
          <p:nvPr/>
        </p:nvGrpSpPr>
        <p:grpSpPr>
          <a:xfrm>
            <a:off x="569961" y="1362719"/>
            <a:ext cx="12434839" cy="1663701"/>
            <a:chOff x="0" y="0"/>
            <a:chExt cx="12434837" cy="1663700"/>
          </a:xfrm>
        </p:grpSpPr>
        <p:sp>
          <p:nvSpPr>
            <p:cNvPr id="221" name="Shape 221"/>
            <p:cNvSpPr/>
            <p:nvPr/>
          </p:nvSpPr>
          <p:spPr>
            <a:xfrm>
              <a:off x="0" y="0"/>
              <a:ext cx="12434838" cy="1663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l"/>
            </a:lstStyle>
            <a:p>
              <a:pPr/>
              <a:r>
                <a:t>Si notre expérience aléatoire consiste à répéter     fois une épreuve de Bernoulli de probabilité     de succès et qu’on s’intéresse au nombre de succès, la variable aléatoire </a:t>
              </a:r>
            </a:p>
          </p:txBody>
        </p:sp>
        <p:pic>
          <p:nvPicPr>
            <p:cNvPr id="222" name="pasted-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8689975" y="235793"/>
              <a:ext cx="254000" cy="21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23" name="pasted-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5098442" y="768349"/>
              <a:ext cx="254001" cy="3048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27" name="Group 227"/>
          <p:cNvGrpSpPr/>
          <p:nvPr/>
        </p:nvGrpSpPr>
        <p:grpSpPr>
          <a:xfrm>
            <a:off x="4227698" y="3287315"/>
            <a:ext cx="4549404" cy="622301"/>
            <a:chOff x="0" y="0"/>
            <a:chExt cx="4549402" cy="622300"/>
          </a:xfrm>
        </p:grpSpPr>
        <p:pic>
          <p:nvPicPr>
            <p:cNvPr id="225" name="pasted-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152400"/>
              <a:ext cx="3810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26" name="Shape 226"/>
            <p:cNvSpPr/>
            <p:nvPr/>
          </p:nvSpPr>
          <p:spPr>
            <a:xfrm>
              <a:off x="543098" y="-1"/>
              <a:ext cx="4006305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: le nombre de succès</a:t>
              </a:r>
            </a:p>
          </p:txBody>
        </p:sp>
      </p:grpSp>
      <p:sp>
        <p:nvSpPr>
          <p:cNvPr id="228" name="Shape 228"/>
          <p:cNvSpPr/>
          <p:nvPr/>
        </p:nvSpPr>
        <p:spPr>
          <a:xfrm>
            <a:off x="2208001" y="4375149"/>
            <a:ext cx="858879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aura comme loi de probabilité la loi binomiale</a:t>
            </a:r>
          </a:p>
        </p:txBody>
      </p:sp>
      <p:pic>
        <p:nvPicPr>
          <p:cNvPr id="229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624016" y="5502026"/>
            <a:ext cx="1371601" cy="469901"/>
          </a:xfrm>
          <a:prstGeom prst="rect">
            <a:avLst/>
          </a:prstGeom>
          <a:ln w="12700">
            <a:miter lim="400000"/>
          </a:ln>
        </p:spPr>
      </p:pic>
      <p:sp>
        <p:nvSpPr>
          <p:cNvPr id="230" name="Shape 230"/>
          <p:cNvSpPr/>
          <p:nvPr/>
        </p:nvSpPr>
        <p:spPr>
          <a:xfrm>
            <a:off x="1362025" y="6445249"/>
            <a:ext cx="1028075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et on dit que la variable aléatoire suit une loi binomiale.</a:t>
            </a:r>
          </a:p>
        </p:txBody>
      </p:sp>
      <p:pic>
        <p:nvPicPr>
          <p:cNvPr id="231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546328" y="7788324"/>
            <a:ext cx="2400301" cy="469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0" grpId="4"/>
      <p:bldP build="whole" bldLvl="1" animBg="1" rev="0" advAuto="0" spid="231" grpId="5"/>
      <p:bldP build="whole" bldLvl="1" animBg="1" rev="0" advAuto="0" spid="227" grpId="1"/>
      <p:bldP build="whole" bldLvl="1" animBg="1" rev="0" advAuto="0" spid="229" grpId="3"/>
      <p:bldP build="whole" bldLvl="1" animBg="1" rev="0" advAuto="0" spid="228" grpId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/>
          <p:nvPr/>
        </p:nvSpPr>
        <p:spPr>
          <a:xfrm>
            <a:off x="35445" y="736600"/>
            <a:ext cx="12552909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Lorsqu’on est dans la situation ou on répète une épreuve, le résultat d’une épreuve n’influence pas le résultat d’une autre. </a:t>
            </a:r>
          </a:p>
        </p:txBody>
      </p:sp>
      <p:pic>
        <p:nvPicPr>
          <p:cNvPr id="234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31728" y="4876800"/>
            <a:ext cx="2197101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5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622999" y="4878387"/>
            <a:ext cx="28702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36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693571" y="5033615"/>
            <a:ext cx="901701" cy="304801"/>
          </a:xfrm>
          <a:prstGeom prst="rect">
            <a:avLst/>
          </a:prstGeom>
          <a:ln w="12700">
            <a:miter lim="400000"/>
          </a:ln>
        </p:spPr>
      </p:pic>
      <p:sp>
        <p:nvSpPr>
          <p:cNvPr id="237" name="Shape 237"/>
          <p:cNvSpPr/>
          <p:nvPr/>
        </p:nvSpPr>
        <p:spPr>
          <a:xfrm>
            <a:off x="1577032" y="6813996"/>
            <a:ext cx="1005393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En d’autres termes, les évènements sont indépendants.</a:t>
            </a:r>
          </a:p>
        </p:txBody>
      </p:sp>
      <p:grpSp>
        <p:nvGrpSpPr>
          <p:cNvPr id="240" name="Group 240"/>
          <p:cNvGrpSpPr/>
          <p:nvPr/>
        </p:nvGrpSpPr>
        <p:grpSpPr>
          <a:xfrm>
            <a:off x="2942629" y="2074167"/>
            <a:ext cx="7158882" cy="622301"/>
            <a:chOff x="0" y="0"/>
            <a:chExt cx="7158880" cy="622300"/>
          </a:xfrm>
        </p:grpSpPr>
        <p:pic>
          <p:nvPicPr>
            <p:cNvPr id="238" name="pasted-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107950"/>
              <a:ext cx="419100" cy="406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39" name="Shape 239"/>
            <p:cNvSpPr/>
            <p:nvPr/>
          </p:nvSpPr>
          <p:spPr>
            <a:xfrm>
              <a:off x="501798" y="-1"/>
              <a:ext cx="6657083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: succès lors de la première épreuve.</a:t>
              </a:r>
            </a:p>
          </p:txBody>
        </p:sp>
      </p:grpSp>
      <p:grpSp>
        <p:nvGrpSpPr>
          <p:cNvPr id="243" name="Group 243"/>
          <p:cNvGrpSpPr/>
          <p:nvPr/>
        </p:nvGrpSpPr>
        <p:grpSpPr>
          <a:xfrm>
            <a:off x="2949128" y="2935733"/>
            <a:ext cx="7293001" cy="622301"/>
            <a:chOff x="0" y="0"/>
            <a:chExt cx="7292999" cy="622300"/>
          </a:xfrm>
        </p:grpSpPr>
        <p:pic>
          <p:nvPicPr>
            <p:cNvPr id="241" name="pasted-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169465"/>
              <a:ext cx="495300" cy="393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42" name="Shape 242"/>
            <p:cNvSpPr/>
            <p:nvPr/>
          </p:nvSpPr>
          <p:spPr>
            <a:xfrm>
              <a:off x="608682" y="-1"/>
              <a:ext cx="6684318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: échec lors de la deuxième épreuve.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0" grpId="1"/>
      <p:bldP build="whole" bldLvl="1" animBg="1" rev="0" advAuto="0" spid="234" grpId="3"/>
      <p:bldP build="whole" bldLvl="1" animBg="1" rev="0" advAuto="0" spid="243" grpId="2"/>
      <p:bldP build="whole" bldLvl="1" animBg="1" rev="0" advAuto="0" spid="235" grpId="4"/>
      <p:bldP build="whole" bldLvl="1" animBg="1" rev="0" advAuto="0" spid="236" grpId="5"/>
      <p:bldP build="whole" bldLvl="1" animBg="1" rev="0" advAuto="0" spid="237" grpId="6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