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Relationship Id="rId11" Type="http://schemas.openxmlformats.org/officeDocument/2006/relationships/image" Target="../media/image54.png"/><Relationship Id="rId12" Type="http://schemas.openxmlformats.org/officeDocument/2006/relationships/image" Target="../media/image5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Relationship Id="rId9" Type="http://schemas.openxmlformats.org/officeDocument/2006/relationships/image" Target="../media/image63.png"/><Relationship Id="rId10" Type="http://schemas.openxmlformats.org/officeDocument/2006/relationships/image" Target="../media/image64.png"/><Relationship Id="rId11" Type="http://schemas.openxmlformats.org/officeDocument/2006/relationships/image" Target="../media/image65.png"/><Relationship Id="rId12" Type="http://schemas.openxmlformats.org/officeDocument/2006/relationships/image" Target="../media/image6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Relationship Id="rId10" Type="http://schemas.openxmlformats.org/officeDocument/2006/relationships/image" Target="../media/image8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image" Target="../media/image85.png"/><Relationship Id="rId5" Type="http://schemas.openxmlformats.org/officeDocument/2006/relationships/image" Target="../media/image86.png"/><Relationship Id="rId6" Type="http://schemas.openxmlformats.org/officeDocument/2006/relationships/image" Target="../media/image87.png"/><Relationship Id="rId7" Type="http://schemas.openxmlformats.org/officeDocument/2006/relationships/image" Target="../media/image88.png"/><Relationship Id="rId8" Type="http://schemas.openxmlformats.org/officeDocument/2006/relationships/image" Target="../media/image89.png"/><Relationship Id="rId9" Type="http://schemas.openxmlformats.org/officeDocument/2006/relationships/image" Target="../media/image90.png"/><Relationship Id="rId10" Type="http://schemas.openxmlformats.org/officeDocument/2006/relationships/image" Target="../media/image9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3.png"/><Relationship Id="rId3" Type="http://schemas.openxmlformats.org/officeDocument/2006/relationships/image" Target="../media/image95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92.png"/><Relationship Id="rId8" Type="http://schemas.openxmlformats.org/officeDocument/2006/relationships/image" Target="../media/image102.png"/><Relationship Id="rId9" Type="http://schemas.openxmlformats.org/officeDocument/2006/relationships/image" Target="../media/image98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3.png"/><Relationship Id="rId3" Type="http://schemas.openxmlformats.org/officeDocument/2006/relationships/image" Target="../media/image103.png"/><Relationship Id="rId4" Type="http://schemas.openxmlformats.org/officeDocument/2006/relationships/image" Target="../media/image101.png"/><Relationship Id="rId5" Type="http://schemas.openxmlformats.org/officeDocument/2006/relationships/image" Target="../media/image104.png"/><Relationship Id="rId6" Type="http://schemas.openxmlformats.org/officeDocument/2006/relationships/image" Target="../media/image105.png"/><Relationship Id="rId7" Type="http://schemas.openxmlformats.org/officeDocument/2006/relationships/image" Target="../media/image92.png"/><Relationship Id="rId8" Type="http://schemas.openxmlformats.org/officeDocument/2006/relationships/image" Target="../media/image98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3.png"/><Relationship Id="rId3" Type="http://schemas.openxmlformats.org/officeDocument/2006/relationships/image" Target="../media/image103.png"/><Relationship Id="rId4" Type="http://schemas.openxmlformats.org/officeDocument/2006/relationships/image" Target="../media/image105.png"/><Relationship Id="rId5" Type="http://schemas.openxmlformats.org/officeDocument/2006/relationships/image" Target="../media/image106.png"/><Relationship Id="rId6" Type="http://schemas.openxmlformats.org/officeDocument/2006/relationships/image" Target="../media/image107.png"/><Relationship Id="rId7" Type="http://schemas.openxmlformats.org/officeDocument/2006/relationships/image" Target="../media/image108.png"/><Relationship Id="rId8" Type="http://schemas.openxmlformats.org/officeDocument/2006/relationships/image" Target="../media/image109.png"/><Relationship Id="rId9" Type="http://schemas.openxmlformats.org/officeDocument/2006/relationships/image" Target="../media/image110.png"/><Relationship Id="rId10" Type="http://schemas.openxmlformats.org/officeDocument/2006/relationships/image" Target="../media/image111.png"/><Relationship Id="rId11" Type="http://schemas.openxmlformats.org/officeDocument/2006/relationships/image" Target="../media/image112.png"/><Relationship Id="rId12" Type="http://schemas.openxmlformats.org/officeDocument/2006/relationships/image" Target="../media/image92.png"/><Relationship Id="rId13" Type="http://schemas.openxmlformats.org/officeDocument/2006/relationships/image" Target="../media/image98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3.png"/><Relationship Id="rId3" Type="http://schemas.openxmlformats.org/officeDocument/2006/relationships/image" Target="../media/image114.png"/><Relationship Id="rId4" Type="http://schemas.openxmlformats.org/officeDocument/2006/relationships/image" Target="../media/image115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4.png"/><Relationship Id="rId3" Type="http://schemas.openxmlformats.org/officeDocument/2006/relationships/image" Target="../media/image116.png"/><Relationship Id="rId4" Type="http://schemas.openxmlformats.org/officeDocument/2006/relationships/image" Target="../media/image117.png"/><Relationship Id="rId5" Type="http://schemas.openxmlformats.org/officeDocument/2006/relationships/image" Target="../media/image118.png"/><Relationship Id="rId6" Type="http://schemas.openxmlformats.org/officeDocument/2006/relationships/image" Target="../media/image119.png"/><Relationship Id="rId7" Type="http://schemas.openxmlformats.org/officeDocument/2006/relationships/image" Target="../media/image120.png"/><Relationship Id="rId8" Type="http://schemas.openxmlformats.org/officeDocument/2006/relationships/image" Target="../media/image121.png"/><Relationship Id="rId9" Type="http://schemas.openxmlformats.org/officeDocument/2006/relationships/image" Target="../media/image122.png"/><Relationship Id="rId10" Type="http://schemas.openxmlformats.org/officeDocument/2006/relationships/image" Target="../media/image123.png"/><Relationship Id="rId11" Type="http://schemas.openxmlformats.org/officeDocument/2006/relationships/image" Target="../media/image124.png"/><Relationship Id="rId12" Type="http://schemas.openxmlformats.org/officeDocument/2006/relationships/image" Target="../media/image125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6.png"/><Relationship Id="rId3" Type="http://schemas.openxmlformats.org/officeDocument/2006/relationships/image" Target="../media/image22.png"/><Relationship Id="rId4" Type="http://schemas.openxmlformats.org/officeDocument/2006/relationships/image" Target="../media/image127.png"/><Relationship Id="rId5" Type="http://schemas.openxmlformats.org/officeDocument/2006/relationships/image" Target="../media/image128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6.png"/><Relationship Id="rId3" Type="http://schemas.openxmlformats.org/officeDocument/2006/relationships/image" Target="../media/image129.png"/><Relationship Id="rId4" Type="http://schemas.openxmlformats.org/officeDocument/2006/relationships/image" Target="../media/image130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1.png"/><Relationship Id="rId3" Type="http://schemas.openxmlformats.org/officeDocument/2006/relationships/image" Target="../media/image132.png"/><Relationship Id="rId4" Type="http://schemas.openxmlformats.org/officeDocument/2006/relationships/image" Target="../media/image133.png"/><Relationship Id="rId5" Type="http://schemas.openxmlformats.org/officeDocument/2006/relationships/image" Target="../media/image134.png"/><Relationship Id="rId6" Type="http://schemas.openxmlformats.org/officeDocument/2006/relationships/image" Target="../media/image135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6.png"/><Relationship Id="rId3" Type="http://schemas.openxmlformats.org/officeDocument/2006/relationships/image" Target="../media/image131.png"/><Relationship Id="rId4" Type="http://schemas.openxmlformats.org/officeDocument/2006/relationships/image" Target="../media/image137.png"/><Relationship Id="rId5" Type="http://schemas.openxmlformats.org/officeDocument/2006/relationships/image" Target="../media/image138.png"/><Relationship Id="rId6" Type="http://schemas.openxmlformats.org/officeDocument/2006/relationships/image" Target="../media/image139.png"/><Relationship Id="rId7" Type="http://schemas.openxmlformats.org/officeDocument/2006/relationships/image" Target="../media/image140.png"/><Relationship Id="rId8" Type="http://schemas.openxmlformats.org/officeDocument/2006/relationships/image" Target="../media/image14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42.png"/><Relationship Id="rId3" Type="http://schemas.openxmlformats.org/officeDocument/2006/relationships/image" Target="../media/image143.png"/><Relationship Id="rId4" Type="http://schemas.openxmlformats.org/officeDocument/2006/relationships/image" Target="../media/image144.png"/><Relationship Id="rId5" Type="http://schemas.openxmlformats.org/officeDocument/2006/relationships/image" Target="../media/image145.png"/><Relationship Id="rId6" Type="http://schemas.openxmlformats.org/officeDocument/2006/relationships/image" Target="../media/image146.png"/><Relationship Id="rId7" Type="http://schemas.openxmlformats.org/officeDocument/2006/relationships/image" Target="../media/image147.png"/><Relationship Id="rId8" Type="http://schemas.openxmlformats.org/officeDocument/2006/relationships/image" Target="../media/image148.png"/><Relationship Id="rId9" Type="http://schemas.openxmlformats.org/officeDocument/2006/relationships/image" Target="../media/image149.png"/><Relationship Id="rId10" Type="http://schemas.openxmlformats.org/officeDocument/2006/relationships/image" Target="../media/image150.png"/><Relationship Id="rId11" Type="http://schemas.openxmlformats.org/officeDocument/2006/relationships/image" Target="../media/image151.png"/><Relationship Id="rId12" Type="http://schemas.openxmlformats.org/officeDocument/2006/relationships/image" Target="../media/image152.png"/><Relationship Id="rId13" Type="http://schemas.openxmlformats.org/officeDocument/2006/relationships/image" Target="../media/image153.png"/><Relationship Id="rId14" Type="http://schemas.openxmlformats.org/officeDocument/2006/relationships/image" Target="../media/image154.png"/><Relationship Id="rId15" Type="http://schemas.openxmlformats.org/officeDocument/2006/relationships/image" Target="../media/image126.png"/><Relationship Id="rId16" Type="http://schemas.openxmlformats.org/officeDocument/2006/relationships/image" Target="../media/image155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14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335408" y="1028700"/>
            <a:ext cx="12333984" cy="4221312"/>
          </a:xfrm>
          <a:prstGeom prst="roundRect">
            <a:avLst>
              <a:gd name="adj" fmla="val 24871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3.3 loi discrète 1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247"/>
          <p:cNvGrpSpPr/>
          <p:nvPr/>
        </p:nvGrpSpPr>
        <p:grpSpPr>
          <a:xfrm>
            <a:off x="7131174" y="3945334"/>
            <a:ext cx="2400301" cy="4143289"/>
            <a:chOff x="0" y="0"/>
            <a:chExt cx="2400300" cy="4143288"/>
          </a:xfrm>
        </p:grpSpPr>
        <p:sp>
          <p:nvSpPr>
            <p:cNvPr id="245" name="Shape 245"/>
            <p:cNvSpPr/>
            <p:nvPr/>
          </p:nvSpPr>
          <p:spPr>
            <a:xfrm>
              <a:off x="895287" y="3391979"/>
              <a:ext cx="920689" cy="751310"/>
            </a:xfrm>
            <a:prstGeom prst="roundRect">
              <a:avLst>
                <a:gd name="adj" fmla="val 2535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2400300" cy="541350"/>
            </a:xfrm>
            <a:prstGeom prst="roundRect">
              <a:avLst>
                <a:gd name="adj" fmla="val 3519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0" name="Group 250"/>
          <p:cNvGrpSpPr/>
          <p:nvPr/>
        </p:nvGrpSpPr>
        <p:grpSpPr>
          <a:xfrm>
            <a:off x="4972112" y="2784226"/>
            <a:ext cx="3054351" cy="5291697"/>
            <a:chOff x="0" y="0"/>
            <a:chExt cx="3054350" cy="5291695"/>
          </a:xfrm>
        </p:grpSpPr>
        <p:sp>
          <p:nvSpPr>
            <p:cNvPr id="248" name="Shape 248"/>
            <p:cNvSpPr/>
            <p:nvPr/>
          </p:nvSpPr>
          <p:spPr>
            <a:xfrm>
              <a:off x="0" y="0"/>
              <a:ext cx="1749277" cy="454001"/>
            </a:xfrm>
            <a:prstGeom prst="roundRect">
              <a:avLst>
                <a:gd name="adj" fmla="val 4196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2540000" y="4540386"/>
              <a:ext cx="514350" cy="751310"/>
            </a:xfrm>
            <a:prstGeom prst="roundRect">
              <a:avLst>
                <a:gd name="adj" fmla="val 370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51" name="Shape 251"/>
          <p:cNvSpPr/>
          <p:nvPr/>
        </p:nvSpPr>
        <p:spPr>
          <a:xfrm>
            <a:off x="3740088" y="315912"/>
            <a:ext cx="28722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Supposons que</a:t>
            </a:r>
          </a:p>
        </p:txBody>
      </p:sp>
      <p:pic>
        <p:nvPicPr>
          <p:cNvPr id="25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1712" y="442912"/>
            <a:ext cx="24003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5" name="Group 255"/>
          <p:cNvGrpSpPr/>
          <p:nvPr/>
        </p:nvGrpSpPr>
        <p:grpSpPr>
          <a:xfrm>
            <a:off x="3790379" y="1569119"/>
            <a:ext cx="5424042" cy="622301"/>
            <a:chOff x="0" y="0"/>
            <a:chExt cx="5424041" cy="622300"/>
          </a:xfrm>
        </p:grpSpPr>
        <p:sp>
          <p:nvSpPr>
            <p:cNvPr id="253" name="Shape 253"/>
            <p:cNvSpPr/>
            <p:nvPr/>
          </p:nvSpPr>
          <p:spPr>
            <a:xfrm>
              <a:off x="-1" y="-1"/>
              <a:ext cx="316267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qu’on cherche</a:t>
              </a:r>
            </a:p>
          </p:txBody>
        </p:sp>
        <p:pic>
          <p:nvPicPr>
            <p:cNvPr id="254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493641" y="117896"/>
              <a:ext cx="19304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9" name="Group 259"/>
          <p:cNvGrpSpPr/>
          <p:nvPr/>
        </p:nvGrpSpPr>
        <p:grpSpPr>
          <a:xfrm>
            <a:off x="2581374" y="2700077"/>
            <a:ext cx="7842052" cy="622301"/>
            <a:chOff x="0" y="0"/>
            <a:chExt cx="7842051" cy="622300"/>
          </a:xfrm>
        </p:grpSpPr>
        <p:sp>
          <p:nvSpPr>
            <p:cNvPr id="256" name="Shape 256"/>
            <p:cNvSpPr/>
            <p:nvPr/>
          </p:nvSpPr>
          <p:spPr>
            <a:xfrm>
              <a:off x="0" y="-1"/>
              <a:ext cx="784205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pour obtenir     succès lors de     épreuves, </a:t>
              </a:r>
            </a:p>
          </p:txBody>
        </p:sp>
        <p:pic>
          <p:nvPicPr>
            <p:cNvPr id="257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08646" y="1460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8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591869" y="248195"/>
              <a:ext cx="2540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2" name="Group 262"/>
          <p:cNvGrpSpPr/>
          <p:nvPr/>
        </p:nvGrpSpPr>
        <p:grpSpPr>
          <a:xfrm>
            <a:off x="3074267" y="3932634"/>
            <a:ext cx="6925867" cy="622301"/>
            <a:chOff x="0" y="0"/>
            <a:chExt cx="6925865" cy="622300"/>
          </a:xfrm>
        </p:grpSpPr>
        <p:sp>
          <p:nvSpPr>
            <p:cNvPr id="260" name="Shape 260"/>
            <p:cNvSpPr/>
            <p:nvPr/>
          </p:nvSpPr>
          <p:spPr>
            <a:xfrm>
              <a:off x="0" y="-1"/>
              <a:ext cx="692586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il a bien fallu obtenir              échecs. </a:t>
              </a:r>
            </a:p>
          </p:txBody>
        </p:sp>
        <p:pic>
          <p:nvPicPr>
            <p:cNvPr id="261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50283" y="146050"/>
              <a:ext cx="10541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7" name="Group 267"/>
          <p:cNvGrpSpPr/>
          <p:nvPr/>
        </p:nvGrpSpPr>
        <p:grpSpPr>
          <a:xfrm>
            <a:off x="699789" y="5084241"/>
            <a:ext cx="11490922" cy="1104901"/>
            <a:chOff x="-114300" y="0"/>
            <a:chExt cx="11490920" cy="1104900"/>
          </a:xfrm>
        </p:grpSpPr>
        <p:sp>
          <p:nvSpPr>
            <p:cNvPr id="263" name="Shape 263"/>
            <p:cNvSpPr/>
            <p:nvPr/>
          </p:nvSpPr>
          <p:spPr>
            <a:xfrm>
              <a:off x="-114300" y="292099"/>
              <a:ext cx="1032517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Le nombre de façons d’obtenir     parmi      épreuves est</a:t>
              </a:r>
            </a:p>
          </p:txBody>
        </p:sp>
        <p:pic>
          <p:nvPicPr>
            <p:cNvPr id="264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21598" y="4381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5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471320" y="55245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6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614620" y="0"/>
              <a:ext cx="7620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6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057650" y="7147817"/>
            <a:ext cx="4889500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5" grpId="1"/>
      <p:bldP build="whole" bldLvl="1" animBg="1" rev="0" advAuto="0" spid="247" grpId="7"/>
      <p:bldP build="whole" bldLvl="1" animBg="1" rev="0" advAuto="0" spid="262" grpId="3"/>
      <p:bldP build="whole" bldLvl="1" animBg="1" rev="0" advAuto="0" spid="267" grpId="4"/>
      <p:bldP build="whole" bldLvl="1" animBg="1" rev="0" advAuto="0" spid="259" grpId="2"/>
      <p:bldP build="whole" bldLvl="1" animBg="1" rev="0" advAuto="0" spid="268" grpId="5"/>
      <p:bldP build="whole" bldLvl="1" animBg="1" rev="0" advAuto="0" spid="250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/>
        </p:nvSpPr>
        <p:spPr>
          <a:xfrm>
            <a:off x="4094246" y="242850"/>
            <a:ext cx="450703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remarquer que</a:t>
            </a:r>
          </a:p>
        </p:txBody>
      </p:sp>
      <p:pic>
        <p:nvPicPr>
          <p:cNvPr id="27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4518" y="2228850"/>
            <a:ext cx="6362701" cy="127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03368" y="2710408"/>
            <a:ext cx="2032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213119" y="2761208"/>
            <a:ext cx="9017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533286" y="2786608"/>
            <a:ext cx="6604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8" name="Group 278"/>
          <p:cNvGrpSpPr/>
          <p:nvPr/>
        </p:nvGrpSpPr>
        <p:grpSpPr>
          <a:xfrm>
            <a:off x="8176956" y="693700"/>
            <a:ext cx="4752487" cy="1886137"/>
            <a:chOff x="0" y="0"/>
            <a:chExt cx="4752486" cy="1886135"/>
          </a:xfrm>
        </p:grpSpPr>
        <p:sp>
          <p:nvSpPr>
            <p:cNvPr id="275" name="Shape 275"/>
            <p:cNvSpPr/>
            <p:nvPr/>
          </p:nvSpPr>
          <p:spPr>
            <a:xfrm>
              <a:off x="1123238" y="0"/>
              <a:ext cx="3629249" cy="695400"/>
            </a:xfrm>
            <a:prstGeom prst="roundRect">
              <a:avLst>
                <a:gd name="adj" fmla="val 273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1123238" y="36549"/>
              <a:ext cx="362924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binôme de Newton</a:t>
              </a:r>
            </a:p>
          </p:txBody>
        </p:sp>
        <p:sp>
          <p:nvSpPr>
            <p:cNvPr id="277" name="Shape 277"/>
            <p:cNvSpPr/>
            <p:nvPr/>
          </p:nvSpPr>
          <p:spPr>
            <a:xfrm flipH="1">
              <a:off x="-1" y="513322"/>
              <a:ext cx="891043" cy="1372814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-1" y="5186908"/>
            <a:ext cx="6845010" cy="4252367"/>
            <a:chOff x="0" y="0"/>
            <a:chExt cx="6845008" cy="4252366"/>
          </a:xfrm>
        </p:grpSpPr>
        <p:pic>
          <p:nvPicPr>
            <p:cNvPr id="279" name="bin(16_1-5)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6845009" cy="425236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0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626667" y="628302"/>
              <a:ext cx="19939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6" name="Group 286"/>
          <p:cNvGrpSpPr/>
          <p:nvPr/>
        </p:nvGrpSpPr>
        <p:grpSpPr>
          <a:xfrm>
            <a:off x="6347764" y="5186908"/>
            <a:ext cx="6845010" cy="4252367"/>
            <a:chOff x="0" y="0"/>
            <a:chExt cx="6845008" cy="4252366"/>
          </a:xfrm>
        </p:grpSpPr>
        <p:grpSp>
          <p:nvGrpSpPr>
            <p:cNvPr id="284" name="Group 284"/>
            <p:cNvGrpSpPr/>
            <p:nvPr/>
          </p:nvGrpSpPr>
          <p:grpSpPr>
            <a:xfrm>
              <a:off x="0" y="0"/>
              <a:ext cx="6845009" cy="4252367"/>
              <a:chOff x="0" y="0"/>
              <a:chExt cx="6845008" cy="4252366"/>
            </a:xfrm>
          </p:grpSpPr>
          <p:pic>
            <p:nvPicPr>
              <p:cNvPr id="282" name="bin(16_0-2)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0"/>
                <a:ext cx="6845009" cy="425236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83" name="Shape 283"/>
              <p:cNvSpPr/>
              <p:nvPr/>
            </p:nvSpPr>
            <p:spPr>
              <a:xfrm>
                <a:off x="4132054" y="152896"/>
                <a:ext cx="2524982" cy="806996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285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73154" y="628302"/>
              <a:ext cx="19939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1"/>
      <p:bldP build="whole" bldLvl="1" animBg="1" rev="0" advAuto="0" spid="273" grpId="4"/>
      <p:bldP build="whole" bldLvl="1" animBg="1" rev="0" advAuto="0" spid="274" grpId="5"/>
      <p:bldP build="whole" bldLvl="1" animBg="1" rev="0" advAuto="0" spid="286" grpId="7"/>
      <p:bldP build="whole" bldLvl="1" animBg="1" rev="0" advAuto="0" spid="272" grpId="2"/>
      <p:bldP build="whole" bldLvl="1" animBg="1" rev="0" advAuto="0" spid="278" grpId="3"/>
      <p:bldP build="whole" bldLvl="1" animBg="1" rev="0" advAuto="0" spid="281" grpId="6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59742" y="298449"/>
            <a:ext cx="1288531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trouver l’espérance et la variance d’une loi binomiale, il suffit de </a:t>
            </a:r>
          </a:p>
        </p:txBody>
      </p:sp>
      <p:pic>
        <p:nvPicPr>
          <p:cNvPr id="28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8520" y="1298872"/>
            <a:ext cx="2400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9025" y="2619573"/>
            <a:ext cx="4965700" cy="393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3" name="Group 293"/>
          <p:cNvGrpSpPr/>
          <p:nvPr/>
        </p:nvGrpSpPr>
        <p:grpSpPr>
          <a:xfrm>
            <a:off x="8053585" y="2505273"/>
            <a:ext cx="4576491" cy="622301"/>
            <a:chOff x="0" y="0"/>
            <a:chExt cx="4576489" cy="622300"/>
          </a:xfrm>
        </p:grpSpPr>
        <p:pic>
          <p:nvPicPr>
            <p:cNvPr id="291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14300"/>
              <a:ext cx="482600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2" name="Shape 292"/>
            <p:cNvSpPr/>
            <p:nvPr/>
          </p:nvSpPr>
          <p:spPr>
            <a:xfrm>
              <a:off x="652338" y="-1"/>
              <a:ext cx="392415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épreuve de Bernoulli</a:t>
              </a:r>
            </a:p>
          </p:txBody>
        </p:sp>
      </p:grpSp>
      <p:pic>
        <p:nvPicPr>
          <p:cNvPr id="29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11425" y="3762474"/>
            <a:ext cx="20701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19702" y="3762474"/>
            <a:ext cx="2641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98649" y="4712096"/>
            <a:ext cx="6400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374602" y="5626199"/>
            <a:ext cx="6565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273877" y="5791299"/>
            <a:ext cx="9652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9520" y="7547223"/>
            <a:ext cx="7099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288976" y="8285807"/>
            <a:ext cx="7607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239077" y="8433296"/>
            <a:ext cx="1181101" cy="30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6"/>
      <p:bldP build="whole" bldLvl="1" animBg="1" rev="0" advAuto="0" spid="298" grpId="8"/>
      <p:bldP build="whole" bldLvl="1" animBg="1" rev="0" advAuto="0" spid="299" grpId="9"/>
      <p:bldP build="whole" bldLvl="1" animBg="1" rev="0" advAuto="0" spid="293" grpId="3"/>
      <p:bldP build="whole" bldLvl="1" animBg="1" rev="0" advAuto="0" spid="300" grpId="10"/>
      <p:bldP build="whole" bldLvl="1" animBg="1" rev="0" advAuto="0" spid="301" grpId="11"/>
      <p:bldP build="whole" bldLvl="1" animBg="1" rev="0" advAuto="0" spid="295" grpId="5"/>
      <p:bldP build="whole" bldLvl="1" animBg="1" rev="0" advAuto="0" spid="290" grpId="2"/>
      <p:bldP build="whole" bldLvl="1" animBg="1" rev="0" advAuto="0" spid="294" grpId="4"/>
      <p:bldP build="whole" bldLvl="1" animBg="1" rev="0" advAuto="0" spid="289" grpId="1"/>
      <p:bldP build="whole" bldLvl="1" animBg="1" rev="0" advAuto="0" spid="297" grpId="7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04" name="Shape 304"/>
          <p:cNvSpPr/>
          <p:nvPr/>
        </p:nvSpPr>
        <p:spPr>
          <a:xfrm>
            <a:off x="2782019" y="444500"/>
            <a:ext cx="990074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On lance une paire de dés à quatre reprise et on veut savoir le nombre de fois qu’on a eu une somme de 7</a:t>
            </a:r>
          </a:p>
        </p:txBody>
      </p:sp>
      <p:grpSp>
        <p:nvGrpSpPr>
          <p:cNvPr id="307" name="Group 307"/>
          <p:cNvGrpSpPr/>
          <p:nvPr/>
        </p:nvGrpSpPr>
        <p:grpSpPr>
          <a:xfrm>
            <a:off x="139699" y="2019300"/>
            <a:ext cx="12165758" cy="939800"/>
            <a:chOff x="0" y="0"/>
            <a:chExt cx="12165756" cy="939800"/>
          </a:xfrm>
        </p:grpSpPr>
        <p:sp>
          <p:nvSpPr>
            <p:cNvPr id="305" name="Shape 305"/>
            <p:cNvSpPr/>
            <p:nvPr/>
          </p:nvSpPr>
          <p:spPr>
            <a:xfrm>
              <a:off x="-1" y="158749"/>
              <a:ext cx="1030530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probabilité d’avoir une somme de 7 sur deux dés est </a:t>
              </a:r>
            </a:p>
          </p:txBody>
        </p:sp>
        <p:pic>
          <p:nvPicPr>
            <p:cNvPr id="306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756056" y="0"/>
              <a:ext cx="14097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0" name="Group 310"/>
          <p:cNvGrpSpPr/>
          <p:nvPr/>
        </p:nvGrpSpPr>
        <p:grpSpPr>
          <a:xfrm>
            <a:off x="952500" y="3390899"/>
            <a:ext cx="9712313" cy="622301"/>
            <a:chOff x="0" y="0"/>
            <a:chExt cx="9712312" cy="622300"/>
          </a:xfrm>
        </p:grpSpPr>
        <p:sp>
          <p:nvSpPr>
            <p:cNvPr id="308" name="Shape 308"/>
            <p:cNvSpPr/>
            <p:nvPr/>
          </p:nvSpPr>
          <p:spPr>
            <a:xfrm>
              <a:off x="523887" y="-1"/>
              <a:ext cx="918842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de fois qu’on obtient une somme de 7</a:t>
              </a:r>
            </a:p>
          </p:txBody>
        </p:sp>
        <p:pic>
          <p:nvPicPr>
            <p:cNvPr id="309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42031"/>
              <a:ext cx="3810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1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05275" y="4221807"/>
            <a:ext cx="2806700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500" y="5709939"/>
            <a:ext cx="5740400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44866" y="5867598"/>
            <a:ext cx="1435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614171" y="5851177"/>
            <a:ext cx="12065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68073" y="6132512"/>
            <a:ext cx="15621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47960" y="7829798"/>
            <a:ext cx="2247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511177" y="8147000"/>
            <a:ext cx="1104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579516" y="7789664"/>
            <a:ext cx="43942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257135" y="8075612"/>
            <a:ext cx="11049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8"/>
      <p:bldP build="whole" bldLvl="1" animBg="1" rev="0" advAuto="0" spid="313" grpId="5"/>
      <p:bldP build="whole" bldLvl="1" animBg="1" rev="0" advAuto="0" spid="312" grpId="4"/>
      <p:bldP build="whole" bldLvl="1" animBg="1" rev="0" advAuto="0" spid="317" grpId="9"/>
      <p:bldP build="whole" bldLvl="1" animBg="1" rev="0" advAuto="0" spid="307" grpId="1"/>
      <p:bldP build="whole" bldLvl="1" animBg="1" rev="0" advAuto="0" spid="315" grpId="7"/>
      <p:bldP build="whole" bldLvl="1" animBg="1" rev="0" advAuto="0" spid="311" grpId="3"/>
      <p:bldP build="whole" bldLvl="1" animBg="1" rev="0" advAuto="0" spid="314" grpId="6"/>
      <p:bldP build="whole" bldLvl="1" animBg="1" rev="0" advAuto="0" spid="310" grpId="2"/>
      <p:bldP build="whole" bldLvl="1" animBg="1" rev="0" advAuto="0" spid="318" grpId="10"/>
      <p:bldP build="whole" bldLvl="1" animBg="1" rev="0" advAuto="0" spid="319" grpId="1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22" name="Shape 322"/>
          <p:cNvSpPr/>
          <p:nvPr/>
        </p:nvSpPr>
        <p:spPr>
          <a:xfrm>
            <a:off x="5271330" y="4565649"/>
            <a:ext cx="24621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#3.14 à 3.20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Loi géométrique</a:t>
            </a:r>
          </a:p>
        </p:txBody>
      </p:sp>
      <p:sp>
        <p:nvSpPr>
          <p:cNvPr id="325" name="Shape 325"/>
          <p:cNvSpPr/>
          <p:nvPr/>
        </p:nvSpPr>
        <p:spPr>
          <a:xfrm>
            <a:off x="261887" y="1790700"/>
            <a:ext cx="124810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notre expérience aléatoire consiste à répéter une épreuve de Bernoulli de probabilité de succès     et ce, jusqu’au premier succès. </a:t>
            </a:r>
          </a:p>
        </p:txBody>
      </p:sp>
      <p:pic>
        <p:nvPicPr>
          <p:cNvPr id="32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6003" y="2537469"/>
            <a:ext cx="2540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327" name="Shape 327"/>
          <p:cNvSpPr/>
          <p:nvPr/>
        </p:nvSpPr>
        <p:spPr>
          <a:xfrm>
            <a:off x="68672" y="3378200"/>
            <a:ext cx="1286745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dira alors que la variable aléatoire donnant le nombre d’épreuves nécessaire à l’obtention du premier succès </a:t>
            </a:r>
          </a:p>
        </p:txBody>
      </p:sp>
      <p:pic>
        <p:nvPicPr>
          <p:cNvPr id="32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7154" y="5057130"/>
            <a:ext cx="19177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Shape 329"/>
          <p:cNvSpPr/>
          <p:nvPr/>
        </p:nvSpPr>
        <p:spPr>
          <a:xfrm>
            <a:off x="4062510" y="6062960"/>
            <a:ext cx="595498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qu’elle suit une loi géométrique.</a:t>
            </a:r>
          </a:p>
        </p:txBody>
      </p:sp>
      <p:sp>
        <p:nvSpPr>
          <p:cNvPr id="330" name="Shape 330"/>
          <p:cNvSpPr/>
          <p:nvPr/>
        </p:nvSpPr>
        <p:spPr>
          <a:xfrm>
            <a:off x="261887" y="6934200"/>
            <a:ext cx="2819401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pic>
        <p:nvPicPr>
          <p:cNvPr id="33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69000" y="7505700"/>
            <a:ext cx="1066800" cy="431800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Shape 332"/>
          <p:cNvSpPr/>
          <p:nvPr/>
        </p:nvSpPr>
        <p:spPr>
          <a:xfrm>
            <a:off x="904787" y="8227020"/>
            <a:ext cx="115762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 chercher un succès lorsqu’il est impossible est un peu futile.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8" grpId="2"/>
      <p:bldP build="whole" bldLvl="1" animBg="1" rev="0" advAuto="0" spid="329" grpId="3"/>
      <p:bldP build="whole" bldLvl="1" animBg="1" rev="0" advAuto="0" spid="330" grpId="4"/>
      <p:bldP build="whole" bldLvl="1" animBg="1" rev="0" advAuto="0" spid="331" grpId="5"/>
      <p:bldP build="whole" bldLvl="1" animBg="1" rev="0" advAuto="0" spid="332" grpId="6"/>
      <p:bldP build="whole" bldLvl="1" animBg="1" rev="0" advAuto="0" spid="32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roup 336"/>
          <p:cNvGrpSpPr/>
          <p:nvPr/>
        </p:nvGrpSpPr>
        <p:grpSpPr>
          <a:xfrm>
            <a:off x="4078213" y="2028924"/>
            <a:ext cx="4836394" cy="622301"/>
            <a:chOff x="0" y="0"/>
            <a:chExt cx="4836393" cy="622300"/>
          </a:xfrm>
        </p:grpSpPr>
        <p:sp>
          <p:nvSpPr>
            <p:cNvPr id="334" name="Shape 334"/>
            <p:cNvSpPr/>
            <p:nvPr/>
          </p:nvSpPr>
          <p:spPr>
            <a:xfrm>
              <a:off x="0" y="-1"/>
              <a:ext cx="242418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trouver</a:t>
              </a:r>
            </a:p>
          </p:txBody>
        </p:sp>
        <p:pic>
          <p:nvPicPr>
            <p:cNvPr id="33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905993" y="152400"/>
              <a:ext cx="19304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39" name="Group 339"/>
          <p:cNvGrpSpPr/>
          <p:nvPr/>
        </p:nvGrpSpPr>
        <p:grpSpPr>
          <a:xfrm>
            <a:off x="2840186" y="3422153"/>
            <a:ext cx="8222904" cy="622301"/>
            <a:chOff x="0" y="0"/>
            <a:chExt cx="8222902" cy="622300"/>
          </a:xfrm>
        </p:grpSpPr>
        <p:sp>
          <p:nvSpPr>
            <p:cNvPr id="337" name="Shape 337"/>
            <p:cNvSpPr/>
            <p:nvPr/>
          </p:nvSpPr>
          <p:spPr>
            <a:xfrm>
              <a:off x="0" y="-1"/>
              <a:ext cx="822290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on a dû avoir            échecs suivi d’un succès</a:t>
              </a:r>
            </a:p>
          </p:txBody>
        </p:sp>
        <p:pic>
          <p:nvPicPr>
            <p:cNvPr id="338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39466" y="146050"/>
              <a:ext cx="9906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4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42817" y="4815383"/>
            <a:ext cx="3721101" cy="533401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Shape 341"/>
          <p:cNvSpPr/>
          <p:nvPr/>
        </p:nvSpPr>
        <p:spPr>
          <a:xfrm>
            <a:off x="1164456" y="6102349"/>
            <a:ext cx="106758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 l’ensemble de réalisation de notre variable aléatoire est</a:t>
            </a:r>
          </a:p>
        </p:txBody>
      </p:sp>
      <p:pic>
        <p:nvPicPr>
          <p:cNvPr id="34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85643" y="7287121"/>
            <a:ext cx="22987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Shape 343"/>
          <p:cNvSpPr/>
          <p:nvPr/>
        </p:nvSpPr>
        <p:spPr>
          <a:xfrm>
            <a:off x="673769" y="8413749"/>
            <a:ext cx="116572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puisqu’à priori on ne sait pas combien d’essais ça peut prendre.</a:t>
            </a:r>
          </a:p>
        </p:txBody>
      </p:sp>
      <p:pic>
        <p:nvPicPr>
          <p:cNvPr id="34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84006" y="619621"/>
            <a:ext cx="27813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2" grpId="6"/>
      <p:bldP build="whole" bldLvl="1" animBg="1" rev="0" advAuto="0" spid="336" grpId="2"/>
      <p:bldP build="whole" bldLvl="1" animBg="1" rev="0" advAuto="0" spid="341" grpId="5"/>
      <p:bldP build="whole" bldLvl="1" animBg="1" rev="0" advAuto="0" spid="343" grpId="7"/>
      <p:bldP build="whole" bldLvl="1" animBg="1" rev="0" advAuto="0" spid="340" grpId="4"/>
      <p:bldP build="whole" bldLvl="1" animBg="1" rev="0" advAuto="0" spid="339" grpId="3"/>
      <p:bldP build="whole" bldLvl="1" animBg="1" rev="0" advAuto="0" spid="34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eo_0-5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3972" y="4188280"/>
            <a:ext cx="9398795" cy="579296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9" name="Group 349"/>
          <p:cNvGrpSpPr/>
          <p:nvPr/>
        </p:nvGrpSpPr>
        <p:grpSpPr>
          <a:xfrm>
            <a:off x="4381500" y="5917703"/>
            <a:ext cx="2220863" cy="620664"/>
            <a:chOff x="0" y="0"/>
            <a:chExt cx="2220862" cy="620662"/>
          </a:xfrm>
        </p:grpSpPr>
        <p:sp>
          <p:nvSpPr>
            <p:cNvPr id="347" name="Shape 347"/>
            <p:cNvSpPr/>
            <p:nvPr/>
          </p:nvSpPr>
          <p:spPr>
            <a:xfrm>
              <a:off x="0" y="0"/>
              <a:ext cx="1044377" cy="580480"/>
            </a:xfrm>
            <a:prstGeom prst="roundRect">
              <a:avLst>
                <a:gd name="adj" fmla="val 3281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8" name="Shape 348"/>
            <p:cNvSpPr/>
            <p:nvPr/>
          </p:nvSpPr>
          <p:spPr>
            <a:xfrm>
              <a:off x="1738461" y="40183"/>
              <a:ext cx="482402" cy="580480"/>
            </a:xfrm>
            <a:prstGeom prst="roundRect">
              <a:avLst>
                <a:gd name="adj" fmla="val 3949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54" name="Group 354"/>
          <p:cNvGrpSpPr/>
          <p:nvPr/>
        </p:nvGrpSpPr>
        <p:grpSpPr>
          <a:xfrm>
            <a:off x="4381500" y="2627064"/>
            <a:ext cx="8540726" cy="2537734"/>
            <a:chOff x="0" y="0"/>
            <a:chExt cx="8540725" cy="2537732"/>
          </a:xfrm>
        </p:grpSpPr>
        <p:sp>
          <p:nvSpPr>
            <p:cNvPr id="350" name="Shape 350"/>
            <p:cNvSpPr/>
            <p:nvPr/>
          </p:nvSpPr>
          <p:spPr>
            <a:xfrm>
              <a:off x="0" y="1192892"/>
              <a:ext cx="1371600" cy="1344841"/>
            </a:xfrm>
            <a:prstGeom prst="roundRect">
              <a:avLst>
                <a:gd name="adj" fmla="val 14165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53" name="Group 353"/>
            <p:cNvGrpSpPr/>
            <p:nvPr/>
          </p:nvGrpSpPr>
          <p:grpSpPr>
            <a:xfrm>
              <a:off x="3113037" y="0"/>
              <a:ext cx="5427689" cy="1841500"/>
              <a:chOff x="0" y="0"/>
              <a:chExt cx="5427687" cy="1841499"/>
            </a:xfrm>
          </p:grpSpPr>
          <p:sp>
            <p:nvSpPr>
              <p:cNvPr id="351" name="Shape 351"/>
              <p:cNvSpPr/>
              <p:nvPr/>
            </p:nvSpPr>
            <p:spPr>
              <a:xfrm>
                <a:off x="0" y="0"/>
                <a:ext cx="5427688" cy="1143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on obtient donc une série </a:t>
                </a:r>
              </a:p>
              <a:p>
                <a:pPr/>
                <a:r>
                  <a:t>géométrique convergente car</a:t>
                </a:r>
              </a:p>
            </p:txBody>
          </p:sp>
          <p:pic>
            <p:nvPicPr>
              <p:cNvPr id="352" name="pasted-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793093" y="1435100"/>
                <a:ext cx="1841501" cy="4064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357" name="Group 357"/>
          <p:cNvGrpSpPr/>
          <p:nvPr/>
        </p:nvGrpSpPr>
        <p:grpSpPr>
          <a:xfrm>
            <a:off x="5400476" y="540444"/>
            <a:ext cx="5351464" cy="3914513"/>
            <a:chOff x="0" y="0"/>
            <a:chExt cx="5351462" cy="3914512"/>
          </a:xfrm>
        </p:grpSpPr>
        <p:sp>
          <p:nvSpPr>
            <p:cNvPr id="355" name="Shape 355"/>
            <p:cNvSpPr/>
            <p:nvPr/>
          </p:nvSpPr>
          <p:spPr>
            <a:xfrm>
              <a:off x="4884638" y="0"/>
              <a:ext cx="466825" cy="459920"/>
            </a:xfrm>
            <a:prstGeom prst="roundRect">
              <a:avLst>
                <a:gd name="adj" fmla="val 4142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6" name="Shape 356"/>
            <p:cNvSpPr/>
            <p:nvPr/>
          </p:nvSpPr>
          <p:spPr>
            <a:xfrm>
              <a:off x="0" y="3584312"/>
              <a:ext cx="293886" cy="330201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60" name="Group 360"/>
          <p:cNvGrpSpPr/>
          <p:nvPr/>
        </p:nvGrpSpPr>
        <p:grpSpPr>
          <a:xfrm>
            <a:off x="5400476" y="475584"/>
            <a:ext cx="6958758" cy="2369216"/>
            <a:chOff x="0" y="0"/>
            <a:chExt cx="6958756" cy="2369215"/>
          </a:xfrm>
        </p:grpSpPr>
        <p:sp>
          <p:nvSpPr>
            <p:cNvPr id="358" name="Shape 358"/>
            <p:cNvSpPr/>
            <p:nvPr/>
          </p:nvSpPr>
          <p:spPr>
            <a:xfrm>
              <a:off x="5723383" y="0"/>
              <a:ext cx="1235374" cy="459920"/>
            </a:xfrm>
            <a:prstGeom prst="roundRect">
              <a:avLst>
                <a:gd name="adj" fmla="val 4142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9" name="Shape 359"/>
            <p:cNvSpPr/>
            <p:nvPr/>
          </p:nvSpPr>
          <p:spPr>
            <a:xfrm>
              <a:off x="0" y="2039015"/>
              <a:ext cx="786855" cy="330201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63" name="Group 363"/>
          <p:cNvGrpSpPr/>
          <p:nvPr/>
        </p:nvGrpSpPr>
        <p:grpSpPr>
          <a:xfrm>
            <a:off x="4076402" y="1143000"/>
            <a:ext cx="2284761" cy="1982560"/>
            <a:chOff x="0" y="0"/>
            <a:chExt cx="2284759" cy="1982559"/>
          </a:xfrm>
        </p:grpSpPr>
        <p:sp>
          <p:nvSpPr>
            <p:cNvPr id="361" name="Shape 361"/>
            <p:cNvSpPr/>
            <p:nvPr/>
          </p:nvSpPr>
          <p:spPr>
            <a:xfrm>
              <a:off x="1817935" y="0"/>
              <a:ext cx="466825" cy="459920"/>
            </a:xfrm>
            <a:prstGeom prst="roundRect">
              <a:avLst>
                <a:gd name="adj" fmla="val 414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0" y="1522640"/>
              <a:ext cx="466825" cy="459920"/>
            </a:xfrm>
            <a:prstGeom prst="roundRect">
              <a:avLst>
                <a:gd name="adj" fmla="val 414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6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8430" y="705544"/>
            <a:ext cx="51943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05919" y="2260600"/>
            <a:ext cx="2374901" cy="127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05919" y="3833564"/>
            <a:ext cx="18415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74622" y="540444"/>
            <a:ext cx="1765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60576" y="5352553"/>
            <a:ext cx="17653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753100" y="5454153"/>
            <a:ext cx="749300" cy="927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34137" y="5640387"/>
            <a:ext cx="660401" cy="31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0" grpId="5"/>
      <p:bldP build="whole" bldLvl="1" animBg="1" rev="0" advAuto="0" spid="363" grpId="2"/>
      <p:bldP build="whole" bldLvl="1" animBg="1" rev="0" advAuto="0" spid="368" grpId="8"/>
      <p:bldP build="whole" bldLvl="1" animBg="1" rev="0" advAuto="0" spid="354" grpId="7"/>
      <p:bldP build="whole" bldLvl="1" animBg="1" rev="0" advAuto="0" spid="366" grpId="4"/>
      <p:bldP build="whole" bldLvl="1" animBg="1" rev="0" advAuto="0" spid="365" grpId="1"/>
      <p:bldP build="whole" bldLvl="1" animBg="1" rev="0" advAuto="0" spid="370" grpId="11"/>
      <p:bldP build="whole" bldLvl="1" animBg="1" rev="0" advAuto="0" spid="349" grpId="10"/>
      <p:bldP build="whole" bldLvl="1" animBg="1" rev="0" advAuto="0" spid="357" grpId="6"/>
      <p:bldP build="whole" bldLvl="1" animBg="1" rev="0" advAuto="0" spid="369" grpId="9"/>
      <p:bldP build="whole" bldLvl="1" animBg="1" rev="0" advAuto="0" spid="367" grpId="3"/>
      <p:bldP build="whole" bldLvl="1" animBg="1" rev="0" advAuto="0" spid="346" grpId="1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" name="Group 374"/>
          <p:cNvGrpSpPr/>
          <p:nvPr/>
        </p:nvGrpSpPr>
        <p:grpSpPr>
          <a:xfrm>
            <a:off x="8018512" y="756716"/>
            <a:ext cx="1908176" cy="7595172"/>
            <a:chOff x="0" y="0"/>
            <a:chExt cx="1908175" cy="7595170"/>
          </a:xfrm>
        </p:grpSpPr>
        <p:sp>
          <p:nvSpPr>
            <p:cNvPr id="372" name="Shape 372"/>
            <p:cNvSpPr/>
            <p:nvPr/>
          </p:nvSpPr>
          <p:spPr>
            <a:xfrm>
              <a:off x="0" y="6426770"/>
              <a:ext cx="1908175" cy="1168401"/>
            </a:xfrm>
            <a:prstGeom prst="roundRect">
              <a:avLst>
                <a:gd name="adj" fmla="val 1630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3" name="Shape 373"/>
            <p:cNvSpPr/>
            <p:nvPr/>
          </p:nvSpPr>
          <p:spPr>
            <a:xfrm>
              <a:off x="88900" y="0"/>
              <a:ext cx="1730375" cy="1168400"/>
            </a:xfrm>
            <a:prstGeom prst="roundRect">
              <a:avLst>
                <a:gd name="adj" fmla="val 1630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7" name="Group 377"/>
          <p:cNvGrpSpPr/>
          <p:nvPr/>
        </p:nvGrpSpPr>
        <p:grpSpPr>
          <a:xfrm>
            <a:off x="8280400" y="1329320"/>
            <a:ext cx="2373263" cy="580480"/>
            <a:chOff x="0" y="0"/>
            <a:chExt cx="2373262" cy="580479"/>
          </a:xfrm>
        </p:grpSpPr>
        <p:sp>
          <p:nvSpPr>
            <p:cNvPr id="375" name="Shape 375"/>
            <p:cNvSpPr/>
            <p:nvPr/>
          </p:nvSpPr>
          <p:spPr>
            <a:xfrm>
              <a:off x="0" y="0"/>
              <a:ext cx="1044377" cy="580480"/>
            </a:xfrm>
            <a:prstGeom prst="roundRect">
              <a:avLst>
                <a:gd name="adj" fmla="val 3281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1890861" y="0"/>
              <a:ext cx="482402" cy="580480"/>
            </a:xfrm>
            <a:prstGeom prst="roundRect">
              <a:avLst>
                <a:gd name="adj" fmla="val 3949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78" name="Shape 378"/>
          <p:cNvSpPr/>
          <p:nvPr/>
        </p:nvSpPr>
        <p:spPr>
          <a:xfrm>
            <a:off x="5455865" y="7096720"/>
            <a:ext cx="1908176" cy="1443534"/>
          </a:xfrm>
          <a:prstGeom prst="roundRect">
            <a:avLst>
              <a:gd name="adj" fmla="val 13197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81" name="Group 381"/>
          <p:cNvGrpSpPr/>
          <p:nvPr/>
        </p:nvGrpSpPr>
        <p:grpSpPr>
          <a:xfrm>
            <a:off x="554818" y="680516"/>
            <a:ext cx="12199963" cy="2640534"/>
            <a:chOff x="-100012" y="0"/>
            <a:chExt cx="12199962" cy="2640533"/>
          </a:xfrm>
        </p:grpSpPr>
        <p:sp>
          <p:nvSpPr>
            <p:cNvPr id="379" name="Shape 379"/>
            <p:cNvSpPr/>
            <p:nvPr/>
          </p:nvSpPr>
          <p:spPr>
            <a:xfrm>
              <a:off x="-100013" y="2018233"/>
              <a:ext cx="1219996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Calculer ça directement est assez compliquer; utilisons une astuce.</a:t>
              </a:r>
            </a:p>
          </p:txBody>
        </p:sp>
        <p:sp>
          <p:nvSpPr>
            <p:cNvPr id="380" name="Shape 380"/>
            <p:cNvSpPr/>
            <p:nvPr/>
          </p:nvSpPr>
          <p:spPr>
            <a:xfrm>
              <a:off x="4576030" y="0"/>
              <a:ext cx="1844676" cy="1356767"/>
            </a:xfrm>
            <a:prstGeom prst="roundRect">
              <a:avLst>
                <a:gd name="adj" fmla="val 140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4" name="Group 384"/>
          <p:cNvGrpSpPr/>
          <p:nvPr/>
        </p:nvGrpSpPr>
        <p:grpSpPr>
          <a:xfrm>
            <a:off x="3873202" y="1103540"/>
            <a:ext cx="1383061" cy="459920"/>
            <a:chOff x="901700" y="0"/>
            <a:chExt cx="1383059" cy="459919"/>
          </a:xfrm>
        </p:grpSpPr>
        <p:sp>
          <p:nvSpPr>
            <p:cNvPr id="382" name="Shape 382"/>
            <p:cNvSpPr/>
            <p:nvPr/>
          </p:nvSpPr>
          <p:spPr>
            <a:xfrm>
              <a:off x="901700" y="0"/>
              <a:ext cx="466825" cy="459920"/>
            </a:xfrm>
            <a:prstGeom prst="roundRect">
              <a:avLst>
                <a:gd name="adj" fmla="val 414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3" name="Shape 383"/>
            <p:cNvSpPr/>
            <p:nvPr/>
          </p:nvSpPr>
          <p:spPr>
            <a:xfrm>
              <a:off x="1817935" y="0"/>
              <a:ext cx="466825" cy="459920"/>
            </a:xfrm>
            <a:prstGeom prst="roundRect">
              <a:avLst>
                <a:gd name="adj" fmla="val 414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8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6662" y="655116"/>
            <a:ext cx="38608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72037" y="696937"/>
            <a:ext cx="2628901" cy="127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9" name="Group 389"/>
          <p:cNvGrpSpPr/>
          <p:nvPr/>
        </p:nvGrpSpPr>
        <p:grpSpPr>
          <a:xfrm>
            <a:off x="182103" y="4210050"/>
            <a:ext cx="9833485" cy="1270000"/>
            <a:chOff x="0" y="0"/>
            <a:chExt cx="9833483" cy="1270000"/>
          </a:xfrm>
        </p:grpSpPr>
        <p:pic>
          <p:nvPicPr>
            <p:cNvPr id="387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12483" y="0"/>
              <a:ext cx="2921001" cy="127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8" name="Shape 388"/>
            <p:cNvSpPr/>
            <p:nvPr/>
          </p:nvSpPr>
          <p:spPr>
            <a:xfrm>
              <a:off x="-1" y="323849"/>
              <a:ext cx="590632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sait que la série de puissance</a:t>
              </a:r>
            </a:p>
          </p:txBody>
        </p:sp>
      </p:grpSp>
      <p:sp>
        <p:nvSpPr>
          <p:cNvPr id="390" name="Shape 390"/>
          <p:cNvSpPr/>
          <p:nvPr/>
        </p:nvSpPr>
        <p:spPr>
          <a:xfrm>
            <a:off x="1228638" y="5835649"/>
            <a:ext cx="105475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dérivant de chaque côté la dernière égalité, on obtient</a:t>
            </a:r>
          </a:p>
        </p:txBody>
      </p:sp>
      <p:pic>
        <p:nvPicPr>
          <p:cNvPr id="39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75872" y="796676"/>
            <a:ext cx="23114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67304" y="910431"/>
            <a:ext cx="952501" cy="927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258103" y="859631"/>
            <a:ext cx="7493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15652" y="7018387"/>
            <a:ext cx="4318001" cy="1435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26372" y="7183487"/>
            <a:ext cx="23495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659737" y="7183487"/>
            <a:ext cx="4711701" cy="1168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5" grpId="8"/>
      <p:bldP build="whole" bldLvl="1" animBg="1" rev="0" advAuto="0" spid="396" grpId="9"/>
      <p:bldP build="whole" bldLvl="1" animBg="1" rev="0" advAuto="0" spid="381" grpId="4"/>
      <p:bldP build="whole" bldLvl="1" animBg="1" rev="0" advAuto="0" spid="377" grpId="14"/>
      <p:bldP build="whole" bldLvl="1" animBg="1" rev="0" advAuto="0" spid="394" grpId="7"/>
      <p:bldP build="whole" bldLvl="1" animBg="1" rev="0" advAuto="0" spid="393" grpId="15"/>
      <p:bldP build="whole" bldLvl="1" animBg="1" rev="0" advAuto="0" spid="392" grpId="13"/>
      <p:bldP build="whole" bldLvl="1" animBg="1" rev="0" advAuto="0" spid="385" grpId="1"/>
      <p:bldP build="whole" bldLvl="1" animBg="1" rev="0" advAuto="0" spid="374" grpId="12"/>
      <p:bldP build="whole" bldLvl="1" animBg="1" rev="0" advAuto="0" spid="386" grpId="2"/>
      <p:bldP build="whole" bldLvl="1" animBg="1" rev="0" advAuto="0" spid="390" grpId="6"/>
      <p:bldP build="whole" bldLvl="1" animBg="1" rev="0" advAuto="0" spid="378" grpId="10"/>
      <p:bldP build="whole" bldLvl="1" animBg="1" rev="0" advAuto="0" spid="389" grpId="5"/>
      <p:bldP build="whole" bldLvl="1" animBg="1" rev="0" advAuto="0" spid="384" grpId="3"/>
      <p:bldP build="whole" bldLvl="1" animBg="1" rev="0" advAuto="0" spid="391" grpId="1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roup 402"/>
          <p:cNvGrpSpPr/>
          <p:nvPr/>
        </p:nvGrpSpPr>
        <p:grpSpPr>
          <a:xfrm>
            <a:off x="5979616" y="1374065"/>
            <a:ext cx="2201764" cy="1549530"/>
            <a:chOff x="0" y="0"/>
            <a:chExt cx="2201763" cy="1549529"/>
          </a:xfrm>
        </p:grpSpPr>
        <p:grpSp>
          <p:nvGrpSpPr>
            <p:cNvPr id="400" name="Group 400"/>
            <p:cNvGrpSpPr/>
            <p:nvPr/>
          </p:nvGrpSpPr>
          <p:grpSpPr>
            <a:xfrm>
              <a:off x="0" y="0"/>
              <a:ext cx="2201764" cy="1549530"/>
              <a:chOff x="0" y="0"/>
              <a:chExt cx="2201763" cy="1549529"/>
            </a:xfrm>
          </p:grpSpPr>
          <p:sp>
            <p:nvSpPr>
              <p:cNvPr id="398" name="Shape 398"/>
              <p:cNvSpPr/>
              <p:nvPr/>
            </p:nvSpPr>
            <p:spPr>
              <a:xfrm>
                <a:off x="0" y="0"/>
                <a:ext cx="2201764" cy="1549530"/>
              </a:xfrm>
              <a:prstGeom prst="roundRect">
                <a:avLst>
                  <a:gd name="adj" fmla="val 13113"/>
                </a:avLst>
              </a:prstGeom>
              <a:solidFill>
                <a:srgbClr val="EECD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99" name="Shape 399"/>
              <p:cNvSpPr/>
              <p:nvPr/>
            </p:nvSpPr>
            <p:spPr>
              <a:xfrm>
                <a:off x="533914" y="1024068"/>
                <a:ext cx="328477" cy="442705"/>
              </a:xfrm>
              <a:prstGeom prst="roundRect">
                <a:avLst>
                  <a:gd name="adj" fmla="val 50000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401" name="Shape 401"/>
            <p:cNvSpPr/>
            <p:nvPr/>
          </p:nvSpPr>
          <p:spPr>
            <a:xfrm>
              <a:off x="1955893" y="240680"/>
              <a:ext cx="245871" cy="442705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7" name="Group 407"/>
          <p:cNvGrpSpPr/>
          <p:nvPr/>
        </p:nvGrpSpPr>
        <p:grpSpPr>
          <a:xfrm>
            <a:off x="5041536" y="5529606"/>
            <a:ext cx="5988306" cy="3843887"/>
            <a:chOff x="0" y="0"/>
            <a:chExt cx="5988305" cy="3843886"/>
          </a:xfrm>
        </p:grpSpPr>
        <p:grpSp>
          <p:nvGrpSpPr>
            <p:cNvPr id="405" name="Group 405"/>
            <p:cNvGrpSpPr/>
            <p:nvPr/>
          </p:nvGrpSpPr>
          <p:grpSpPr>
            <a:xfrm>
              <a:off x="3067429" y="543014"/>
              <a:ext cx="2920877" cy="3300873"/>
              <a:chOff x="0" y="0"/>
              <a:chExt cx="2920875" cy="3300871"/>
            </a:xfrm>
          </p:grpSpPr>
          <p:sp>
            <p:nvSpPr>
              <p:cNvPr id="403" name="Shape 403"/>
              <p:cNvSpPr/>
              <p:nvPr/>
            </p:nvSpPr>
            <p:spPr>
              <a:xfrm>
                <a:off x="0" y="1956258"/>
                <a:ext cx="2304554" cy="1344614"/>
              </a:xfrm>
              <a:prstGeom prst="roundRect">
                <a:avLst>
                  <a:gd name="adj" fmla="val 14168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616322" y="0"/>
                <a:ext cx="2304554" cy="1344613"/>
              </a:xfrm>
              <a:prstGeom prst="roundRect">
                <a:avLst>
                  <a:gd name="adj" fmla="val 14168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434" name="Shape 434"/>
            <p:cNvSpPr/>
            <p:nvPr/>
          </p:nvSpPr>
          <p:spPr>
            <a:xfrm>
              <a:off x="0" y="-1"/>
              <a:ext cx="4158556" cy="42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54" fill="norm" stroke="1" extrusionOk="0">
                  <a:moveTo>
                    <a:pt x="0" y="16354"/>
                  </a:moveTo>
                  <a:cubicBezTo>
                    <a:pt x="7067" y="-3335"/>
                    <a:pt x="14267" y="-5246"/>
                    <a:pt x="21600" y="10621"/>
                  </a:cubicBezTo>
                </a:path>
              </a:pathLst>
            </a:custGeom>
            <a:noFill/>
            <a:ln w="25400" cap="flat">
              <a:solidFill>
                <a:srgbClr val="0096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410" name="Group 410"/>
          <p:cNvGrpSpPr/>
          <p:nvPr/>
        </p:nvGrpSpPr>
        <p:grpSpPr>
          <a:xfrm>
            <a:off x="2113036" y="4138141"/>
            <a:ext cx="4804886" cy="3250419"/>
            <a:chOff x="0" y="0"/>
            <a:chExt cx="4804884" cy="3250418"/>
          </a:xfrm>
        </p:grpSpPr>
        <p:sp>
          <p:nvSpPr>
            <p:cNvPr id="408" name="Shape 408"/>
            <p:cNvSpPr/>
            <p:nvPr/>
          </p:nvSpPr>
          <p:spPr>
            <a:xfrm>
              <a:off x="1318486" y="0"/>
              <a:ext cx="3486399" cy="1344613"/>
            </a:xfrm>
            <a:prstGeom prst="roundRect">
              <a:avLst>
                <a:gd name="adj" fmla="val 1416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9" name="Shape 409"/>
            <p:cNvSpPr/>
            <p:nvPr/>
          </p:nvSpPr>
          <p:spPr>
            <a:xfrm>
              <a:off x="0" y="1905806"/>
              <a:ext cx="3486399" cy="1344613"/>
            </a:xfrm>
            <a:prstGeom prst="roundRect">
              <a:avLst>
                <a:gd name="adj" fmla="val 1416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5848350" y="4103662"/>
            <a:ext cx="3486399" cy="5235799"/>
            <a:chOff x="0" y="0"/>
            <a:chExt cx="3486398" cy="5235798"/>
          </a:xfrm>
        </p:grpSpPr>
        <p:sp>
          <p:nvSpPr>
            <p:cNvPr id="411" name="Shape 411"/>
            <p:cNvSpPr/>
            <p:nvPr/>
          </p:nvSpPr>
          <p:spPr>
            <a:xfrm>
              <a:off x="0" y="3891185"/>
              <a:ext cx="1826122" cy="1344614"/>
            </a:xfrm>
            <a:prstGeom prst="roundRect">
              <a:avLst>
                <a:gd name="adj" fmla="val 1416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1660276" y="0"/>
              <a:ext cx="1826123" cy="1344613"/>
            </a:xfrm>
            <a:prstGeom prst="roundRect">
              <a:avLst>
                <a:gd name="adj" fmla="val 1416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6" name="Group 416"/>
          <p:cNvGrpSpPr/>
          <p:nvPr/>
        </p:nvGrpSpPr>
        <p:grpSpPr>
          <a:xfrm>
            <a:off x="3022600" y="6018547"/>
            <a:ext cx="5299075" cy="3384414"/>
            <a:chOff x="0" y="0"/>
            <a:chExt cx="5299075" cy="3384413"/>
          </a:xfrm>
        </p:grpSpPr>
        <p:sp>
          <p:nvSpPr>
            <p:cNvPr id="414" name="Shape 414"/>
            <p:cNvSpPr/>
            <p:nvPr/>
          </p:nvSpPr>
          <p:spPr>
            <a:xfrm>
              <a:off x="0" y="1931652"/>
              <a:ext cx="2263775" cy="1452762"/>
            </a:xfrm>
            <a:prstGeom prst="roundRect">
              <a:avLst>
                <a:gd name="adj" fmla="val 1311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3035300" y="0"/>
              <a:ext cx="2263775" cy="1452761"/>
            </a:xfrm>
            <a:prstGeom prst="roundRect">
              <a:avLst>
                <a:gd name="adj" fmla="val 1311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9" name="Group 419"/>
          <p:cNvGrpSpPr/>
          <p:nvPr/>
        </p:nvGrpSpPr>
        <p:grpSpPr>
          <a:xfrm>
            <a:off x="3196376" y="5887054"/>
            <a:ext cx="6643089" cy="1084283"/>
            <a:chOff x="0" y="0"/>
            <a:chExt cx="6643087" cy="1084282"/>
          </a:xfrm>
        </p:grpSpPr>
        <p:sp>
          <p:nvSpPr>
            <p:cNvPr id="435" name="Shape 435"/>
            <p:cNvSpPr/>
            <p:nvPr/>
          </p:nvSpPr>
          <p:spPr>
            <a:xfrm>
              <a:off x="0" y="-1"/>
              <a:ext cx="1053406" cy="55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4" fill="norm" stroke="1" extrusionOk="0">
                  <a:moveTo>
                    <a:pt x="0" y="16204"/>
                  </a:moveTo>
                  <a:cubicBezTo>
                    <a:pt x="6693" y="-5044"/>
                    <a:pt x="13893" y="-5396"/>
                    <a:pt x="21600" y="15149"/>
                  </a:cubicBezTo>
                </a:path>
              </a:pathLst>
            </a:custGeom>
            <a:noFill/>
            <a:ln w="25400" cap="flat">
              <a:solidFill>
                <a:srgbClr val="70D2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6321777" y="489730"/>
              <a:ext cx="321311" cy="594553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2" name="Group 422"/>
          <p:cNvGrpSpPr/>
          <p:nvPr/>
        </p:nvGrpSpPr>
        <p:grpSpPr>
          <a:xfrm>
            <a:off x="3188240" y="6110617"/>
            <a:ext cx="4138808" cy="860720"/>
            <a:chOff x="0" y="0"/>
            <a:chExt cx="4138806" cy="860719"/>
          </a:xfrm>
        </p:grpSpPr>
        <p:sp>
          <p:nvSpPr>
            <p:cNvPr id="436" name="Shape 436"/>
            <p:cNvSpPr/>
            <p:nvPr/>
          </p:nvSpPr>
          <p:spPr>
            <a:xfrm>
              <a:off x="0" y="0"/>
              <a:ext cx="434063" cy="46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9" h="16257" fill="norm" stroke="1" extrusionOk="0">
                  <a:moveTo>
                    <a:pt x="0" y="12622"/>
                  </a:moveTo>
                  <a:cubicBezTo>
                    <a:pt x="16018" y="-5343"/>
                    <a:pt x="21600" y="-4131"/>
                    <a:pt x="16746" y="16257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3652495" y="266167"/>
              <a:ext cx="486312" cy="594553"/>
            </a:xfrm>
            <a:prstGeom prst="roundRect">
              <a:avLst>
                <a:gd name="adj" fmla="val 3917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5" name="Group 425"/>
          <p:cNvGrpSpPr/>
          <p:nvPr/>
        </p:nvGrpSpPr>
        <p:grpSpPr>
          <a:xfrm>
            <a:off x="1079500" y="3996407"/>
            <a:ext cx="10340975" cy="1451869"/>
            <a:chOff x="0" y="0"/>
            <a:chExt cx="10340975" cy="1451867"/>
          </a:xfrm>
        </p:grpSpPr>
        <p:sp>
          <p:nvSpPr>
            <p:cNvPr id="423" name="Shape 423"/>
            <p:cNvSpPr/>
            <p:nvPr/>
          </p:nvSpPr>
          <p:spPr>
            <a:xfrm>
              <a:off x="0" y="0"/>
              <a:ext cx="1270000" cy="1451868"/>
            </a:xfrm>
            <a:prstGeom prst="roundRect">
              <a:avLst>
                <a:gd name="adj" fmla="val 15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9168705" y="116333"/>
              <a:ext cx="1172270" cy="1206501"/>
            </a:xfrm>
            <a:prstGeom prst="roundRect">
              <a:avLst>
                <a:gd name="adj" fmla="val 16251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2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6300" y="521344"/>
            <a:ext cx="52705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4487" y="1422449"/>
            <a:ext cx="42672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41550" y="6109927"/>
            <a:ext cx="8521700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73114" y="8041580"/>
            <a:ext cx="69088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71735" y="3996407"/>
            <a:ext cx="5969001" cy="1435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111503" y="4138141"/>
            <a:ext cx="4813301" cy="1168401"/>
          </a:xfrm>
          <a:prstGeom prst="rect">
            <a:avLst/>
          </a:prstGeom>
          <a:ln w="12700">
            <a:miter lim="400000"/>
          </a:ln>
        </p:spPr>
      </p:pic>
      <p:sp>
        <p:nvSpPr>
          <p:cNvPr id="432" name="Shape 432"/>
          <p:cNvSpPr/>
          <p:nvPr/>
        </p:nvSpPr>
        <p:spPr>
          <a:xfrm>
            <a:off x="1288429" y="2931678"/>
            <a:ext cx="1001665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utilisant la dérivée seconde de la série géométrique</a:t>
            </a:r>
          </a:p>
        </p:txBody>
      </p:sp>
      <p:pic>
        <p:nvPicPr>
          <p:cNvPr id="433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89353" y="158501"/>
            <a:ext cx="3530601" cy="120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6" grpId="11"/>
      <p:bldP build="whole" bldLvl="1" animBg="1" rev="0" advAuto="0" spid="422" grpId="8"/>
      <p:bldP build="whole" bldLvl="1" animBg="1" rev="0" advAuto="0" spid="430" grpId="4"/>
      <p:bldP build="whole" bldLvl="1" animBg="1" rev="0" advAuto="0" spid="429" grpId="10"/>
      <p:bldP build="whole" bldLvl="1" animBg="1" rev="0" advAuto="0" spid="432" grpId="3"/>
      <p:bldP build="whole" bldLvl="1" animBg="1" rev="0" advAuto="0" spid="431" grpId="5"/>
      <p:bldP build="whole" bldLvl="1" animBg="1" rev="0" advAuto="0" spid="425" grpId="6"/>
      <p:bldP build="whole" bldLvl="1" animBg="1" rev="0" advAuto="0" spid="410" grpId="13"/>
      <p:bldP build="whole" bldLvl="1" animBg="1" rev="0" advAuto="0" spid="407" grpId="14"/>
      <p:bldP build="whole" bldLvl="1" animBg="1" rev="0" advAuto="0" spid="428" grpId="7"/>
      <p:bldP build="whole" bldLvl="1" animBg="1" rev="0" advAuto="0" spid="433" grpId="1"/>
      <p:bldP build="whole" bldLvl="1" animBg="1" rev="0" advAuto="0" spid="427" grpId="2"/>
      <p:bldP build="whole" bldLvl="1" animBg="1" rev="0" advAuto="0" spid="413" grpId="12"/>
      <p:bldP build="whole" bldLvl="1" animBg="1" rev="0" advAuto="0" spid="402" grpId="15"/>
      <p:bldP build="whole" bldLvl="1" animBg="1" rev="0" advAuto="0" spid="419" grpId="9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133" name="Shape 133"/>
          <p:cNvSpPr/>
          <p:nvPr/>
        </p:nvSpPr>
        <p:spPr>
          <a:xfrm>
            <a:off x="3022600" y="1943100"/>
            <a:ext cx="69596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L’espérance mathématiques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La variance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L’écart type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Group 440"/>
          <p:cNvGrpSpPr/>
          <p:nvPr/>
        </p:nvGrpSpPr>
        <p:grpSpPr>
          <a:xfrm>
            <a:off x="1864171" y="8918326"/>
            <a:ext cx="5252939" cy="336551"/>
            <a:chOff x="0" y="0"/>
            <a:chExt cx="5252938" cy="336550"/>
          </a:xfrm>
        </p:grpSpPr>
        <p:sp>
          <p:nvSpPr>
            <p:cNvPr id="438" name="Shape 438"/>
            <p:cNvSpPr/>
            <p:nvPr/>
          </p:nvSpPr>
          <p:spPr>
            <a:xfrm>
              <a:off x="0" y="0"/>
              <a:ext cx="21103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3032"/>
                    <a:pt x="0" y="6772"/>
                  </a:cubicBezTo>
                  <a:cubicBezTo>
                    <a:pt x="0" y="6772"/>
                    <a:pt x="0" y="6772"/>
                    <a:pt x="0" y="6772"/>
                  </a:cubicBezTo>
                  <a:lnTo>
                    <a:pt x="0" y="14828"/>
                  </a:lnTo>
                  <a:cubicBezTo>
                    <a:pt x="0" y="14828"/>
                    <a:pt x="0" y="14828"/>
                    <a:pt x="0" y="14828"/>
                  </a:cubicBezTo>
                  <a:cubicBezTo>
                    <a:pt x="0" y="18568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8568"/>
                    <a:pt x="21600" y="14828"/>
                  </a:cubicBezTo>
                  <a:cubicBezTo>
                    <a:pt x="21600" y="14828"/>
                    <a:pt x="21600" y="14828"/>
                    <a:pt x="21600" y="14828"/>
                  </a:cubicBezTo>
                  <a:lnTo>
                    <a:pt x="21600" y="6772"/>
                  </a:lnTo>
                  <a:cubicBezTo>
                    <a:pt x="21600" y="6772"/>
                    <a:pt x="21600" y="6772"/>
                    <a:pt x="21600" y="6772"/>
                  </a:cubicBezTo>
                  <a:cubicBezTo>
                    <a:pt x="21600" y="3032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9" name="Shape 439"/>
            <p:cNvSpPr/>
            <p:nvPr/>
          </p:nvSpPr>
          <p:spPr>
            <a:xfrm>
              <a:off x="5041900" y="0"/>
              <a:ext cx="21103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3032"/>
                    <a:pt x="0" y="6772"/>
                  </a:cubicBezTo>
                  <a:cubicBezTo>
                    <a:pt x="0" y="6772"/>
                    <a:pt x="0" y="6772"/>
                    <a:pt x="0" y="6772"/>
                  </a:cubicBezTo>
                  <a:lnTo>
                    <a:pt x="0" y="14828"/>
                  </a:lnTo>
                  <a:cubicBezTo>
                    <a:pt x="0" y="14828"/>
                    <a:pt x="0" y="14828"/>
                    <a:pt x="0" y="14828"/>
                  </a:cubicBezTo>
                  <a:cubicBezTo>
                    <a:pt x="0" y="18568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8568"/>
                    <a:pt x="21600" y="14828"/>
                  </a:cubicBezTo>
                  <a:cubicBezTo>
                    <a:pt x="21600" y="14828"/>
                    <a:pt x="21600" y="14828"/>
                    <a:pt x="21600" y="14828"/>
                  </a:cubicBezTo>
                  <a:lnTo>
                    <a:pt x="21600" y="6772"/>
                  </a:lnTo>
                  <a:cubicBezTo>
                    <a:pt x="21600" y="6772"/>
                    <a:pt x="21600" y="6772"/>
                    <a:pt x="21600" y="6772"/>
                  </a:cubicBezTo>
                  <a:cubicBezTo>
                    <a:pt x="21600" y="3032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3" name="Group 443"/>
          <p:cNvGrpSpPr/>
          <p:nvPr/>
        </p:nvGrpSpPr>
        <p:grpSpPr>
          <a:xfrm>
            <a:off x="625102" y="6598394"/>
            <a:ext cx="6159427" cy="622301"/>
            <a:chOff x="0" y="0"/>
            <a:chExt cx="6159425" cy="622300"/>
          </a:xfrm>
        </p:grpSpPr>
        <p:sp>
          <p:nvSpPr>
            <p:cNvPr id="441" name="Shape 441"/>
            <p:cNvSpPr/>
            <p:nvPr/>
          </p:nvSpPr>
          <p:spPr>
            <a:xfrm>
              <a:off x="0" y="0"/>
              <a:ext cx="345629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2686"/>
                    <a:pt x="0" y="5998"/>
                  </a:cubicBezTo>
                  <a:cubicBezTo>
                    <a:pt x="0" y="5998"/>
                    <a:pt x="0" y="5998"/>
                    <a:pt x="0" y="5998"/>
                  </a:cubicBezTo>
                  <a:lnTo>
                    <a:pt x="0" y="15602"/>
                  </a:lnTo>
                  <a:cubicBezTo>
                    <a:pt x="0" y="15602"/>
                    <a:pt x="0" y="15602"/>
                    <a:pt x="0" y="15602"/>
                  </a:cubicBezTo>
                  <a:cubicBezTo>
                    <a:pt x="0" y="18914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8914"/>
                    <a:pt x="21600" y="15602"/>
                  </a:cubicBezTo>
                  <a:cubicBezTo>
                    <a:pt x="21600" y="15602"/>
                    <a:pt x="21600" y="15602"/>
                    <a:pt x="21600" y="15602"/>
                  </a:cubicBezTo>
                  <a:lnTo>
                    <a:pt x="21600" y="5998"/>
                  </a:lnTo>
                  <a:cubicBezTo>
                    <a:pt x="21600" y="5998"/>
                    <a:pt x="21600" y="5998"/>
                    <a:pt x="21600" y="5998"/>
                  </a:cubicBezTo>
                  <a:cubicBezTo>
                    <a:pt x="21600" y="2686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2" name="Shape 442"/>
            <p:cNvSpPr/>
            <p:nvPr/>
          </p:nvSpPr>
          <p:spPr>
            <a:xfrm>
              <a:off x="5813797" y="0"/>
              <a:ext cx="345629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2686"/>
                    <a:pt x="0" y="5998"/>
                  </a:cubicBezTo>
                  <a:cubicBezTo>
                    <a:pt x="0" y="5998"/>
                    <a:pt x="0" y="5998"/>
                    <a:pt x="0" y="5998"/>
                  </a:cubicBezTo>
                  <a:lnTo>
                    <a:pt x="0" y="15602"/>
                  </a:lnTo>
                  <a:cubicBezTo>
                    <a:pt x="0" y="15602"/>
                    <a:pt x="0" y="15602"/>
                    <a:pt x="0" y="15602"/>
                  </a:cubicBezTo>
                  <a:cubicBezTo>
                    <a:pt x="0" y="18914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8914"/>
                    <a:pt x="21600" y="15602"/>
                  </a:cubicBezTo>
                  <a:cubicBezTo>
                    <a:pt x="21600" y="15602"/>
                    <a:pt x="21600" y="15602"/>
                    <a:pt x="21600" y="15602"/>
                  </a:cubicBezTo>
                  <a:lnTo>
                    <a:pt x="21600" y="5998"/>
                  </a:lnTo>
                  <a:cubicBezTo>
                    <a:pt x="21600" y="5998"/>
                    <a:pt x="21600" y="5998"/>
                    <a:pt x="21600" y="5998"/>
                  </a:cubicBezTo>
                  <a:cubicBezTo>
                    <a:pt x="21600" y="2686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7" name="Group 447"/>
          <p:cNvGrpSpPr/>
          <p:nvPr/>
        </p:nvGrpSpPr>
        <p:grpSpPr>
          <a:xfrm>
            <a:off x="3304182" y="4775200"/>
            <a:ext cx="5173143" cy="507951"/>
            <a:chOff x="0" y="0"/>
            <a:chExt cx="5173141" cy="507950"/>
          </a:xfrm>
        </p:grpSpPr>
        <p:sp>
          <p:nvSpPr>
            <p:cNvPr id="444" name="Shape 444"/>
            <p:cNvSpPr/>
            <p:nvPr/>
          </p:nvSpPr>
          <p:spPr>
            <a:xfrm>
              <a:off x="1689100" y="0"/>
              <a:ext cx="345629" cy="40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4113"/>
                    <a:pt x="0" y="9186"/>
                  </a:cubicBezTo>
                  <a:cubicBezTo>
                    <a:pt x="0" y="9186"/>
                    <a:pt x="0" y="9186"/>
                    <a:pt x="0" y="9186"/>
                  </a:cubicBezTo>
                  <a:lnTo>
                    <a:pt x="0" y="12414"/>
                  </a:lnTo>
                  <a:cubicBezTo>
                    <a:pt x="0" y="12414"/>
                    <a:pt x="0" y="12414"/>
                    <a:pt x="0" y="12414"/>
                  </a:cubicBezTo>
                  <a:cubicBezTo>
                    <a:pt x="0" y="17487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7487"/>
                    <a:pt x="21600" y="12414"/>
                  </a:cubicBezTo>
                  <a:cubicBezTo>
                    <a:pt x="21600" y="12414"/>
                    <a:pt x="21600" y="12414"/>
                    <a:pt x="21600" y="12414"/>
                  </a:cubicBezTo>
                  <a:lnTo>
                    <a:pt x="21600" y="9186"/>
                  </a:lnTo>
                  <a:cubicBezTo>
                    <a:pt x="21600" y="9186"/>
                    <a:pt x="21600" y="9186"/>
                    <a:pt x="21600" y="9186"/>
                  </a:cubicBezTo>
                  <a:cubicBezTo>
                    <a:pt x="21600" y="4113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5" name="Shape 445"/>
            <p:cNvSpPr/>
            <p:nvPr/>
          </p:nvSpPr>
          <p:spPr>
            <a:xfrm>
              <a:off x="4827513" y="101600"/>
              <a:ext cx="345629" cy="40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4113"/>
                    <a:pt x="0" y="9186"/>
                  </a:cubicBezTo>
                  <a:cubicBezTo>
                    <a:pt x="0" y="9186"/>
                    <a:pt x="0" y="9186"/>
                    <a:pt x="0" y="9186"/>
                  </a:cubicBezTo>
                  <a:lnTo>
                    <a:pt x="0" y="12414"/>
                  </a:lnTo>
                  <a:cubicBezTo>
                    <a:pt x="0" y="12414"/>
                    <a:pt x="0" y="12414"/>
                    <a:pt x="0" y="12414"/>
                  </a:cubicBezTo>
                  <a:cubicBezTo>
                    <a:pt x="0" y="17487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7487"/>
                    <a:pt x="21600" y="12414"/>
                  </a:cubicBezTo>
                  <a:cubicBezTo>
                    <a:pt x="21600" y="12414"/>
                    <a:pt x="21600" y="12414"/>
                    <a:pt x="21600" y="12414"/>
                  </a:cubicBezTo>
                  <a:lnTo>
                    <a:pt x="21600" y="9186"/>
                  </a:lnTo>
                  <a:cubicBezTo>
                    <a:pt x="21600" y="9186"/>
                    <a:pt x="21600" y="9186"/>
                    <a:pt x="21600" y="9186"/>
                  </a:cubicBezTo>
                  <a:cubicBezTo>
                    <a:pt x="21600" y="4113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6" name="Shape 446"/>
            <p:cNvSpPr/>
            <p:nvPr/>
          </p:nvSpPr>
          <p:spPr>
            <a:xfrm>
              <a:off x="0" y="101600"/>
              <a:ext cx="345629" cy="40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800" y="0"/>
                    <a:pt x="10800" y="0"/>
                    <a:pt x="10800" y="0"/>
                  </a:cubicBezTo>
                  <a:cubicBezTo>
                    <a:pt x="4835" y="0"/>
                    <a:pt x="0" y="4113"/>
                    <a:pt x="0" y="9186"/>
                  </a:cubicBezTo>
                  <a:cubicBezTo>
                    <a:pt x="0" y="9186"/>
                    <a:pt x="0" y="9186"/>
                    <a:pt x="0" y="9186"/>
                  </a:cubicBezTo>
                  <a:lnTo>
                    <a:pt x="0" y="12414"/>
                  </a:lnTo>
                  <a:cubicBezTo>
                    <a:pt x="0" y="12414"/>
                    <a:pt x="0" y="12414"/>
                    <a:pt x="0" y="12414"/>
                  </a:cubicBezTo>
                  <a:cubicBezTo>
                    <a:pt x="0" y="17487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7487"/>
                    <a:pt x="21600" y="12414"/>
                  </a:cubicBezTo>
                  <a:cubicBezTo>
                    <a:pt x="21600" y="12414"/>
                    <a:pt x="21600" y="12414"/>
                    <a:pt x="21600" y="12414"/>
                  </a:cubicBezTo>
                  <a:lnTo>
                    <a:pt x="21600" y="9186"/>
                  </a:lnTo>
                  <a:cubicBezTo>
                    <a:pt x="21600" y="9186"/>
                    <a:pt x="21600" y="9186"/>
                    <a:pt x="21600" y="9186"/>
                  </a:cubicBezTo>
                  <a:cubicBezTo>
                    <a:pt x="21600" y="4113"/>
                    <a:pt x="1676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4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6294" y="1333549"/>
            <a:ext cx="42672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3810" y="2830066"/>
            <a:ext cx="69088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3810" y="4665612"/>
            <a:ext cx="68961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6317" y="6331644"/>
            <a:ext cx="84582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33810" y="7908676"/>
            <a:ext cx="68961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46300" y="521344"/>
            <a:ext cx="5270500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6" name="Group 456"/>
          <p:cNvGrpSpPr/>
          <p:nvPr/>
        </p:nvGrpSpPr>
        <p:grpSpPr>
          <a:xfrm>
            <a:off x="9013229" y="3153916"/>
            <a:ext cx="3703242" cy="622301"/>
            <a:chOff x="0" y="0"/>
            <a:chExt cx="3703240" cy="622300"/>
          </a:xfrm>
        </p:grpSpPr>
        <p:sp>
          <p:nvSpPr>
            <p:cNvPr id="454" name="Shape 454"/>
            <p:cNvSpPr/>
            <p:nvPr/>
          </p:nvSpPr>
          <p:spPr>
            <a:xfrm>
              <a:off x="0" y="-1"/>
              <a:ext cx="341114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en multipliant par</a:t>
              </a:r>
            </a:p>
          </p:txBody>
        </p:sp>
        <p:pic>
          <p:nvPicPr>
            <p:cNvPr id="455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461940" y="27305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5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689353" y="158501"/>
            <a:ext cx="3530601" cy="120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0" grpId="2"/>
      <p:bldP build="whole" bldLvl="1" animBg="1" rev="0" advAuto="0" spid="452" grpId="6"/>
      <p:bldP build="whole" bldLvl="1" animBg="1" rev="0" advAuto="0" spid="440" grpId="7"/>
      <p:bldP build="whole" bldLvl="1" animBg="1" rev="0" advAuto="0" spid="456" grpId="1"/>
      <p:bldP build="whole" bldLvl="1" animBg="1" rev="0" advAuto="0" spid="447" grpId="3"/>
      <p:bldP build="whole" bldLvl="1" animBg="1" rev="0" advAuto="0" spid="451" grpId="4"/>
      <p:bldP build="whole" bldLvl="1" animBg="1" rev="0" advAuto="0" spid="443" grpId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roup 461"/>
          <p:cNvGrpSpPr/>
          <p:nvPr/>
        </p:nvGrpSpPr>
        <p:grpSpPr>
          <a:xfrm>
            <a:off x="6244555" y="3568700"/>
            <a:ext cx="2051745" cy="2848720"/>
            <a:chOff x="0" y="0"/>
            <a:chExt cx="2051744" cy="2848719"/>
          </a:xfrm>
        </p:grpSpPr>
        <p:sp>
          <p:nvSpPr>
            <p:cNvPr id="459" name="Shape 459"/>
            <p:cNvSpPr/>
            <p:nvPr/>
          </p:nvSpPr>
          <p:spPr>
            <a:xfrm>
              <a:off x="0" y="1578719"/>
              <a:ext cx="1830190" cy="1270001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0" name="Shape 460"/>
            <p:cNvSpPr/>
            <p:nvPr/>
          </p:nvSpPr>
          <p:spPr>
            <a:xfrm>
              <a:off x="0" y="0"/>
              <a:ext cx="2051745" cy="1346200"/>
            </a:xfrm>
            <a:prstGeom prst="roundRect">
              <a:avLst>
                <a:gd name="adj" fmla="val 1415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4" name="Group 464"/>
          <p:cNvGrpSpPr/>
          <p:nvPr/>
        </p:nvGrpSpPr>
        <p:grpSpPr>
          <a:xfrm>
            <a:off x="3981598" y="1473249"/>
            <a:ext cx="8751517" cy="4918275"/>
            <a:chOff x="0" y="0"/>
            <a:chExt cx="8751515" cy="4918273"/>
          </a:xfrm>
        </p:grpSpPr>
        <p:sp>
          <p:nvSpPr>
            <p:cNvPr id="462" name="Shape 462"/>
            <p:cNvSpPr/>
            <p:nvPr/>
          </p:nvSpPr>
          <p:spPr>
            <a:xfrm>
              <a:off x="0" y="3700065"/>
              <a:ext cx="4028827" cy="1218209"/>
            </a:xfrm>
            <a:prstGeom prst="roundRect">
              <a:avLst>
                <a:gd name="adj" fmla="val 1563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4722688" y="0"/>
              <a:ext cx="4028828" cy="1136154"/>
            </a:xfrm>
            <a:prstGeom prst="roundRect">
              <a:avLst>
                <a:gd name="adj" fmla="val 16767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7" name="Group 467"/>
          <p:cNvGrpSpPr/>
          <p:nvPr/>
        </p:nvGrpSpPr>
        <p:grpSpPr>
          <a:xfrm>
            <a:off x="1156394" y="1406326"/>
            <a:ext cx="6518078" cy="3586734"/>
            <a:chOff x="0" y="0"/>
            <a:chExt cx="6518076" cy="3586733"/>
          </a:xfrm>
        </p:grpSpPr>
        <p:sp>
          <p:nvSpPr>
            <p:cNvPr id="465" name="Shape 465"/>
            <p:cNvSpPr/>
            <p:nvPr/>
          </p:nvSpPr>
          <p:spPr>
            <a:xfrm>
              <a:off x="0" y="2162373"/>
              <a:ext cx="2271763" cy="1424361"/>
            </a:xfrm>
            <a:prstGeom prst="roundRect">
              <a:avLst>
                <a:gd name="adj" fmla="val 1337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6" name="Shape 466"/>
            <p:cNvSpPr/>
            <p:nvPr/>
          </p:nvSpPr>
          <p:spPr>
            <a:xfrm>
              <a:off x="4466332" y="0"/>
              <a:ext cx="2051745" cy="1424360"/>
            </a:xfrm>
            <a:prstGeom prst="roundRect">
              <a:avLst>
                <a:gd name="adj" fmla="val 1337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6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3294" y="1384349"/>
            <a:ext cx="42672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2955" y="1406326"/>
            <a:ext cx="28194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2444" y="3606800"/>
            <a:ext cx="6896101" cy="127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90825" y="5255369"/>
            <a:ext cx="43942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92355" y="1466899"/>
            <a:ext cx="5245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46300" y="521344"/>
            <a:ext cx="52705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89353" y="158501"/>
            <a:ext cx="3530601" cy="120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7" grpId="5"/>
      <p:bldP build="whole" bldLvl="1" animBg="1" rev="0" advAuto="0" spid="469" grpId="1"/>
      <p:bldP build="whole" bldLvl="1" animBg="1" rev="0" advAuto="0" spid="464" grpId="6"/>
      <p:bldP build="whole" bldLvl="1" animBg="1" rev="0" advAuto="0" spid="471" grpId="2"/>
      <p:bldP build="whole" bldLvl="1" animBg="1" rev="0" advAuto="0" spid="461" grpId="3"/>
      <p:bldP build="whole" bldLvl="1" animBg="1" rev="0" advAuto="0" spid="472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Group 478"/>
          <p:cNvGrpSpPr/>
          <p:nvPr/>
        </p:nvGrpSpPr>
        <p:grpSpPr>
          <a:xfrm>
            <a:off x="4891620" y="67816"/>
            <a:ext cx="6556761" cy="7757071"/>
            <a:chOff x="0" y="0"/>
            <a:chExt cx="6556759" cy="7757070"/>
          </a:xfrm>
        </p:grpSpPr>
        <p:sp>
          <p:nvSpPr>
            <p:cNvPr id="476" name="Shape 476"/>
            <p:cNvSpPr/>
            <p:nvPr/>
          </p:nvSpPr>
          <p:spPr>
            <a:xfrm>
              <a:off x="0" y="6369198"/>
              <a:ext cx="1399010" cy="1387873"/>
            </a:xfrm>
            <a:prstGeom prst="roundRect">
              <a:avLst>
                <a:gd name="adj" fmla="val 1372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5157750" y="0"/>
              <a:ext cx="1399010" cy="1387872"/>
            </a:xfrm>
            <a:prstGeom prst="roundRect">
              <a:avLst>
                <a:gd name="adj" fmla="val 1372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3" name="Group 483"/>
          <p:cNvGrpSpPr/>
          <p:nvPr/>
        </p:nvGrpSpPr>
        <p:grpSpPr>
          <a:xfrm>
            <a:off x="386630" y="346943"/>
            <a:ext cx="9009981" cy="7477944"/>
            <a:chOff x="0" y="0"/>
            <a:chExt cx="9009980" cy="7477943"/>
          </a:xfrm>
        </p:grpSpPr>
        <p:sp>
          <p:nvSpPr>
            <p:cNvPr id="479" name="Shape 479"/>
            <p:cNvSpPr/>
            <p:nvPr/>
          </p:nvSpPr>
          <p:spPr>
            <a:xfrm>
              <a:off x="7886700" y="4529856"/>
              <a:ext cx="1123281" cy="1112740"/>
            </a:xfrm>
            <a:prstGeom prst="roundRect">
              <a:avLst>
                <a:gd name="adj" fmla="val 171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0" name="Shape 480"/>
            <p:cNvSpPr/>
            <p:nvPr/>
          </p:nvSpPr>
          <p:spPr>
            <a:xfrm>
              <a:off x="2870200" y="6365205"/>
              <a:ext cx="1123281" cy="1112739"/>
            </a:xfrm>
            <a:prstGeom prst="roundRect">
              <a:avLst>
                <a:gd name="adj" fmla="val 171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1" name="Shape 481"/>
            <p:cNvSpPr/>
            <p:nvPr/>
          </p:nvSpPr>
          <p:spPr>
            <a:xfrm>
              <a:off x="0" y="1119956"/>
              <a:ext cx="1399010" cy="846883"/>
            </a:xfrm>
            <a:prstGeom prst="roundRect">
              <a:avLst>
                <a:gd name="adj" fmla="val 224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2" name="Shape 482"/>
            <p:cNvSpPr/>
            <p:nvPr/>
          </p:nvSpPr>
          <p:spPr>
            <a:xfrm>
              <a:off x="3786820" y="0"/>
              <a:ext cx="1399010" cy="846882"/>
            </a:xfrm>
            <a:prstGeom prst="roundRect">
              <a:avLst>
                <a:gd name="adj" fmla="val 224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6" name="Group 486"/>
          <p:cNvGrpSpPr/>
          <p:nvPr/>
        </p:nvGrpSpPr>
        <p:grpSpPr>
          <a:xfrm>
            <a:off x="5541218" y="3261940"/>
            <a:ext cx="3463777" cy="2171230"/>
            <a:chOff x="0" y="0"/>
            <a:chExt cx="3463776" cy="2171228"/>
          </a:xfrm>
        </p:grpSpPr>
        <p:sp>
          <p:nvSpPr>
            <p:cNvPr id="484" name="Shape 484"/>
            <p:cNvSpPr/>
            <p:nvPr/>
          </p:nvSpPr>
          <p:spPr>
            <a:xfrm>
              <a:off x="0" y="1590749"/>
              <a:ext cx="1044377" cy="580480"/>
            </a:xfrm>
            <a:prstGeom prst="roundRect">
              <a:avLst>
                <a:gd name="adj" fmla="val 32818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5" name="Shape 485"/>
            <p:cNvSpPr/>
            <p:nvPr/>
          </p:nvSpPr>
          <p:spPr>
            <a:xfrm>
              <a:off x="3161655" y="0"/>
              <a:ext cx="302122" cy="580480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9" name="Group 489"/>
          <p:cNvGrpSpPr/>
          <p:nvPr/>
        </p:nvGrpSpPr>
        <p:grpSpPr>
          <a:xfrm>
            <a:off x="6837213" y="2073870"/>
            <a:ext cx="5412235" cy="2395985"/>
            <a:chOff x="0" y="0"/>
            <a:chExt cx="5412233" cy="2395983"/>
          </a:xfrm>
        </p:grpSpPr>
        <p:sp>
          <p:nvSpPr>
            <p:cNvPr id="487" name="Shape 487"/>
            <p:cNvSpPr/>
            <p:nvPr/>
          </p:nvSpPr>
          <p:spPr>
            <a:xfrm>
              <a:off x="0" y="1815504"/>
              <a:ext cx="302122" cy="580480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8" name="Shape 488"/>
            <p:cNvSpPr/>
            <p:nvPr/>
          </p:nvSpPr>
          <p:spPr>
            <a:xfrm>
              <a:off x="4367857" y="0"/>
              <a:ext cx="1044377" cy="580480"/>
            </a:xfrm>
            <a:prstGeom prst="roundRect">
              <a:avLst>
                <a:gd name="adj" fmla="val 3281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92" name="Group 492"/>
          <p:cNvGrpSpPr/>
          <p:nvPr/>
        </p:nvGrpSpPr>
        <p:grpSpPr>
          <a:xfrm>
            <a:off x="5704482" y="2054026"/>
            <a:ext cx="4344890" cy="2415829"/>
            <a:chOff x="0" y="0"/>
            <a:chExt cx="4344888" cy="2415827"/>
          </a:xfrm>
        </p:grpSpPr>
        <p:sp>
          <p:nvSpPr>
            <p:cNvPr id="490" name="Shape 490"/>
            <p:cNvSpPr/>
            <p:nvPr/>
          </p:nvSpPr>
          <p:spPr>
            <a:xfrm>
              <a:off x="3300511" y="0"/>
              <a:ext cx="1044378" cy="580480"/>
            </a:xfrm>
            <a:prstGeom prst="roundRect">
              <a:avLst>
                <a:gd name="adj" fmla="val 3281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1" name="Shape 491"/>
            <p:cNvSpPr/>
            <p:nvPr/>
          </p:nvSpPr>
          <p:spPr>
            <a:xfrm>
              <a:off x="0" y="1835348"/>
              <a:ext cx="302122" cy="580480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9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3294" y="1384349"/>
            <a:ext cx="42672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2955" y="1406326"/>
            <a:ext cx="28194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92355" y="1466899"/>
            <a:ext cx="5245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3395" y="3298825"/>
            <a:ext cx="3009901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69944" y="3375025"/>
            <a:ext cx="2070101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69234" y="4912717"/>
            <a:ext cx="29083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59910" y="4939357"/>
            <a:ext cx="1536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0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01439" y="6621164"/>
            <a:ext cx="49403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1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585594" y="6754167"/>
            <a:ext cx="26289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2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595991" y="6769546"/>
            <a:ext cx="1536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146300" y="521344"/>
            <a:ext cx="52705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689353" y="158501"/>
            <a:ext cx="3530601" cy="120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0" grpId="8"/>
      <p:bldP build="whole" bldLvl="1" animBg="1" rev="0" advAuto="0" spid="492" grpId="2"/>
      <p:bldP build="whole" bldLvl="1" animBg="1" rev="0" advAuto="0" spid="497" grpId="4"/>
      <p:bldP build="whole" bldLvl="1" animBg="1" rev="0" advAuto="0" spid="498" grpId="5"/>
      <p:bldP build="whole" bldLvl="1" animBg="1" rev="0" advAuto="0" spid="502" grpId="12"/>
      <p:bldP build="whole" bldLvl="1" animBg="1" rev="0" advAuto="0" spid="501" grpId="11"/>
      <p:bldP build="whole" bldLvl="1" animBg="1" rev="0" advAuto="0" spid="486" grpId="6"/>
      <p:bldP build="whole" bldLvl="1" animBg="1" rev="0" advAuto="0" spid="483" grpId="9"/>
      <p:bldP build="whole" bldLvl="1" animBg="1" rev="0" advAuto="0" spid="489" grpId="3"/>
      <p:bldP build="whole" bldLvl="1" animBg="1" rev="0" advAuto="0" spid="499" grpId="7"/>
      <p:bldP build="whole" bldLvl="1" animBg="1" rev="0" advAuto="0" spid="478" grpId="10"/>
      <p:bldP build="whole" bldLvl="1" animBg="1" rev="0" advAuto="0" spid="49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/>
          <p:nvPr/>
        </p:nvSpPr>
        <p:spPr>
          <a:xfrm>
            <a:off x="4212778" y="1749176"/>
            <a:ext cx="21147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pour</a:t>
            </a:r>
          </a:p>
        </p:txBody>
      </p:sp>
      <p:pic>
        <p:nvPicPr>
          <p:cNvPr id="50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15162" y="1901576"/>
            <a:ext cx="191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7292" y="3930550"/>
            <a:ext cx="20066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95207" y="3945681"/>
            <a:ext cx="3162301" cy="1028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1" name="geo_0-5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3197" y="4775200"/>
            <a:ext cx="8077201" cy="4978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2" name="Shape 51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513" name="Shape 513"/>
          <p:cNvSpPr/>
          <p:nvPr/>
        </p:nvSpPr>
        <p:spPr>
          <a:xfrm>
            <a:off x="2659571" y="444500"/>
            <a:ext cx="1044746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On lance deux dés et on s’intéresse au nombre nécessaire de lancé avant d’obtenir une somme de 7</a:t>
            </a:r>
          </a:p>
        </p:txBody>
      </p:sp>
      <p:grpSp>
        <p:nvGrpSpPr>
          <p:cNvPr id="516" name="Group 516"/>
          <p:cNvGrpSpPr/>
          <p:nvPr/>
        </p:nvGrpSpPr>
        <p:grpSpPr>
          <a:xfrm>
            <a:off x="1223813" y="1849784"/>
            <a:ext cx="9596711" cy="622301"/>
            <a:chOff x="0" y="0"/>
            <a:chExt cx="9596710" cy="622300"/>
          </a:xfrm>
        </p:grpSpPr>
        <p:pic>
          <p:nvPicPr>
            <p:cNvPr id="514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2400"/>
              <a:ext cx="3810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5" name="Shape 515"/>
            <p:cNvSpPr/>
            <p:nvPr/>
          </p:nvSpPr>
          <p:spPr>
            <a:xfrm>
              <a:off x="554062" y="0"/>
              <a:ext cx="904264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nombre de lancé avant la première somme de 7</a:t>
              </a:r>
            </a:p>
          </p:txBody>
        </p:sp>
      </p:grpSp>
      <p:pic>
        <p:nvPicPr>
          <p:cNvPr id="51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8647" y="5545311"/>
            <a:ext cx="47498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3897" y="4275583"/>
            <a:ext cx="45593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8647" y="7183983"/>
            <a:ext cx="47498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55823" y="2918705"/>
            <a:ext cx="2844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747496" y="2723162"/>
            <a:ext cx="2070101" cy="1117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141880" y="3025011"/>
            <a:ext cx="673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747496" y="4313411"/>
            <a:ext cx="3213101" cy="1231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172820" y="4440683"/>
            <a:ext cx="1536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921744" y="4764261"/>
            <a:ext cx="9017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6" grpId="1"/>
      <p:bldP build="whole" bldLvl="1" animBg="1" rev="0" advAuto="0" spid="523" grpId="9"/>
      <p:bldP build="whole" bldLvl="1" animBg="1" rev="0" advAuto="0" spid="524" grpId="10"/>
      <p:bldP build="whole" bldLvl="1" animBg="1" rev="0" advAuto="0" spid="517" grpId="4"/>
      <p:bldP build="whole" bldLvl="1" animBg="1" rev="0" advAuto="0" spid="519" grpId="5"/>
      <p:bldP build="whole" bldLvl="1" animBg="1" rev="0" advAuto="0" spid="520" grpId="2"/>
      <p:bldP build="whole" bldLvl="1" animBg="1" rev="0" advAuto="0" spid="521" grpId="7"/>
      <p:bldP build="whole" bldLvl="1" animBg="1" rev="0" advAuto="0" spid="518" grpId="3"/>
      <p:bldP build="whole" bldLvl="1" animBg="1" rev="0" advAuto="0" spid="511" grpId="6"/>
      <p:bldP build="whole" bldLvl="1" animBg="1" rev="0" advAuto="0" spid="522" grpId="8"/>
      <p:bldP build="whole" bldLvl="1" animBg="1" rev="0" advAuto="0" spid="525" grpId="1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/>
          <p:nvPr>
            <p:ph type="body" idx="13"/>
          </p:nvPr>
        </p:nvSpPr>
        <p:spPr>
          <a:xfrm>
            <a:off x="3314700" y="165100"/>
            <a:ext cx="6061324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Loi binomiale négative</a:t>
            </a:r>
          </a:p>
        </p:txBody>
      </p:sp>
      <p:pic>
        <p:nvPicPr>
          <p:cNvPr id="52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7687" y="4552404"/>
            <a:ext cx="27432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29" name="Shape 529"/>
          <p:cNvSpPr/>
          <p:nvPr/>
        </p:nvSpPr>
        <p:spPr>
          <a:xfrm>
            <a:off x="114882" y="1479549"/>
            <a:ext cx="127750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loi binomiale négative est une généralisation de la loi géométrique</a:t>
            </a:r>
          </a:p>
        </p:txBody>
      </p:sp>
      <p:grpSp>
        <p:nvGrpSpPr>
          <p:cNvPr id="533" name="Group 533"/>
          <p:cNvGrpSpPr/>
          <p:nvPr/>
        </p:nvGrpSpPr>
        <p:grpSpPr>
          <a:xfrm>
            <a:off x="200025" y="2616200"/>
            <a:ext cx="12565857" cy="1143001"/>
            <a:chOff x="200025" y="0"/>
            <a:chExt cx="12565856" cy="1143000"/>
          </a:xfrm>
        </p:grpSpPr>
        <p:sp>
          <p:nvSpPr>
            <p:cNvPr id="530" name="Shape 530"/>
            <p:cNvSpPr/>
            <p:nvPr/>
          </p:nvSpPr>
          <p:spPr>
            <a:xfrm>
              <a:off x="200025" y="0"/>
              <a:ext cx="12565857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variable aléatoire qui compte le nombre d’épreuves de Bernoulli de probabilité    de succès jusqu’à l’obtention de    succès </a:t>
              </a:r>
            </a:p>
          </p:txBody>
        </p:sp>
        <p:pic>
          <p:nvPicPr>
            <p:cNvPr id="531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29062" y="771252"/>
              <a:ext cx="2540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32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176383" y="771252"/>
              <a:ext cx="2032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34" name="Shape 534"/>
          <p:cNvSpPr/>
          <p:nvPr/>
        </p:nvSpPr>
        <p:spPr>
          <a:xfrm>
            <a:off x="3885009" y="5911304"/>
            <a:ext cx="57935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suit une loi binomiale négative.</a:t>
            </a:r>
          </a:p>
        </p:txBody>
      </p:sp>
      <p:sp>
        <p:nvSpPr>
          <p:cNvPr id="535" name="Shape 535"/>
          <p:cNvSpPr/>
          <p:nvPr/>
        </p:nvSpPr>
        <p:spPr>
          <a:xfrm>
            <a:off x="5500501" y="6966396"/>
            <a:ext cx="25625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particulier</a:t>
            </a:r>
          </a:p>
        </p:txBody>
      </p:sp>
      <p:pic>
        <p:nvPicPr>
          <p:cNvPr id="53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57750" y="8021488"/>
            <a:ext cx="32893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6" grpId="5"/>
      <p:bldP build="whole" bldLvl="1" animBg="1" rev="0" advAuto="0" spid="533" grpId="1"/>
      <p:bldP build="whole" bldLvl="1" animBg="1" rev="0" advAuto="0" spid="534" grpId="3"/>
      <p:bldP build="whole" bldLvl="1" animBg="1" rev="0" advAuto="0" spid="535" grpId="4"/>
      <p:bldP build="whole" bldLvl="1" animBg="1" rev="0" advAuto="0" spid="528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4787" y="526504"/>
            <a:ext cx="2743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94126" y="1955998"/>
            <a:ext cx="1955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30637" y="5595739"/>
            <a:ext cx="5651501" cy="1104901"/>
          </a:xfrm>
          <a:prstGeom prst="rect">
            <a:avLst/>
          </a:prstGeom>
          <a:ln w="12700">
            <a:miter lim="400000"/>
          </a:ln>
        </p:spPr>
      </p:pic>
      <p:sp>
        <p:nvSpPr>
          <p:cNvPr id="541" name="Shape 541"/>
          <p:cNvSpPr/>
          <p:nvPr/>
        </p:nvSpPr>
        <p:spPr>
          <a:xfrm>
            <a:off x="110976" y="3648868"/>
            <a:ext cx="125221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avoir r succès après n épreuves il faut avoir eu r-1 succès après n-1 épreuve et en suite 1 succès.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9" grpId="1"/>
      <p:bldP build="whole" bldLvl="1" animBg="1" rev="0" advAuto="0" spid="541" grpId="2"/>
      <p:bldP build="whole" bldLvl="1" animBg="1" rev="0" advAuto="0" spid="540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/>
          <p:nvPr/>
        </p:nvSpPr>
        <p:spPr>
          <a:xfrm>
            <a:off x="5444256" y="143420"/>
            <a:ext cx="23194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Vérifier que</a:t>
            </a:r>
          </a:p>
        </p:txBody>
      </p:sp>
      <p:sp>
        <p:nvSpPr>
          <p:cNvPr id="544" name="Shape 544"/>
          <p:cNvSpPr/>
          <p:nvPr/>
        </p:nvSpPr>
        <p:spPr>
          <a:xfrm>
            <a:off x="217127" y="2706836"/>
            <a:ext cx="1257054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particulièrement compliqué et nous omettrons cette justification </a:t>
            </a:r>
          </a:p>
        </p:txBody>
      </p:sp>
      <p:sp>
        <p:nvSpPr>
          <p:cNvPr id="545" name="Shape 545"/>
          <p:cNvSpPr/>
          <p:nvPr/>
        </p:nvSpPr>
        <p:spPr>
          <a:xfrm>
            <a:off x="2576289" y="3664694"/>
            <a:ext cx="765140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voir la variable aléatoire comme</a:t>
            </a:r>
          </a:p>
        </p:txBody>
      </p:sp>
      <p:pic>
        <p:nvPicPr>
          <p:cNvPr id="54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9640" y="4622551"/>
            <a:ext cx="4584701" cy="393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9" name="Group 549"/>
          <p:cNvGrpSpPr/>
          <p:nvPr/>
        </p:nvGrpSpPr>
        <p:grpSpPr>
          <a:xfrm>
            <a:off x="405352" y="5270251"/>
            <a:ext cx="12549771" cy="622301"/>
            <a:chOff x="0" y="0"/>
            <a:chExt cx="12549770" cy="622300"/>
          </a:xfrm>
        </p:grpSpPr>
        <p:pic>
          <p:nvPicPr>
            <p:cNvPr id="547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14300"/>
              <a:ext cx="4191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8" name="Shape 548"/>
            <p:cNvSpPr/>
            <p:nvPr/>
          </p:nvSpPr>
          <p:spPr>
            <a:xfrm>
              <a:off x="468126" y="0"/>
              <a:ext cx="1208164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:le nombre d’épreuves nécessaires à l’obtention du premier succès</a:t>
              </a:r>
            </a:p>
          </p:txBody>
        </p:sp>
      </p:grpSp>
      <p:grpSp>
        <p:nvGrpSpPr>
          <p:cNvPr id="552" name="Group 552"/>
          <p:cNvGrpSpPr/>
          <p:nvPr/>
        </p:nvGrpSpPr>
        <p:grpSpPr>
          <a:xfrm>
            <a:off x="405352" y="6146551"/>
            <a:ext cx="12299888" cy="1143001"/>
            <a:chOff x="0" y="0"/>
            <a:chExt cx="12299887" cy="1143000"/>
          </a:xfrm>
        </p:grpSpPr>
        <p:sp>
          <p:nvSpPr>
            <p:cNvPr id="550" name="Shape 550"/>
            <p:cNvSpPr/>
            <p:nvPr/>
          </p:nvSpPr>
          <p:spPr>
            <a:xfrm>
              <a:off x="620600" y="0"/>
              <a:ext cx="11679288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:le nombre d’épreuves supplémentaires nécessaires à l’obtention du deuxième succès</a:t>
              </a:r>
            </a:p>
          </p:txBody>
        </p:sp>
        <p:pic>
          <p:nvPicPr>
            <p:cNvPr id="551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14299"/>
              <a:ext cx="4318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55" name="Group 555"/>
          <p:cNvGrpSpPr/>
          <p:nvPr/>
        </p:nvGrpSpPr>
        <p:grpSpPr>
          <a:xfrm>
            <a:off x="412601" y="7414567"/>
            <a:ext cx="12390047" cy="1143001"/>
            <a:chOff x="0" y="0"/>
            <a:chExt cx="12390046" cy="1143000"/>
          </a:xfrm>
        </p:grpSpPr>
        <p:pic>
          <p:nvPicPr>
            <p:cNvPr id="553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77799"/>
              <a:ext cx="4318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4" name="Shape 554"/>
            <p:cNvSpPr/>
            <p:nvPr/>
          </p:nvSpPr>
          <p:spPr>
            <a:xfrm>
              <a:off x="710759" y="0"/>
              <a:ext cx="11679288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:le nombre d’épreuves supplémentaires nécessaires à l’obtention du troisième succès</a:t>
              </a:r>
            </a:p>
          </p:txBody>
        </p:sp>
      </p:grpSp>
      <p:sp>
        <p:nvSpPr>
          <p:cNvPr id="556" name="Shape 556"/>
          <p:cNvSpPr/>
          <p:nvPr/>
        </p:nvSpPr>
        <p:spPr>
          <a:xfrm>
            <a:off x="4833863" y="8791525"/>
            <a:ext cx="29052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ainsi de suite</a:t>
            </a:r>
          </a:p>
        </p:txBody>
      </p:sp>
      <p:pic>
        <p:nvPicPr>
          <p:cNvPr id="55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20591" y="958998"/>
            <a:ext cx="78613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2" grpId="5"/>
      <p:bldP build="whole" bldLvl="1" animBg="1" rev="0" advAuto="0" spid="549" grpId="4"/>
      <p:bldP build="whole" bldLvl="1" animBg="1" rev="0" advAuto="0" spid="556" grpId="7"/>
      <p:bldP build="whole" bldLvl="1" animBg="1" rev="0" advAuto="0" spid="555" grpId="6"/>
      <p:bldP build="whole" bldLvl="1" animBg="1" rev="0" advAuto="0" spid="545" grpId="2"/>
      <p:bldP build="whole" bldLvl="1" animBg="1" rev="0" advAuto="0" spid="546" grpId="3"/>
      <p:bldP build="whole" bldLvl="1" animBg="1" rev="0" advAuto="0" spid="54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1" name="Group 561"/>
          <p:cNvGrpSpPr/>
          <p:nvPr/>
        </p:nvGrpSpPr>
        <p:grpSpPr>
          <a:xfrm>
            <a:off x="2539628" y="413444"/>
            <a:ext cx="7925545" cy="622301"/>
            <a:chOff x="0" y="0"/>
            <a:chExt cx="7925544" cy="622300"/>
          </a:xfrm>
        </p:grpSpPr>
        <p:sp>
          <p:nvSpPr>
            <p:cNvPr id="559" name="Shape 559"/>
            <p:cNvSpPr/>
            <p:nvPr/>
          </p:nvSpPr>
          <p:spPr>
            <a:xfrm>
              <a:off x="0" y="0"/>
              <a:ext cx="792554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 plus on a que les       sont indépendants</a:t>
              </a:r>
            </a:p>
          </p:txBody>
        </p:sp>
        <p:pic>
          <p:nvPicPr>
            <p:cNvPr id="560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62771" y="152400"/>
              <a:ext cx="3683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64" name="Group 564"/>
          <p:cNvGrpSpPr/>
          <p:nvPr/>
        </p:nvGrpSpPr>
        <p:grpSpPr>
          <a:xfrm>
            <a:off x="2303350" y="1866899"/>
            <a:ext cx="7330791" cy="622301"/>
            <a:chOff x="0" y="0"/>
            <a:chExt cx="7330789" cy="622300"/>
          </a:xfrm>
        </p:grpSpPr>
        <p:sp>
          <p:nvSpPr>
            <p:cNvPr id="562" name="Shape 562"/>
            <p:cNvSpPr/>
            <p:nvPr/>
          </p:nvSpPr>
          <p:spPr>
            <a:xfrm>
              <a:off x="0" y="0"/>
              <a:ext cx="151469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 plus</a:t>
              </a:r>
            </a:p>
          </p:txBody>
        </p:sp>
        <p:pic>
          <p:nvPicPr>
            <p:cNvPr id="563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46089" y="228600"/>
              <a:ext cx="45847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6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16324" y="3256012"/>
            <a:ext cx="6007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67869" y="4226024"/>
            <a:ext cx="6172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90454" y="5064472"/>
            <a:ext cx="36322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181429" y="5149601"/>
            <a:ext cx="749301" cy="927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71" name="Group 571"/>
          <p:cNvGrpSpPr/>
          <p:nvPr/>
        </p:nvGrpSpPr>
        <p:grpSpPr>
          <a:xfrm>
            <a:off x="2668767" y="6938853"/>
            <a:ext cx="7230815" cy="2014151"/>
            <a:chOff x="0" y="0"/>
            <a:chExt cx="7230814" cy="2014149"/>
          </a:xfrm>
        </p:grpSpPr>
        <p:pic>
          <p:nvPicPr>
            <p:cNvPr id="569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70887" y="947349"/>
              <a:ext cx="3733801" cy="1066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70" name="Shape 570"/>
            <p:cNvSpPr/>
            <p:nvPr/>
          </p:nvSpPr>
          <p:spPr>
            <a:xfrm>
              <a:off x="0" y="0"/>
              <a:ext cx="723081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 un argument similaire, on obtient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5" grpId="2"/>
      <p:bldP build="whole" bldLvl="1" animBg="1" rev="0" advAuto="0" spid="566" grpId="3"/>
      <p:bldP build="whole" bldLvl="1" animBg="1" rev="0" advAuto="0" spid="568" grpId="5"/>
      <p:bldP build="whole" bldLvl="1" animBg="1" rev="0" advAuto="0" spid="564" grpId="1"/>
      <p:bldP build="whole" bldLvl="1" animBg="1" rev="0" advAuto="0" spid="567" grpId="4"/>
      <p:bldP build="whole" bldLvl="1" animBg="1" rev="0" advAuto="0" spid="571" grpId="6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74" name="Shape 574"/>
          <p:cNvSpPr/>
          <p:nvPr/>
        </p:nvSpPr>
        <p:spPr>
          <a:xfrm>
            <a:off x="5214181" y="4565649"/>
            <a:ext cx="25764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3.21 à 3.24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body" idx="13"/>
          </p:nvPr>
        </p:nvSpPr>
        <p:spPr>
          <a:xfrm>
            <a:off x="4737100" y="2324100"/>
            <a:ext cx="4275138" cy="27051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de Bernoulli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binomiale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géométrique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pic>
        <p:nvPicPr>
          <p:cNvPr id="57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788" y="3550691"/>
            <a:ext cx="2400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3897" y="2009126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855225" y="1908071"/>
            <a:ext cx="1435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80" name="Shape 580"/>
          <p:cNvSpPr/>
          <p:nvPr/>
        </p:nvSpPr>
        <p:spPr>
          <a:xfrm flipV="1">
            <a:off x="80263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81" name="Shape 581"/>
          <p:cNvSpPr/>
          <p:nvPr/>
        </p:nvSpPr>
        <p:spPr>
          <a:xfrm flipV="1">
            <a:off x="104520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82" name="Shape 582"/>
          <p:cNvSpPr/>
          <p:nvPr/>
        </p:nvSpPr>
        <p:spPr>
          <a:xfrm flipV="1">
            <a:off x="4328269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8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53174" y="1993800"/>
            <a:ext cx="1930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8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794948" y="3654425"/>
            <a:ext cx="4953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00829" y="3633241"/>
            <a:ext cx="7112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8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391745" y="3233191"/>
            <a:ext cx="2222501" cy="1104901"/>
          </a:xfrm>
          <a:prstGeom prst="rect">
            <a:avLst/>
          </a:prstGeom>
          <a:ln w="12700">
            <a:miter lim="400000"/>
          </a:ln>
        </p:spPr>
      </p:pic>
      <p:sp>
        <p:nvSpPr>
          <p:cNvPr id="587" name="Shape 587"/>
          <p:cNvSpPr/>
          <p:nvPr/>
        </p:nvSpPr>
        <p:spPr>
          <a:xfrm>
            <a:off x="273344" y="2612528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8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398438" y="5598368"/>
            <a:ext cx="191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89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948312" y="5380732"/>
            <a:ext cx="11303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90" name="Shape 590"/>
          <p:cNvSpPr/>
          <p:nvPr/>
        </p:nvSpPr>
        <p:spPr>
          <a:xfrm>
            <a:off x="273344" y="4809480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91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056985" y="5103117"/>
            <a:ext cx="266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2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058425" y="5318968"/>
            <a:ext cx="1028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912326" y="7947967"/>
            <a:ext cx="16002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4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100294" y="7372746"/>
            <a:ext cx="266701" cy="927101"/>
          </a:xfrm>
          <a:prstGeom prst="rect">
            <a:avLst/>
          </a:prstGeom>
          <a:ln w="12700">
            <a:miter lim="400000"/>
          </a:ln>
        </p:spPr>
      </p:pic>
      <p:sp>
        <p:nvSpPr>
          <p:cNvPr id="595" name="Shape 595"/>
          <p:cNvSpPr/>
          <p:nvPr/>
        </p:nvSpPr>
        <p:spPr>
          <a:xfrm>
            <a:off x="273344" y="6752282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96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34069" y="7848649"/>
            <a:ext cx="2743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7" name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693245" y="7615832"/>
            <a:ext cx="2921001" cy="1104901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Shape 598"/>
          <p:cNvSpPr/>
          <p:nvPr/>
        </p:nvSpPr>
        <p:spPr>
          <a:xfrm>
            <a:off x="1112577" y="2746031"/>
            <a:ext cx="198618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Binomiale</a:t>
            </a:r>
          </a:p>
        </p:txBody>
      </p:sp>
      <p:sp>
        <p:nvSpPr>
          <p:cNvPr id="599" name="Shape 599"/>
          <p:cNvSpPr/>
          <p:nvPr/>
        </p:nvSpPr>
        <p:spPr>
          <a:xfrm>
            <a:off x="829171" y="4822180"/>
            <a:ext cx="25529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Géométrique</a:t>
            </a:r>
          </a:p>
        </p:txBody>
      </p:sp>
      <p:sp>
        <p:nvSpPr>
          <p:cNvPr id="600" name="Shape 600"/>
          <p:cNvSpPr/>
          <p:nvPr/>
        </p:nvSpPr>
        <p:spPr>
          <a:xfrm>
            <a:off x="216667" y="6898328"/>
            <a:ext cx="362054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Binomiale négative</a:t>
            </a:r>
          </a:p>
        </p:txBody>
      </p:sp>
      <p:sp>
        <p:nvSpPr>
          <p:cNvPr id="601" name="Shape 601"/>
          <p:cNvSpPr/>
          <p:nvPr/>
        </p:nvSpPr>
        <p:spPr>
          <a:xfrm>
            <a:off x="1857996" y="1798389"/>
            <a:ext cx="733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604" name="Shape 604"/>
          <p:cNvSpPr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1257436" y="901700"/>
            <a:ext cx="1048992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vu qu’à une expérience aléatoire, on peut associer </a:t>
            </a:r>
          </a:p>
          <a:p>
            <a:pPr/>
            <a:r>
              <a:t>une variable aléatoire.</a:t>
            </a:r>
          </a:p>
        </p:txBody>
      </p:sp>
      <p:sp>
        <p:nvSpPr>
          <p:cNvPr id="138" name="Shape 138"/>
          <p:cNvSpPr/>
          <p:nvPr/>
        </p:nvSpPr>
        <p:spPr>
          <a:xfrm>
            <a:off x="780814" y="3581400"/>
            <a:ext cx="1144317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lvl1pPr>
          </a:lstStyle>
          <a:p>
            <a:pPr/>
            <a:r>
              <a:t>Ces variables aléatoires possèdent une fonction de probabilité nommée loi de probabilité.</a:t>
            </a:r>
          </a:p>
        </p:txBody>
      </p:sp>
      <p:sp>
        <p:nvSpPr>
          <p:cNvPr id="139" name="Shape 139"/>
          <p:cNvSpPr/>
          <p:nvPr/>
        </p:nvSpPr>
        <p:spPr>
          <a:xfrm>
            <a:off x="1104962" y="6502400"/>
            <a:ext cx="1080938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Or certains types de loi de probabilité reviennent souvent 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et portent des noms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2"/>
      <p:bldP build="whole" bldLvl="1" animBg="1" rev="0" advAuto="0" spid="1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body" idx="13"/>
          </p:nvPr>
        </p:nvSpPr>
        <p:spPr>
          <a:xfrm>
            <a:off x="3460204" y="177800"/>
            <a:ext cx="6084392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Épreuve de Bernoulli</a:t>
            </a:r>
          </a:p>
        </p:txBody>
      </p:sp>
      <p:sp>
        <p:nvSpPr>
          <p:cNvPr id="142" name="Shape 142"/>
          <p:cNvSpPr/>
          <p:nvPr/>
        </p:nvSpPr>
        <p:spPr>
          <a:xfrm>
            <a:off x="812961" y="1409700"/>
            <a:ext cx="1137887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épreuve de Bernoulli est une expérience aléatoire qui ne comporte que deux résultats. </a:t>
            </a:r>
          </a:p>
        </p:txBody>
      </p:sp>
      <p:sp>
        <p:nvSpPr>
          <p:cNvPr id="143" name="Shape 143"/>
          <p:cNvSpPr/>
          <p:nvPr/>
        </p:nvSpPr>
        <p:spPr>
          <a:xfrm>
            <a:off x="4921287" y="3219449"/>
            <a:ext cx="31622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Succès et échec. </a:t>
            </a:r>
          </a:p>
        </p:txBody>
      </p:sp>
      <p:grpSp>
        <p:nvGrpSpPr>
          <p:cNvPr id="146" name="Group 146"/>
          <p:cNvGrpSpPr/>
          <p:nvPr/>
        </p:nvGrpSpPr>
        <p:grpSpPr>
          <a:xfrm>
            <a:off x="2893900" y="4565649"/>
            <a:ext cx="7217000" cy="622301"/>
            <a:chOff x="0" y="0"/>
            <a:chExt cx="7216998" cy="622300"/>
          </a:xfrm>
        </p:grpSpPr>
        <p:sp>
          <p:nvSpPr>
            <p:cNvPr id="144" name="Shape 144"/>
            <p:cNvSpPr/>
            <p:nvPr/>
          </p:nvSpPr>
          <p:spPr>
            <a:xfrm>
              <a:off x="0" y="-1"/>
              <a:ext cx="672628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note la probabilité de succès par</a:t>
              </a:r>
            </a:p>
          </p:txBody>
        </p:sp>
        <p:pic>
          <p:nvPicPr>
            <p:cNvPr id="14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62998" y="233412"/>
              <a:ext cx="2540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9" name="Group 149"/>
          <p:cNvGrpSpPr/>
          <p:nvPr/>
        </p:nvGrpSpPr>
        <p:grpSpPr>
          <a:xfrm>
            <a:off x="2709440" y="6083299"/>
            <a:ext cx="7585920" cy="622301"/>
            <a:chOff x="0" y="0"/>
            <a:chExt cx="7585918" cy="622300"/>
          </a:xfrm>
        </p:grpSpPr>
        <p:sp>
          <p:nvSpPr>
            <p:cNvPr id="147" name="Shape 147"/>
            <p:cNvSpPr/>
            <p:nvPr/>
          </p:nvSpPr>
          <p:spPr>
            <a:xfrm>
              <a:off x="0" y="-1"/>
              <a:ext cx="533035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la probabilité d’échec par </a:t>
              </a:r>
            </a:p>
          </p:txBody>
        </p:sp>
        <p:pic>
          <p:nvPicPr>
            <p:cNvPr id="148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57118" y="146050"/>
              <a:ext cx="18288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5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10498" y="8131472"/>
            <a:ext cx="18288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  <p:bldP build="whole" bldLvl="1" animBg="1" rev="0" advAuto="0" spid="149" grpId="3"/>
      <p:bldP build="whole" bldLvl="1" animBg="1" rev="0" advAuto="0" spid="150" grpId="4"/>
      <p:bldP build="whole" bldLvl="1" animBg="1" rev="0" advAuto="0" spid="14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4"/>
          <p:cNvGrpSpPr/>
          <p:nvPr/>
        </p:nvGrpSpPr>
        <p:grpSpPr>
          <a:xfrm>
            <a:off x="844847" y="256976"/>
            <a:ext cx="11371164" cy="1143001"/>
            <a:chOff x="0" y="0"/>
            <a:chExt cx="11371163" cy="1143000"/>
          </a:xfrm>
        </p:grpSpPr>
        <p:pic>
          <p:nvPicPr>
            <p:cNvPr id="15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399"/>
              <a:ext cx="3810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3" name="Shape 153"/>
            <p:cNvSpPr/>
            <p:nvPr/>
          </p:nvSpPr>
          <p:spPr>
            <a:xfrm>
              <a:off x="653752" y="0"/>
              <a:ext cx="10717412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est une variable aléatoire qui donne 0 en cas d’échec et 1 </a:t>
              </a:r>
            </a:p>
            <a:p>
              <a:pPr algn="l"/>
              <a:r>
                <a:t>en cas de succès</a:t>
              </a:r>
            </a:p>
          </p:txBody>
        </p:sp>
      </p:grpSp>
      <p:pic>
        <p:nvPicPr>
          <p:cNvPr id="15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72766" y="1692374"/>
            <a:ext cx="2768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48700" y="1692374"/>
            <a:ext cx="2768600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7" name="Group 167"/>
          <p:cNvGrpSpPr/>
          <p:nvPr/>
        </p:nvGrpSpPr>
        <p:grpSpPr>
          <a:xfrm>
            <a:off x="5324460" y="1181169"/>
            <a:ext cx="3065692" cy="3168234"/>
            <a:chOff x="0" y="0"/>
            <a:chExt cx="3065690" cy="3168232"/>
          </a:xfrm>
        </p:grpSpPr>
        <p:sp>
          <p:nvSpPr>
            <p:cNvPr id="157" name="Shape 157"/>
            <p:cNvSpPr/>
            <p:nvPr/>
          </p:nvSpPr>
          <p:spPr>
            <a:xfrm>
              <a:off x="297090" y="2385937"/>
              <a:ext cx="2768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8" name="Shape 158"/>
            <p:cNvSpPr/>
            <p:nvPr/>
          </p:nvSpPr>
          <p:spPr>
            <a:xfrm flipV="1">
              <a:off x="500354" y="-1"/>
              <a:ext cx="1" cy="26382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9" name="Shape 159"/>
            <p:cNvSpPr/>
            <p:nvPr/>
          </p:nvSpPr>
          <p:spPr>
            <a:xfrm flipV="1">
              <a:off x="2226796" y="2231023"/>
              <a:ext cx="1" cy="31491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342900" y="1893178"/>
              <a:ext cx="314910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342900" y="684896"/>
              <a:ext cx="314910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391809" y="1770452"/>
              <a:ext cx="217092" cy="245453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3" name="Shape 163"/>
            <p:cNvSpPr/>
            <p:nvPr/>
          </p:nvSpPr>
          <p:spPr>
            <a:xfrm>
              <a:off x="2130950" y="1093030"/>
              <a:ext cx="217092" cy="245453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2068046" y="2545932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0" y="361046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96494" y="2385937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</p:grpSp>
      <p:sp>
        <p:nvSpPr>
          <p:cNvPr id="168" name="Shape 168"/>
          <p:cNvSpPr/>
          <p:nvPr/>
        </p:nvSpPr>
        <p:spPr>
          <a:xfrm>
            <a:off x="154900" y="4255814"/>
            <a:ext cx="541541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 fonction de répartition est</a:t>
            </a:r>
          </a:p>
        </p:txBody>
      </p:sp>
      <p:pic>
        <p:nvPicPr>
          <p:cNvPr id="16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41366" y="5290864"/>
            <a:ext cx="19431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5" name="Group 185"/>
          <p:cNvGrpSpPr/>
          <p:nvPr/>
        </p:nvGrpSpPr>
        <p:grpSpPr>
          <a:xfrm>
            <a:off x="1419652" y="6391076"/>
            <a:ext cx="8920896" cy="3168234"/>
            <a:chOff x="0" y="0"/>
            <a:chExt cx="8920894" cy="3168232"/>
          </a:xfrm>
        </p:grpSpPr>
        <p:sp>
          <p:nvSpPr>
            <p:cNvPr id="170" name="Shape 170"/>
            <p:cNvSpPr/>
            <p:nvPr/>
          </p:nvSpPr>
          <p:spPr>
            <a:xfrm>
              <a:off x="3346039" y="2385937"/>
              <a:ext cx="2768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1" name="Shape 171"/>
            <p:cNvSpPr/>
            <p:nvPr/>
          </p:nvSpPr>
          <p:spPr>
            <a:xfrm flipV="1">
              <a:off x="3549303" y="-1"/>
              <a:ext cx="1" cy="26382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2" name="Shape 172"/>
            <p:cNvSpPr/>
            <p:nvPr/>
          </p:nvSpPr>
          <p:spPr>
            <a:xfrm flipV="1">
              <a:off x="5275745" y="2231023"/>
              <a:ext cx="1" cy="31491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3391848" y="1893178"/>
              <a:ext cx="31491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3391848" y="684896"/>
              <a:ext cx="31491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3440758" y="1770452"/>
              <a:ext cx="217092" cy="245453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5154500" y="574870"/>
              <a:ext cx="217091" cy="245453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5116995" y="2545932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3048948" y="361046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3145443" y="2385937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x="0" y="2385937"/>
              <a:ext cx="3549304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3443060" y="2250512"/>
              <a:ext cx="217092" cy="245453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3657849" y="1893178"/>
              <a:ext cx="1522051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5167200" y="1757752"/>
              <a:ext cx="217091" cy="245453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5371590" y="710296"/>
              <a:ext cx="3549305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8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09705" y="4566964"/>
            <a:ext cx="5486401" cy="1917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4"/>
      <p:bldP build="whole" bldLvl="1" animBg="1" rev="0" advAuto="0" spid="185" grpId="8"/>
      <p:bldP build="whole" bldLvl="1" animBg="1" rev="0" advAuto="0" spid="156" grpId="3"/>
      <p:bldP build="whole" bldLvl="1" animBg="1" rev="0" advAuto="0" spid="168" grpId="5"/>
      <p:bldP build="whole" bldLvl="1" animBg="1" rev="0" advAuto="0" spid="154" grpId="1"/>
      <p:bldP build="whole" bldLvl="1" animBg="1" rev="0" advAuto="0" spid="155" grpId="2"/>
      <p:bldP build="whole" bldLvl="1" animBg="1" rev="0" advAuto="0" spid="186" grpId="7"/>
      <p:bldP build="whole" bldLvl="1" animBg="1" rev="0" advAuto="0" spid="169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 190"/>
          <p:cNvGrpSpPr/>
          <p:nvPr/>
        </p:nvGrpSpPr>
        <p:grpSpPr>
          <a:xfrm>
            <a:off x="8203679" y="8379618"/>
            <a:ext cx="2479849" cy="501354"/>
            <a:chOff x="0" y="0"/>
            <a:chExt cx="2479848" cy="501352"/>
          </a:xfrm>
        </p:grpSpPr>
        <p:sp>
          <p:nvSpPr>
            <p:cNvPr id="188" name="Shape 188"/>
            <p:cNvSpPr/>
            <p:nvPr/>
          </p:nvSpPr>
          <p:spPr>
            <a:xfrm>
              <a:off x="0" y="0"/>
              <a:ext cx="1091804" cy="49530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2078856" y="6052"/>
              <a:ext cx="400993" cy="495301"/>
            </a:xfrm>
            <a:prstGeom prst="roundRect">
              <a:avLst>
                <a:gd name="adj" fmla="val 4750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93" name="Group 193"/>
          <p:cNvGrpSpPr/>
          <p:nvPr/>
        </p:nvGrpSpPr>
        <p:grpSpPr>
          <a:xfrm>
            <a:off x="8413278" y="1269553"/>
            <a:ext cx="571204" cy="6715176"/>
            <a:chOff x="0" y="0"/>
            <a:chExt cx="571202" cy="6715174"/>
          </a:xfrm>
        </p:grpSpPr>
        <p:sp>
          <p:nvSpPr>
            <p:cNvPr id="191" name="Shape 191"/>
            <p:cNvSpPr/>
            <p:nvPr/>
          </p:nvSpPr>
          <p:spPr>
            <a:xfrm>
              <a:off x="158700" y="0"/>
              <a:ext cx="412503" cy="622300"/>
            </a:xfrm>
            <a:prstGeom prst="roundRect">
              <a:avLst>
                <a:gd name="adj" fmla="val 4618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0" y="6092874"/>
              <a:ext cx="412503" cy="622301"/>
            </a:xfrm>
            <a:prstGeom prst="roundRect">
              <a:avLst>
                <a:gd name="adj" fmla="val 4618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96" name="Group 196"/>
          <p:cNvGrpSpPr/>
          <p:nvPr/>
        </p:nvGrpSpPr>
        <p:grpSpPr>
          <a:xfrm>
            <a:off x="4089920" y="1239440"/>
            <a:ext cx="2859635" cy="6720782"/>
            <a:chOff x="0" y="0"/>
            <a:chExt cx="2859633" cy="6720780"/>
          </a:xfrm>
        </p:grpSpPr>
        <p:sp>
          <p:nvSpPr>
            <p:cNvPr id="194" name="Shape 194"/>
            <p:cNvSpPr/>
            <p:nvPr/>
          </p:nvSpPr>
          <p:spPr>
            <a:xfrm>
              <a:off x="1713110" y="6098480"/>
              <a:ext cx="1146524" cy="622301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0" y="0"/>
              <a:ext cx="1146523" cy="622300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0" name="Group 200"/>
          <p:cNvGrpSpPr/>
          <p:nvPr/>
        </p:nvGrpSpPr>
        <p:grpSpPr>
          <a:xfrm>
            <a:off x="294630" y="4150915"/>
            <a:ext cx="9521280" cy="580629"/>
            <a:chOff x="0" y="0"/>
            <a:chExt cx="9521279" cy="580628"/>
          </a:xfrm>
        </p:grpSpPr>
        <p:sp>
          <p:nvSpPr>
            <p:cNvPr id="197" name="Shape 197"/>
            <p:cNvSpPr/>
            <p:nvPr/>
          </p:nvSpPr>
          <p:spPr>
            <a:xfrm>
              <a:off x="0" y="110728"/>
              <a:ext cx="2123927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8331200" y="0"/>
              <a:ext cx="1190080" cy="469900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99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2967" y="174228"/>
              <a:ext cx="18288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3" name="Group 203"/>
          <p:cNvGrpSpPr/>
          <p:nvPr/>
        </p:nvGrpSpPr>
        <p:grpSpPr>
          <a:xfrm>
            <a:off x="6672708" y="3117453"/>
            <a:ext cx="2406875" cy="1595041"/>
            <a:chOff x="0" y="0"/>
            <a:chExt cx="2406873" cy="1595040"/>
          </a:xfrm>
        </p:grpSpPr>
        <p:sp>
          <p:nvSpPr>
            <p:cNvPr id="201" name="Shape 201"/>
            <p:cNvSpPr/>
            <p:nvPr/>
          </p:nvSpPr>
          <p:spPr>
            <a:xfrm>
              <a:off x="1315070" y="0"/>
              <a:ext cx="1091804" cy="49530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0" y="1099740"/>
              <a:ext cx="400993" cy="495301"/>
            </a:xfrm>
            <a:prstGeom prst="roundRect">
              <a:avLst>
                <a:gd name="adj" fmla="val 4750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04" name="Shape 204"/>
          <p:cNvSpPr/>
          <p:nvPr/>
        </p:nvSpPr>
        <p:spPr>
          <a:xfrm>
            <a:off x="2521768" y="234949"/>
            <a:ext cx="79612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L’espérance d’une épreuve de Bernoulli est</a:t>
            </a:r>
          </a:p>
        </p:txBody>
      </p:sp>
      <p:pic>
        <p:nvPicPr>
          <p:cNvPr id="20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9079" y="1493440"/>
            <a:ext cx="6858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4904320" y="2156221"/>
            <a:ext cx="31961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sa variance est</a:t>
            </a:r>
          </a:p>
        </p:txBody>
      </p:sp>
      <p:pic>
        <p:nvPicPr>
          <p:cNvPr id="20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30934" y="3073003"/>
            <a:ext cx="6223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06541" y="4077493"/>
            <a:ext cx="2324101" cy="495301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hape 209"/>
          <p:cNvSpPr/>
          <p:nvPr/>
        </p:nvSpPr>
        <p:spPr>
          <a:xfrm>
            <a:off x="568275" y="5420915"/>
            <a:ext cx="77898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autre façon de trouver la variance est</a:t>
            </a:r>
          </a:p>
        </p:txBody>
      </p:sp>
      <p:pic>
        <p:nvPicPr>
          <p:cNvPr id="21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27931" y="7362428"/>
            <a:ext cx="5270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36119" y="6319837"/>
            <a:ext cx="4457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089920" y="1347390"/>
            <a:ext cx="3848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482880" y="6510982"/>
            <a:ext cx="6858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341542" y="7362428"/>
            <a:ext cx="16383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368108" y="8379618"/>
            <a:ext cx="2019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581331" y="8544421"/>
            <a:ext cx="9017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660630" y="4160043"/>
            <a:ext cx="2235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032181" y="4325143"/>
            <a:ext cx="901701" cy="30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18"/>
      <p:bldP build="whole" bldLvl="1" animBg="1" rev="0" advAuto="0" spid="206" grpId="3"/>
      <p:bldP build="whole" bldLvl="1" animBg="1" rev="0" advAuto="0" spid="213" grpId="13"/>
      <p:bldP build="whole" bldLvl="1" animBg="1" rev="0" advAuto="0" spid="210" grpId="11"/>
      <p:bldP build="whole" bldLvl="1" animBg="1" rev="0" advAuto="0" spid="200" grpId="8"/>
      <p:bldP build="whole" bldLvl="1" animBg="1" rev="0" advAuto="0" spid="190" grpId="19"/>
      <p:bldP build="whole" bldLvl="1" animBg="1" rev="0" advAuto="0" spid="211" grpId="12"/>
      <p:bldP build="whole" bldLvl="1" animBg="1" rev="0" advAuto="0" spid="196" grpId="15"/>
      <p:bldP build="whole" bldLvl="1" animBg="1" rev="0" advAuto="0" spid="193" grpId="16"/>
      <p:bldP build="whole" bldLvl="1" animBg="1" rev="0" advAuto="0" spid="217" grpId="7"/>
      <p:bldP build="whole" bldLvl="1" animBg="1" rev="0" advAuto="0" spid="212" grpId="1"/>
      <p:bldP build="whole" bldLvl="1" animBg="1" rev="0" advAuto="0" spid="209" grpId="10"/>
      <p:bldP build="whole" bldLvl="1" animBg="1" rev="0" advAuto="0" spid="218" grpId="9"/>
      <p:bldP build="whole" bldLvl="1" animBg="1" rev="0" advAuto="0" spid="203" grpId="6"/>
      <p:bldP build="whole" bldLvl="1" animBg="1" rev="0" advAuto="0" spid="208" grpId="5"/>
      <p:bldP build="whole" bldLvl="1" animBg="1" rev="0" advAuto="0" spid="205" grpId="2"/>
      <p:bldP build="whole" bldLvl="1" animBg="1" rev="0" advAuto="0" spid="207" grpId="4"/>
      <p:bldP build="whole" bldLvl="1" animBg="1" rev="0" advAuto="0" spid="214" grpId="14"/>
      <p:bldP build="whole" bldLvl="1" animBg="1" rev="0" advAuto="0" spid="215" grpId="1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Loi binomiale</a:t>
            </a:r>
          </a:p>
        </p:txBody>
      </p:sp>
      <p:grpSp>
        <p:nvGrpSpPr>
          <p:cNvPr id="224" name="Group 224"/>
          <p:cNvGrpSpPr/>
          <p:nvPr/>
        </p:nvGrpSpPr>
        <p:grpSpPr>
          <a:xfrm>
            <a:off x="569961" y="1362719"/>
            <a:ext cx="12434839" cy="1663701"/>
            <a:chOff x="0" y="0"/>
            <a:chExt cx="12434837" cy="1663700"/>
          </a:xfrm>
        </p:grpSpPr>
        <p:sp>
          <p:nvSpPr>
            <p:cNvPr id="221" name="Shape 221"/>
            <p:cNvSpPr/>
            <p:nvPr/>
          </p:nvSpPr>
          <p:spPr>
            <a:xfrm>
              <a:off x="0" y="0"/>
              <a:ext cx="12434838" cy="166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Si notre expérience aléatoire consiste à répéter     fois une épreuve de Bernoulli de probabilité     de succès et qu’on s’intéresse au nombre de succès, la variable aléatoire </a:t>
              </a:r>
            </a:p>
          </p:txBody>
        </p:sp>
        <p:pic>
          <p:nvPicPr>
            <p:cNvPr id="22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689975" y="235793"/>
              <a:ext cx="254000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3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98442" y="768349"/>
              <a:ext cx="2540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7" name="Group 227"/>
          <p:cNvGrpSpPr/>
          <p:nvPr/>
        </p:nvGrpSpPr>
        <p:grpSpPr>
          <a:xfrm>
            <a:off x="4227698" y="3287315"/>
            <a:ext cx="4549404" cy="622301"/>
            <a:chOff x="0" y="0"/>
            <a:chExt cx="4549402" cy="622300"/>
          </a:xfrm>
        </p:grpSpPr>
        <p:pic>
          <p:nvPicPr>
            <p:cNvPr id="22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52400"/>
              <a:ext cx="381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Shape 226"/>
            <p:cNvSpPr/>
            <p:nvPr/>
          </p:nvSpPr>
          <p:spPr>
            <a:xfrm>
              <a:off x="543098" y="-1"/>
              <a:ext cx="400630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de succès</a:t>
              </a:r>
            </a:p>
          </p:txBody>
        </p:sp>
      </p:grpSp>
      <p:sp>
        <p:nvSpPr>
          <p:cNvPr id="228" name="Shape 228"/>
          <p:cNvSpPr/>
          <p:nvPr/>
        </p:nvSpPr>
        <p:spPr>
          <a:xfrm>
            <a:off x="2208001" y="4375149"/>
            <a:ext cx="85887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aura comme loi de probabilité la loi binomiale</a:t>
            </a:r>
          </a:p>
        </p:txBody>
      </p:sp>
      <p:pic>
        <p:nvPicPr>
          <p:cNvPr id="22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24016" y="5502026"/>
            <a:ext cx="13716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1362025" y="6445249"/>
            <a:ext cx="102807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on dit que la variable aléatoire suit une loi binomiale.</a:t>
            </a:r>
          </a:p>
        </p:txBody>
      </p:sp>
      <p:pic>
        <p:nvPicPr>
          <p:cNvPr id="23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46328" y="7788324"/>
            <a:ext cx="24003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0" grpId="4"/>
      <p:bldP build="whole" bldLvl="1" animBg="1" rev="0" advAuto="0" spid="231" grpId="5"/>
      <p:bldP build="whole" bldLvl="1" animBg="1" rev="0" advAuto="0" spid="227" grpId="1"/>
      <p:bldP build="whole" bldLvl="1" animBg="1" rev="0" advAuto="0" spid="229" grpId="3"/>
      <p:bldP build="whole" bldLvl="1" animBg="1" rev="0" advAuto="0" spid="22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35445" y="736600"/>
            <a:ext cx="1255290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est dans la situation ou on répète une épreuve, le résultat d’une épreuve n’influence pas le résultat d’une autre. </a:t>
            </a:r>
          </a:p>
        </p:txBody>
      </p:sp>
      <p:pic>
        <p:nvPicPr>
          <p:cNvPr id="23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1728" y="4876800"/>
            <a:ext cx="21971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22999" y="4878387"/>
            <a:ext cx="287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93571" y="5033615"/>
            <a:ext cx="9017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1577032" y="6813996"/>
            <a:ext cx="100539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d’autres termes, les évènements sont indépendants.</a:t>
            </a:r>
          </a:p>
        </p:txBody>
      </p:sp>
      <p:grpSp>
        <p:nvGrpSpPr>
          <p:cNvPr id="240" name="Group 240"/>
          <p:cNvGrpSpPr/>
          <p:nvPr/>
        </p:nvGrpSpPr>
        <p:grpSpPr>
          <a:xfrm>
            <a:off x="2942629" y="2074167"/>
            <a:ext cx="7158882" cy="622301"/>
            <a:chOff x="0" y="0"/>
            <a:chExt cx="7158880" cy="622300"/>
          </a:xfrm>
        </p:grpSpPr>
        <p:pic>
          <p:nvPicPr>
            <p:cNvPr id="238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07950"/>
              <a:ext cx="4191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9" name="Shape 239"/>
            <p:cNvSpPr/>
            <p:nvPr/>
          </p:nvSpPr>
          <p:spPr>
            <a:xfrm>
              <a:off x="501798" y="-1"/>
              <a:ext cx="66570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succès lors de la première épreuve.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2949128" y="2935733"/>
            <a:ext cx="7293001" cy="622301"/>
            <a:chOff x="0" y="0"/>
            <a:chExt cx="7292999" cy="622300"/>
          </a:xfrm>
        </p:grpSpPr>
        <p:pic>
          <p:nvPicPr>
            <p:cNvPr id="241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69465"/>
              <a:ext cx="4953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2" name="Shape 242"/>
            <p:cNvSpPr/>
            <p:nvPr/>
          </p:nvSpPr>
          <p:spPr>
            <a:xfrm>
              <a:off x="608682" y="-1"/>
              <a:ext cx="668431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échec lors de la deuxième épreuve.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1"/>
      <p:bldP build="whole" bldLvl="1" animBg="1" rev="0" advAuto="0" spid="234" grpId="3"/>
      <p:bldP build="whole" bldLvl="1" animBg="1" rev="0" advAuto="0" spid="243" grpId="2"/>
      <p:bldP build="whole" bldLvl="1" animBg="1" rev="0" advAuto="0" spid="235" grpId="4"/>
      <p:bldP build="whole" bldLvl="1" animBg="1" rev="0" advAuto="0" spid="236" grpId="5"/>
      <p:bldP build="whole" bldLvl="1" animBg="1" rev="0" advAuto="0" spid="237" grpId="6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