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Relationship Id="rId8" Type="http://schemas.openxmlformats.org/officeDocument/2006/relationships/image" Target="../media/image56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0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61.png"/><Relationship Id="rId8" Type="http://schemas.openxmlformats.org/officeDocument/2006/relationships/image" Target="../media/image6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0.png"/><Relationship Id="rId3" Type="http://schemas.openxmlformats.org/officeDocument/2006/relationships/image" Target="../media/image60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6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Relationship Id="rId9" Type="http://schemas.openxmlformats.org/officeDocument/2006/relationships/image" Target="../media/image75.png"/><Relationship Id="rId10" Type="http://schemas.openxmlformats.org/officeDocument/2006/relationships/image" Target="../media/image76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69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image" Target="../media/image79.png"/><Relationship Id="rId9" Type="http://schemas.openxmlformats.org/officeDocument/2006/relationships/image" Target="../media/image8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69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9.png"/><Relationship Id="rId7" Type="http://schemas.openxmlformats.org/officeDocument/2006/relationships/image" Target="../media/image80.png"/><Relationship Id="rId8" Type="http://schemas.openxmlformats.org/officeDocument/2006/relationships/image" Target="../media/image81.png"/><Relationship Id="rId9" Type="http://schemas.openxmlformats.org/officeDocument/2006/relationships/image" Target="../media/image82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69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9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0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Relationship Id="rId7" Type="http://schemas.openxmlformats.org/officeDocument/2006/relationships/image" Target="../media/image89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66.png"/><Relationship Id="rId5" Type="http://schemas.openxmlformats.org/officeDocument/2006/relationships/image" Target="../media/image92.png"/><Relationship Id="rId6" Type="http://schemas.openxmlformats.org/officeDocument/2006/relationships/image" Target="../media/image93.png"/><Relationship Id="rId7" Type="http://schemas.openxmlformats.org/officeDocument/2006/relationships/image" Target="../media/image94.png"/><Relationship Id="rId8" Type="http://schemas.openxmlformats.org/officeDocument/2006/relationships/image" Target="../media/image95.png"/><Relationship Id="rId9" Type="http://schemas.openxmlformats.org/officeDocument/2006/relationships/image" Target="../media/image96.png"/><Relationship Id="rId10" Type="http://schemas.openxmlformats.org/officeDocument/2006/relationships/image" Target="../media/image97.png"/><Relationship Id="rId11" Type="http://schemas.openxmlformats.org/officeDocument/2006/relationships/image" Target="../media/image98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8.png"/><Relationship Id="rId3" Type="http://schemas.openxmlformats.org/officeDocument/2006/relationships/image" Target="../media/image99.png"/><Relationship Id="rId4" Type="http://schemas.openxmlformats.org/officeDocument/2006/relationships/image" Target="../media/image100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69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9.png"/><Relationship Id="rId7" Type="http://schemas.openxmlformats.org/officeDocument/2006/relationships/image" Target="../media/image101.png"/><Relationship Id="rId8" Type="http://schemas.openxmlformats.org/officeDocument/2006/relationships/image" Target="../media/image102.png"/><Relationship Id="rId9" Type="http://schemas.openxmlformats.org/officeDocument/2006/relationships/image" Target="../media/image103.png"/><Relationship Id="rId10" Type="http://schemas.openxmlformats.org/officeDocument/2006/relationships/image" Target="../media/image104.png"/><Relationship Id="rId11" Type="http://schemas.openxmlformats.org/officeDocument/2006/relationships/image" Target="../media/image105.png"/><Relationship Id="rId12" Type="http://schemas.openxmlformats.org/officeDocument/2006/relationships/image" Target="../media/image106.png"/><Relationship Id="rId13" Type="http://schemas.openxmlformats.org/officeDocument/2006/relationships/image" Target="../media/image107.png"/><Relationship Id="rId14" Type="http://schemas.openxmlformats.org/officeDocument/2006/relationships/image" Target="../media/image108.png"/><Relationship Id="rId15" Type="http://schemas.openxmlformats.org/officeDocument/2006/relationships/image" Target="../media/image109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0.png"/><Relationship Id="rId3" Type="http://schemas.openxmlformats.org/officeDocument/2006/relationships/image" Target="../media/image111.png"/><Relationship Id="rId4" Type="http://schemas.openxmlformats.org/officeDocument/2006/relationships/image" Target="../media/image112.png"/><Relationship Id="rId5" Type="http://schemas.openxmlformats.org/officeDocument/2006/relationships/image" Target="../media/image113.png"/><Relationship Id="rId6" Type="http://schemas.openxmlformats.org/officeDocument/2006/relationships/image" Target="../media/image114.png"/><Relationship Id="rId7" Type="http://schemas.openxmlformats.org/officeDocument/2006/relationships/image" Target="../media/image115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6.png"/><Relationship Id="rId3" Type="http://schemas.openxmlformats.org/officeDocument/2006/relationships/image" Target="../media/image117.png"/><Relationship Id="rId4" Type="http://schemas.openxmlformats.org/officeDocument/2006/relationships/image" Target="../media/image118.png"/><Relationship Id="rId5" Type="http://schemas.openxmlformats.org/officeDocument/2006/relationships/image" Target="../media/image119.png"/><Relationship Id="rId6" Type="http://schemas.openxmlformats.org/officeDocument/2006/relationships/image" Target="../media/image120.png"/><Relationship Id="rId7" Type="http://schemas.openxmlformats.org/officeDocument/2006/relationships/image" Target="../media/image112.png"/><Relationship Id="rId8" Type="http://schemas.openxmlformats.org/officeDocument/2006/relationships/image" Target="../media/image12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Relationship Id="rId10" Type="http://schemas.openxmlformats.org/officeDocument/2006/relationships/image" Target="../media/image41.png"/><Relationship Id="rId11" Type="http://schemas.openxmlformats.org/officeDocument/2006/relationships/image" Target="../media/image42.png"/><Relationship Id="rId12" Type="http://schemas.openxmlformats.org/officeDocument/2006/relationships/image" Target="../media/image43.png"/><Relationship Id="rId13" Type="http://schemas.openxmlformats.org/officeDocument/2006/relationships/image" Target="../media/image4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image" Target="../media/image47.png"/><Relationship Id="rId9" Type="http://schemas.openxmlformats.org/officeDocument/2006/relationships/image" Target="../media/image48.png"/><Relationship Id="rId10" Type="http://schemas.openxmlformats.org/officeDocument/2006/relationships/image" Target="../media/image4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16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3.5 Lois continues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48" name="Shape 248"/>
          <p:cNvSpPr/>
          <p:nvPr/>
        </p:nvSpPr>
        <p:spPr>
          <a:xfrm>
            <a:off x="2762244" y="444499"/>
            <a:ext cx="101311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La durée de vie en heures d’une diode est donnée par </a:t>
            </a:r>
          </a:p>
          <a:p>
            <a:pPr algn="l"/>
            <a:r>
              <a:t>la fonction de densité </a:t>
            </a:r>
          </a:p>
        </p:txBody>
      </p:sp>
      <p:pic>
        <p:nvPicPr>
          <p:cNvPr id="24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8802" y="1587499"/>
            <a:ext cx="45212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47426" y="5619867"/>
            <a:ext cx="23241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50945" y="5548228"/>
            <a:ext cx="23495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66466" y="5645080"/>
            <a:ext cx="2908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707707" y="5962949"/>
            <a:ext cx="660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Shape 254"/>
          <p:cNvSpPr/>
          <p:nvPr/>
        </p:nvSpPr>
        <p:spPr>
          <a:xfrm>
            <a:off x="459072" y="3238583"/>
            <a:ext cx="1213745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la probabilité que 3 de nos 7 diodes soient à remplacer après 150 heures</a:t>
            </a:r>
          </a:p>
        </p:txBody>
      </p:sp>
      <p:grpSp>
        <p:nvGrpSpPr>
          <p:cNvPr id="257" name="Group 257"/>
          <p:cNvGrpSpPr/>
          <p:nvPr/>
        </p:nvGrpSpPr>
        <p:grpSpPr>
          <a:xfrm>
            <a:off x="2144347" y="4565649"/>
            <a:ext cx="7639825" cy="622301"/>
            <a:chOff x="0" y="0"/>
            <a:chExt cx="7639824" cy="622300"/>
          </a:xfrm>
        </p:grpSpPr>
        <p:sp>
          <p:nvSpPr>
            <p:cNvPr id="255" name="Shape 255"/>
            <p:cNvSpPr/>
            <p:nvPr/>
          </p:nvSpPr>
          <p:spPr>
            <a:xfrm>
              <a:off x="1076280" y="0"/>
              <a:ext cx="656354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bien une fonction de densité car</a:t>
              </a:r>
            </a:p>
          </p:txBody>
        </p:sp>
        <p:pic>
          <p:nvPicPr>
            <p:cNvPr id="256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80980"/>
              <a:ext cx="8255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0" name="Group 260"/>
          <p:cNvGrpSpPr/>
          <p:nvPr/>
        </p:nvGrpSpPr>
        <p:grpSpPr>
          <a:xfrm>
            <a:off x="2438914" y="7293698"/>
            <a:ext cx="7835854" cy="622301"/>
            <a:chOff x="0" y="0"/>
            <a:chExt cx="7835852" cy="622300"/>
          </a:xfrm>
        </p:grpSpPr>
        <p:pic>
          <p:nvPicPr>
            <p:cNvPr id="258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39700"/>
              <a:ext cx="4445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9" name="Shape 259"/>
            <p:cNvSpPr/>
            <p:nvPr/>
          </p:nvSpPr>
          <p:spPr>
            <a:xfrm>
              <a:off x="552799" y="0"/>
              <a:ext cx="728305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la diode i est à remplacer après 150 h.</a:t>
              </a:r>
            </a:p>
          </p:txBody>
        </p:sp>
      </p:grpSp>
      <p:grpSp>
        <p:nvGrpSpPr>
          <p:cNvPr id="263" name="Group 263"/>
          <p:cNvGrpSpPr/>
          <p:nvPr/>
        </p:nvGrpSpPr>
        <p:grpSpPr>
          <a:xfrm>
            <a:off x="3948802" y="8493069"/>
            <a:ext cx="4705723" cy="622301"/>
            <a:chOff x="0" y="0"/>
            <a:chExt cx="4705722" cy="622300"/>
          </a:xfrm>
        </p:grpSpPr>
        <p:pic>
          <p:nvPicPr>
            <p:cNvPr id="261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80613" y="139700"/>
              <a:ext cx="444501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2" name="Shape 262"/>
            <p:cNvSpPr/>
            <p:nvPr/>
          </p:nvSpPr>
          <p:spPr>
            <a:xfrm>
              <a:off x="0" y="0"/>
              <a:ext cx="470572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les       sont indépendants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0" grpId="4"/>
      <p:bldP build="whole" bldLvl="1" animBg="1" rev="0" advAuto="0" spid="260" grpId="8"/>
      <p:bldP build="whole" bldLvl="1" animBg="1" rev="0" advAuto="0" spid="251" grpId="5"/>
      <p:bldP build="whole" bldLvl="1" animBg="1" rev="0" advAuto="0" spid="249" grpId="1"/>
      <p:bldP build="whole" bldLvl="1" animBg="1" rev="0" advAuto="0" spid="254" grpId="2"/>
      <p:bldP build="whole" bldLvl="1" animBg="1" rev="0" advAuto="0" spid="253" grpId="7"/>
      <p:bldP build="whole" bldLvl="1" animBg="1" rev="0" advAuto="0" spid="257" grpId="3"/>
      <p:bldP build="whole" bldLvl="1" animBg="1" rev="0" advAuto="0" spid="263" grpId="9"/>
      <p:bldP build="whole" bldLvl="1" animBg="1" rev="0" advAuto="0" spid="252" grpId="6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66" name="Shape 266"/>
          <p:cNvSpPr/>
          <p:nvPr/>
        </p:nvSpPr>
        <p:spPr>
          <a:xfrm>
            <a:off x="2762244" y="444500"/>
            <a:ext cx="101311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La durée de vie en heures d’une diode est donnée par </a:t>
            </a:r>
          </a:p>
          <a:p>
            <a:pPr algn="l"/>
            <a:r>
              <a:t>la fonction de densité </a:t>
            </a:r>
          </a:p>
        </p:txBody>
      </p:sp>
      <p:pic>
        <p:nvPicPr>
          <p:cNvPr id="26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8802" y="1587500"/>
            <a:ext cx="4521201" cy="1384300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hape 268"/>
          <p:cNvSpPr/>
          <p:nvPr/>
        </p:nvSpPr>
        <p:spPr>
          <a:xfrm>
            <a:off x="459072" y="3238584"/>
            <a:ext cx="1213745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la probabilité que 3 de nos 7 diodes soient à remplacer après 150 heures</a:t>
            </a:r>
          </a:p>
        </p:txBody>
      </p:sp>
      <p:pic>
        <p:nvPicPr>
          <p:cNvPr id="26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0815" y="4876800"/>
            <a:ext cx="36957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85974" y="6533998"/>
            <a:ext cx="4292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05923" y="6381022"/>
            <a:ext cx="42926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345253" y="6498574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52146" y="4887294"/>
            <a:ext cx="29845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2278" y="5213350"/>
            <a:ext cx="11557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1"/>
      <p:bldP build="whole" bldLvl="1" animBg="1" rev="0" advAuto="0" spid="270" grpId="4"/>
      <p:bldP build="whole" bldLvl="1" animBg="1" rev="0" advAuto="0" spid="271" grpId="5"/>
      <p:bldP build="whole" bldLvl="1" animBg="1" rev="0" advAuto="0" spid="269" grpId="3"/>
      <p:bldP build="whole" bldLvl="1" animBg="1" rev="0" advAuto="0" spid="273" grpId="2"/>
      <p:bldP build="whole" bldLvl="1" animBg="1" rev="0" advAuto="0" spid="272" grpId="6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77" name="Shape 277"/>
          <p:cNvSpPr/>
          <p:nvPr/>
        </p:nvSpPr>
        <p:spPr>
          <a:xfrm>
            <a:off x="2762244" y="444500"/>
            <a:ext cx="101311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La durée de vie en heures d’une diode est donnée par </a:t>
            </a:r>
          </a:p>
          <a:p>
            <a:pPr algn="l"/>
            <a:r>
              <a:t>la fonction de densité </a:t>
            </a:r>
          </a:p>
        </p:txBody>
      </p:sp>
      <p:pic>
        <p:nvPicPr>
          <p:cNvPr id="27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8802" y="1587500"/>
            <a:ext cx="4521201" cy="1384300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Shape 279"/>
          <p:cNvSpPr/>
          <p:nvPr/>
        </p:nvSpPr>
        <p:spPr>
          <a:xfrm>
            <a:off x="459072" y="3238584"/>
            <a:ext cx="1213745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la probabilité que 3 de nos 7 diodes soient à remplacer après 150 heures</a:t>
            </a:r>
          </a:p>
        </p:txBody>
      </p:sp>
      <p:pic>
        <p:nvPicPr>
          <p:cNvPr id="28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25025" y="4778390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35803" y="5013340"/>
            <a:ext cx="1155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73214" y="6429686"/>
            <a:ext cx="33528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494373" y="6388268"/>
            <a:ext cx="17399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43336" y="6760514"/>
            <a:ext cx="13335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2"/>
      <p:bldP build="whole" bldLvl="1" animBg="1" rev="0" advAuto="0" spid="284" grpId="3"/>
      <p:bldP build="whole" bldLvl="1" animBg="1" rev="0" advAuto="0" spid="28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87" name="Shape 287"/>
          <p:cNvSpPr/>
          <p:nvPr/>
        </p:nvSpPr>
        <p:spPr>
          <a:xfrm>
            <a:off x="5000837" y="4458978"/>
            <a:ext cx="25764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3.35 à 3.38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290" name="Shape 290"/>
          <p:cNvSpPr/>
          <p:nvPr/>
        </p:nvSpPr>
        <p:spPr>
          <a:xfrm>
            <a:off x="3142244" y="469900"/>
            <a:ext cx="936406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Soit      une variable aléatoire continue, son l’espérance est</a:t>
            </a:r>
          </a:p>
        </p:txBody>
      </p:sp>
      <p:pic>
        <p:nvPicPr>
          <p:cNvPr id="29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74072" y="615949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44885" y="2070475"/>
            <a:ext cx="45085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41589" y="5166660"/>
            <a:ext cx="7035801" cy="1079501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Shape 294"/>
          <p:cNvSpPr/>
          <p:nvPr/>
        </p:nvSpPr>
        <p:spPr>
          <a:xfrm>
            <a:off x="5153851" y="3847167"/>
            <a:ext cx="33104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sa variance est </a:t>
            </a:r>
          </a:p>
        </p:txBody>
      </p:sp>
      <p:sp>
        <p:nvSpPr>
          <p:cNvPr id="295" name="Shape 295"/>
          <p:cNvSpPr/>
          <p:nvPr/>
        </p:nvSpPr>
        <p:spPr>
          <a:xfrm>
            <a:off x="139699" y="6578117"/>
            <a:ext cx="2819401" cy="787401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296" name="Shape 296"/>
          <p:cNvSpPr/>
          <p:nvPr/>
        </p:nvSpPr>
        <p:spPr>
          <a:xfrm>
            <a:off x="869052" y="7612119"/>
            <a:ext cx="1188005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le cas continu, il est possible que l’espérance et la variance n’existent pas, car ces intégrales peuvent diverger.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2"/>
      <p:bldP build="whole" bldLvl="1" animBg="1" rev="0" advAuto="0" spid="293" grpId="3"/>
      <p:bldP build="whole" bldLvl="1" animBg="1" rev="0" advAuto="0" spid="295" grpId="4"/>
      <p:bldP build="whole" bldLvl="1" animBg="1" rev="0" advAuto="0" spid="292" grpId="1"/>
      <p:bldP build="whole" bldLvl="1" animBg="1" rev="0" advAuto="0" spid="296" grpId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99" name="Shape 299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30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3550" y="1916512"/>
            <a:ext cx="69977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36900" y="3797299"/>
            <a:ext cx="45212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53641" y="5382942"/>
            <a:ext cx="41910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403864" y="5325792"/>
            <a:ext cx="40767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41922" y="6931536"/>
            <a:ext cx="1536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656005" y="6920442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62422" y="4133850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020161" y="3859748"/>
            <a:ext cx="3238501" cy="1079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2" grpId="3"/>
      <p:bldP build="whole" bldLvl="1" animBg="1" rev="0" advAuto="0" spid="304" grpId="5"/>
      <p:bldP build="whole" bldLvl="1" animBg="1" rev="0" advAuto="0" spid="307" grpId="1"/>
      <p:bldP build="whole" bldLvl="1" animBg="1" rev="0" advAuto="0" spid="306" grpId="7"/>
      <p:bldP build="whole" bldLvl="1" animBg="1" rev="0" advAuto="0" spid="303" grpId="4"/>
      <p:bldP build="whole" bldLvl="1" animBg="1" rev="0" advAuto="0" spid="305" grpId="6"/>
      <p:bldP build="whole" bldLvl="1" animBg="1" rev="0" advAuto="0" spid="30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roup 312"/>
          <p:cNvGrpSpPr/>
          <p:nvPr/>
        </p:nvGrpSpPr>
        <p:grpSpPr>
          <a:xfrm>
            <a:off x="2152650" y="2907095"/>
            <a:ext cx="3017941" cy="2810254"/>
            <a:chOff x="0" y="0"/>
            <a:chExt cx="3017940" cy="2810253"/>
          </a:xfrm>
        </p:grpSpPr>
        <p:sp>
          <p:nvSpPr>
            <p:cNvPr id="310" name="Shape 310"/>
            <p:cNvSpPr/>
            <p:nvPr/>
          </p:nvSpPr>
          <p:spPr>
            <a:xfrm>
              <a:off x="2541362" y="1540253"/>
              <a:ext cx="476579" cy="1270001"/>
            </a:xfrm>
            <a:prstGeom prst="roundRect">
              <a:avLst>
                <a:gd name="adj" fmla="val 3997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0" y="0"/>
              <a:ext cx="476578" cy="1270000"/>
            </a:xfrm>
            <a:prstGeom prst="roundRect">
              <a:avLst>
                <a:gd name="adj" fmla="val 3997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13" name="Shape 31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14" name="Shape 314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31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3550" y="1916512"/>
            <a:ext cx="69977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77999" y="3072195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1160" y="3307145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94607" y="6137478"/>
            <a:ext cx="64389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52649" y="4471486"/>
            <a:ext cx="50927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51160" y="4876800"/>
            <a:ext cx="1435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385306" y="7969008"/>
            <a:ext cx="7823201" cy="1168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2" grpId="5"/>
      <p:bldP build="whole" bldLvl="1" animBg="1" rev="0" advAuto="0" spid="320" grpId="2"/>
      <p:bldP build="whole" bldLvl="1" animBg="1" rev="0" advAuto="0" spid="321" grpId="1"/>
      <p:bldP build="whole" bldLvl="1" animBg="1" rev="0" advAuto="0" spid="312" grpId="3"/>
      <p:bldP build="whole" bldLvl="1" animBg="1" rev="0" advAuto="0" spid="319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" name="Group 326"/>
          <p:cNvGrpSpPr/>
          <p:nvPr/>
        </p:nvGrpSpPr>
        <p:grpSpPr>
          <a:xfrm>
            <a:off x="8662065" y="6362936"/>
            <a:ext cx="1339185" cy="2714010"/>
            <a:chOff x="0" y="0"/>
            <a:chExt cx="1339184" cy="2714009"/>
          </a:xfrm>
        </p:grpSpPr>
        <p:sp>
          <p:nvSpPr>
            <p:cNvPr id="324" name="Shape 324"/>
            <p:cNvSpPr/>
            <p:nvPr/>
          </p:nvSpPr>
          <p:spPr>
            <a:xfrm>
              <a:off x="259684" y="0"/>
              <a:ext cx="1079501" cy="1143000"/>
            </a:xfrm>
            <a:prstGeom prst="roundRect">
              <a:avLst>
                <a:gd name="adj" fmla="val 17647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5" name="Shape 325"/>
            <p:cNvSpPr/>
            <p:nvPr/>
          </p:nvSpPr>
          <p:spPr>
            <a:xfrm>
              <a:off x="0" y="1571009"/>
              <a:ext cx="1079500" cy="1143001"/>
            </a:xfrm>
            <a:prstGeom prst="roundRect">
              <a:avLst>
                <a:gd name="adj" fmla="val 17647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0" name="Group 330"/>
          <p:cNvGrpSpPr/>
          <p:nvPr/>
        </p:nvGrpSpPr>
        <p:grpSpPr>
          <a:xfrm>
            <a:off x="6233465" y="6362936"/>
            <a:ext cx="5357957" cy="2714010"/>
            <a:chOff x="0" y="0"/>
            <a:chExt cx="5357955" cy="2714009"/>
          </a:xfrm>
        </p:grpSpPr>
        <p:sp>
          <p:nvSpPr>
            <p:cNvPr id="327" name="Shape 327"/>
            <p:cNvSpPr/>
            <p:nvPr/>
          </p:nvSpPr>
          <p:spPr>
            <a:xfrm>
              <a:off x="4278455" y="0"/>
              <a:ext cx="1079501" cy="1143000"/>
            </a:xfrm>
            <a:prstGeom prst="roundRect">
              <a:avLst>
                <a:gd name="adj" fmla="val 17647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8" name="Shape 328"/>
            <p:cNvSpPr/>
            <p:nvPr/>
          </p:nvSpPr>
          <p:spPr>
            <a:xfrm>
              <a:off x="671949" y="1571009"/>
              <a:ext cx="1333055" cy="1143001"/>
            </a:xfrm>
            <a:prstGeom prst="roundRect">
              <a:avLst>
                <a:gd name="adj" fmla="val 16667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9" name="Shape 329"/>
            <p:cNvSpPr/>
            <p:nvPr/>
          </p:nvSpPr>
          <p:spPr>
            <a:xfrm>
              <a:off x="0" y="275609"/>
              <a:ext cx="1079500" cy="591781"/>
            </a:xfrm>
            <a:prstGeom prst="roundRect">
              <a:avLst>
                <a:gd name="adj" fmla="val 3219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4" name="Group 334"/>
          <p:cNvGrpSpPr/>
          <p:nvPr/>
        </p:nvGrpSpPr>
        <p:grpSpPr>
          <a:xfrm>
            <a:off x="3906140" y="6342656"/>
            <a:ext cx="4654650" cy="2734290"/>
            <a:chOff x="0" y="0"/>
            <a:chExt cx="4654648" cy="2734289"/>
          </a:xfrm>
        </p:grpSpPr>
        <p:sp>
          <p:nvSpPr>
            <p:cNvPr id="331" name="Shape 331"/>
            <p:cNvSpPr/>
            <p:nvPr/>
          </p:nvSpPr>
          <p:spPr>
            <a:xfrm>
              <a:off x="0" y="262910"/>
              <a:ext cx="775989" cy="591780"/>
            </a:xfrm>
            <a:prstGeom prst="roundRect">
              <a:avLst>
                <a:gd name="adj" fmla="val 3219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2" name="Shape 332"/>
            <p:cNvSpPr/>
            <p:nvPr/>
          </p:nvSpPr>
          <p:spPr>
            <a:xfrm>
              <a:off x="3878660" y="0"/>
              <a:ext cx="775989" cy="1143000"/>
            </a:xfrm>
            <a:prstGeom prst="roundRect">
              <a:avLst>
                <a:gd name="adj" fmla="val 2454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3" name="Shape 333"/>
            <p:cNvSpPr/>
            <p:nvPr/>
          </p:nvSpPr>
          <p:spPr>
            <a:xfrm>
              <a:off x="1488729" y="1591289"/>
              <a:ext cx="978603" cy="1143001"/>
            </a:xfrm>
            <a:prstGeom prst="roundRect">
              <a:avLst>
                <a:gd name="adj" fmla="val 19467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7" name="Group 337"/>
          <p:cNvGrpSpPr/>
          <p:nvPr/>
        </p:nvGrpSpPr>
        <p:grpSpPr>
          <a:xfrm>
            <a:off x="3906140" y="6638545"/>
            <a:ext cx="1915715" cy="2200891"/>
            <a:chOff x="0" y="0"/>
            <a:chExt cx="1915714" cy="2200889"/>
          </a:xfrm>
        </p:grpSpPr>
        <p:sp>
          <p:nvSpPr>
            <p:cNvPr id="335" name="Shape 335"/>
            <p:cNvSpPr/>
            <p:nvPr/>
          </p:nvSpPr>
          <p:spPr>
            <a:xfrm>
              <a:off x="899714" y="0"/>
              <a:ext cx="1016001" cy="591780"/>
            </a:xfrm>
            <a:prstGeom prst="roundRect">
              <a:avLst>
                <a:gd name="adj" fmla="val 321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6" name="Shape 336"/>
            <p:cNvSpPr/>
            <p:nvPr/>
          </p:nvSpPr>
          <p:spPr>
            <a:xfrm>
              <a:off x="0" y="1609110"/>
              <a:ext cx="1016000" cy="591780"/>
            </a:xfrm>
            <a:prstGeom prst="roundRect">
              <a:avLst>
                <a:gd name="adj" fmla="val 3219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38" name="Shape 33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39" name="Shape 339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34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3550" y="1916512"/>
            <a:ext cx="69977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78000" y="3072195"/>
            <a:ext cx="749300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1160" y="3307145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1160" y="4876800"/>
            <a:ext cx="1435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05302" y="4527549"/>
            <a:ext cx="78232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167777" y="6362935"/>
            <a:ext cx="99949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132258" y="7933946"/>
            <a:ext cx="8077201" cy="1143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7" grpId="3"/>
      <p:bldP build="whole" bldLvl="1" animBg="1" rev="0" advAuto="0" spid="347" grpId="2"/>
      <p:bldP build="whole" bldLvl="1" animBg="1" rev="0" advAuto="0" spid="334" grpId="4"/>
      <p:bldP build="whole" bldLvl="1" animBg="1" rev="0" advAuto="0" spid="346" grpId="1"/>
      <p:bldP build="whole" bldLvl="1" animBg="1" rev="0" advAuto="0" spid="326" grpId="6"/>
      <p:bldP build="whole" bldLvl="1" animBg="1" rev="0" advAuto="0" spid="330" grpId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50" name="Shape 350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35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3550" y="1916512"/>
            <a:ext cx="69977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78000" y="3072195"/>
            <a:ext cx="749300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1160" y="3307145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1160" y="4876800"/>
            <a:ext cx="1435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52649" y="4540250"/>
            <a:ext cx="80772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152649" y="6211504"/>
            <a:ext cx="80645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131379" y="7963563"/>
            <a:ext cx="9779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2"/>
      <p:bldP build="whole" bldLvl="1" animBg="1" rev="0" advAuto="0" spid="35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61" name="Shape 361"/>
          <p:cNvSpPr/>
          <p:nvPr/>
        </p:nvSpPr>
        <p:spPr>
          <a:xfrm>
            <a:off x="2762244" y="444500"/>
            <a:ext cx="1013117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La durée de vie en heures d’une diode est donnée par </a:t>
            </a:r>
          </a:p>
          <a:p>
            <a:pPr algn="l"/>
            <a:r>
              <a:t>la fonction de densité </a:t>
            </a:r>
          </a:p>
        </p:txBody>
      </p:sp>
      <p:pic>
        <p:nvPicPr>
          <p:cNvPr id="36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8802" y="1587500"/>
            <a:ext cx="4521201" cy="13843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hape 363"/>
          <p:cNvSpPr/>
          <p:nvPr/>
        </p:nvSpPr>
        <p:spPr>
          <a:xfrm>
            <a:off x="1912652" y="3125583"/>
            <a:ext cx="917949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Quelle est l’espérance de cette variable aléatoire? </a:t>
            </a:r>
          </a:p>
        </p:txBody>
      </p:sp>
      <p:pic>
        <p:nvPicPr>
          <p:cNvPr id="36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50751" y="4052546"/>
            <a:ext cx="45085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20014" y="4134737"/>
            <a:ext cx="28067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86585" y="4214309"/>
            <a:ext cx="2870201" cy="88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45183" y="6051128"/>
            <a:ext cx="5080001" cy="63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951935" y="6188435"/>
            <a:ext cx="9017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369" name="Shape 369"/>
          <p:cNvSpPr/>
          <p:nvPr/>
        </p:nvSpPr>
        <p:spPr>
          <a:xfrm>
            <a:off x="2530896" y="7761474"/>
            <a:ext cx="81809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dans ce cas-ci, l’espérance n’existe pas.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9" grpId="7"/>
      <p:bldP build="whole" bldLvl="1" animBg="1" rev="0" advAuto="0" spid="363" grpId="1"/>
      <p:bldP build="whole" bldLvl="1" animBg="1" rev="0" advAuto="0" spid="367" grpId="5"/>
      <p:bldP build="whole" bldLvl="1" animBg="1" rev="0" advAuto="0" spid="366" grpId="4"/>
      <p:bldP build="whole" bldLvl="1" animBg="1" rev="0" advAuto="0" spid="364" grpId="2"/>
      <p:bldP build="whole" bldLvl="1" animBg="1" rev="0" advAuto="0" spid="365" grpId="3"/>
      <p:bldP build="whole" bldLvl="1" animBg="1" rev="0" advAuto="0" spid="368" grpId="6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pic>
        <p:nvPicPr>
          <p:cNvPr id="13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83897" y="2009126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55225" y="1908071"/>
            <a:ext cx="1435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 flipV="1">
            <a:off x="80263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36" name="Shape 136"/>
          <p:cNvSpPr/>
          <p:nvPr/>
        </p:nvSpPr>
        <p:spPr>
          <a:xfrm flipV="1">
            <a:off x="104520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37" name="Shape 137"/>
          <p:cNvSpPr/>
          <p:nvPr/>
        </p:nvSpPr>
        <p:spPr>
          <a:xfrm flipV="1">
            <a:off x="4328269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3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53174" y="1993800"/>
            <a:ext cx="1930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273344" y="26125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0" name="Shape 140"/>
          <p:cNvSpPr/>
          <p:nvPr/>
        </p:nvSpPr>
        <p:spPr>
          <a:xfrm>
            <a:off x="374410" y="56224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41" name="Shape 141"/>
          <p:cNvSpPr/>
          <p:nvPr/>
        </p:nvSpPr>
        <p:spPr>
          <a:xfrm>
            <a:off x="1857996" y="1798389"/>
            <a:ext cx="733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</a:t>
            </a:r>
          </a:p>
        </p:txBody>
      </p:sp>
      <p:grpSp>
        <p:nvGrpSpPr>
          <p:cNvPr id="144" name="Group 144"/>
          <p:cNvGrpSpPr/>
          <p:nvPr/>
        </p:nvGrpSpPr>
        <p:grpSpPr>
          <a:xfrm>
            <a:off x="1024152" y="2847086"/>
            <a:ext cx="2755703" cy="1671838"/>
            <a:chOff x="0" y="0"/>
            <a:chExt cx="2755701" cy="1671837"/>
          </a:xfrm>
        </p:grpSpPr>
        <p:sp>
          <p:nvSpPr>
            <p:cNvPr id="142" name="Shape 142"/>
            <p:cNvSpPr/>
            <p:nvPr/>
          </p:nvSpPr>
          <p:spPr>
            <a:xfrm>
              <a:off x="0" y="-1"/>
              <a:ext cx="27557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Loi de Poisson</a:t>
              </a:r>
            </a:p>
          </p:txBody>
        </p:sp>
        <p:pic>
          <p:nvPicPr>
            <p:cNvPr id="143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53977" y="1201937"/>
              <a:ext cx="19431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4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35644" y="3403010"/>
            <a:ext cx="1257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43141" y="3620367"/>
            <a:ext cx="241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334844" y="3593465"/>
            <a:ext cx="241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60141" y="6440919"/>
            <a:ext cx="3073401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82190" y="7203318"/>
            <a:ext cx="4953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82159" y="6818027"/>
            <a:ext cx="20193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3" name="Group 153"/>
          <p:cNvGrpSpPr/>
          <p:nvPr/>
        </p:nvGrpSpPr>
        <p:grpSpPr>
          <a:xfrm>
            <a:off x="25400" y="6171318"/>
            <a:ext cx="4188471" cy="1822600"/>
            <a:chOff x="0" y="0"/>
            <a:chExt cx="4188469" cy="1822598"/>
          </a:xfrm>
        </p:grpSpPr>
        <p:pic>
          <p:nvPicPr>
            <p:cNvPr id="151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795582" y="1352698"/>
              <a:ext cx="3073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Shape 152"/>
            <p:cNvSpPr/>
            <p:nvPr/>
          </p:nvSpPr>
          <p:spPr>
            <a:xfrm>
              <a:off x="0" y="-1"/>
              <a:ext cx="418847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Loi hypergéométrique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7"/>
      <p:bldP build="whole" bldLvl="1" animBg="1" rev="0" advAuto="0" spid="148" grpId="6"/>
      <p:bldP build="whole" bldLvl="1" animBg="1" rev="0" advAuto="0" spid="150" grpId="8"/>
      <p:bldP build="whole" bldLvl="1" animBg="1" rev="0" advAuto="0" spid="147" grpId="4"/>
      <p:bldP build="whole" bldLvl="1" animBg="1" rev="0" advAuto="0" spid="153" grpId="5"/>
      <p:bldP build="whole" bldLvl="1" animBg="1" rev="0" advAuto="0" spid="145" grpId="2"/>
      <p:bldP build="whole" bldLvl="1" animBg="1" rev="0" advAuto="0" spid="146" grpId="3"/>
      <p:bldP build="whole" bldLvl="1" animBg="1" rev="0" advAuto="0" spid="14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72" name="Shape 372"/>
          <p:cNvSpPr/>
          <p:nvPr/>
        </p:nvSpPr>
        <p:spPr>
          <a:xfrm>
            <a:off x="5835687" y="4565650"/>
            <a:ext cx="133342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3.39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/>
          <p:nvPr/>
        </p:nvSpPr>
        <p:spPr>
          <a:xfrm>
            <a:off x="8795954" y="5155252"/>
            <a:ext cx="2743201" cy="1270001"/>
          </a:xfrm>
          <a:prstGeom prst="roundRect">
            <a:avLst>
              <a:gd name="adj" fmla="val 15000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75" name="Shape 37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76" name="Shape 376"/>
          <p:cNvSpPr/>
          <p:nvPr>
            <p:ph type="body" idx="14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37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0980" y="1685034"/>
            <a:ext cx="2362201" cy="368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0" name="Group 380"/>
          <p:cNvGrpSpPr/>
          <p:nvPr/>
        </p:nvGrpSpPr>
        <p:grpSpPr>
          <a:xfrm>
            <a:off x="6425384" y="1532634"/>
            <a:ext cx="5544331" cy="622301"/>
            <a:chOff x="0" y="0"/>
            <a:chExt cx="5544329" cy="622300"/>
          </a:xfrm>
        </p:grpSpPr>
        <p:sp>
          <p:nvSpPr>
            <p:cNvPr id="378" name="Shape 378"/>
            <p:cNvSpPr/>
            <p:nvPr/>
          </p:nvSpPr>
          <p:spPr>
            <a:xfrm>
              <a:off x="0" y="0"/>
              <a:ext cx="110482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 </a:t>
              </a:r>
            </a:p>
          </p:txBody>
        </p:sp>
        <p:pic>
          <p:nvPicPr>
            <p:cNvPr id="379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7029" y="152400"/>
              <a:ext cx="37973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Shape 381"/>
          <p:cNvSpPr/>
          <p:nvPr/>
        </p:nvSpPr>
        <p:spPr>
          <a:xfrm>
            <a:off x="4000191" y="513888"/>
            <a:ext cx="79695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Si       est une variable aléatoire continue et</a:t>
            </a:r>
          </a:p>
        </p:txBody>
      </p:sp>
      <p:pic>
        <p:nvPicPr>
          <p:cNvPr id="38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89465" y="666288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20980" y="2704190"/>
            <a:ext cx="3759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30210" y="2399390"/>
            <a:ext cx="45212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00403" y="3824946"/>
            <a:ext cx="67691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35303" y="5250502"/>
            <a:ext cx="69342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479550" y="6648962"/>
            <a:ext cx="25781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1" name="Group 391"/>
          <p:cNvGrpSpPr/>
          <p:nvPr/>
        </p:nvGrpSpPr>
        <p:grpSpPr>
          <a:xfrm>
            <a:off x="293367" y="7383881"/>
            <a:ext cx="11076137" cy="762001"/>
            <a:chOff x="0" y="0"/>
            <a:chExt cx="11076135" cy="762000"/>
          </a:xfrm>
        </p:grpSpPr>
        <p:sp>
          <p:nvSpPr>
            <p:cNvPr id="388" name="Shape 388"/>
            <p:cNvSpPr/>
            <p:nvPr/>
          </p:nvSpPr>
          <p:spPr>
            <a:xfrm>
              <a:off x="0" y="0"/>
              <a:ext cx="2743200" cy="762000"/>
            </a:xfrm>
            <a:prstGeom prst="roundRect">
              <a:avLst>
                <a:gd name="adj" fmla="val 50000"/>
              </a:avLst>
            </a:prstGeom>
            <a:solidFill>
              <a:srgbClr val="6FD35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Théorème: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3106612" y="53941"/>
              <a:ext cx="79695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      est une variable aléatoire continue et</a:t>
              </a:r>
            </a:p>
          </p:txBody>
        </p:sp>
        <p:pic>
          <p:nvPicPr>
            <p:cNvPr id="390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795886" y="206341"/>
              <a:ext cx="3810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92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285357" y="8629523"/>
            <a:ext cx="191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3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171378" y="8267689"/>
            <a:ext cx="5054601" cy="1079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6" name="Group 396"/>
          <p:cNvGrpSpPr/>
          <p:nvPr/>
        </p:nvGrpSpPr>
        <p:grpSpPr>
          <a:xfrm>
            <a:off x="9392854" y="2128963"/>
            <a:ext cx="1646492" cy="561767"/>
            <a:chOff x="0" y="0"/>
            <a:chExt cx="1646490" cy="561766"/>
          </a:xfrm>
        </p:grpSpPr>
        <p:sp>
          <p:nvSpPr>
            <p:cNvPr id="400" name="Shape 400"/>
            <p:cNvSpPr/>
            <p:nvPr/>
          </p:nvSpPr>
          <p:spPr>
            <a:xfrm>
              <a:off x="0" y="151957"/>
              <a:ext cx="1603401" cy="387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16" fill="norm" stroke="1" extrusionOk="0">
                  <a:moveTo>
                    <a:pt x="0" y="16216"/>
                  </a:moveTo>
                  <a:cubicBezTo>
                    <a:pt x="2962" y="-4728"/>
                    <a:pt x="10162" y="-5384"/>
                    <a:pt x="21600" y="14248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819323" y="0"/>
              <a:ext cx="827168" cy="56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7" fill="norm" stroke="1" extrusionOk="0">
                  <a:moveTo>
                    <a:pt x="0" y="16207"/>
                  </a:moveTo>
                  <a:cubicBezTo>
                    <a:pt x="6133" y="-4940"/>
                    <a:pt x="13333" y="-5393"/>
                    <a:pt x="21600" y="14847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  <p:grpSp>
        <p:nvGrpSpPr>
          <p:cNvPr id="399" name="Group 399"/>
          <p:cNvGrpSpPr/>
          <p:nvPr/>
        </p:nvGrpSpPr>
        <p:grpSpPr>
          <a:xfrm>
            <a:off x="5112299" y="3422903"/>
            <a:ext cx="4647162" cy="923106"/>
            <a:chOff x="0" y="0"/>
            <a:chExt cx="4647161" cy="923104"/>
          </a:xfrm>
        </p:grpSpPr>
        <p:sp>
          <p:nvSpPr>
            <p:cNvPr id="402" name="Shape 402"/>
            <p:cNvSpPr/>
            <p:nvPr/>
          </p:nvSpPr>
          <p:spPr>
            <a:xfrm>
              <a:off x="0" y="0"/>
              <a:ext cx="1085929" cy="923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18" fill="norm" stroke="1" extrusionOk="0">
                  <a:moveTo>
                    <a:pt x="0" y="16218"/>
                  </a:moveTo>
                  <a:cubicBezTo>
                    <a:pt x="2089" y="-4686"/>
                    <a:pt x="9289" y="-5382"/>
                    <a:pt x="21600" y="14130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403" name="Shape 403"/>
            <p:cNvSpPr/>
            <p:nvPr/>
          </p:nvSpPr>
          <p:spPr>
            <a:xfrm>
              <a:off x="3561232" y="79604"/>
              <a:ext cx="1085930" cy="69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32" fill="norm" stroke="1" extrusionOk="0">
                  <a:moveTo>
                    <a:pt x="0" y="16232"/>
                  </a:moveTo>
                  <a:cubicBezTo>
                    <a:pt x="2335" y="-4446"/>
                    <a:pt x="9535" y="-5368"/>
                    <a:pt x="21600" y="13465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2"/>
      <p:bldP build="whole" bldLvl="1" animBg="1" rev="0" advAuto="0" spid="386" grpId="9"/>
      <p:bldP build="whole" bldLvl="1" animBg="1" rev="0" advAuto="0" spid="384" grpId="5"/>
      <p:bldP build="whole" bldLvl="1" animBg="1" rev="0" advAuto="0" spid="377" grpId="1"/>
      <p:bldP build="whole" bldLvl="1" animBg="1" rev="0" advAuto="0" spid="387" grpId="10"/>
      <p:bldP build="whole" bldLvl="1" animBg="1" rev="0" advAuto="0" spid="374" grpId="11"/>
      <p:bldP build="whole" bldLvl="1" animBg="1" rev="0" advAuto="0" spid="385" grpId="7"/>
      <p:bldP build="whole" bldLvl="1" animBg="1" rev="0" advAuto="0" spid="376" grpId="3"/>
      <p:bldP build="whole" bldLvl="1" animBg="1" rev="0" advAuto="0" spid="396" grpId="6"/>
      <p:bldP build="whole" bldLvl="1" animBg="1" rev="0" advAuto="0" spid="392" grpId="13"/>
      <p:bldP build="whole" bldLvl="1" animBg="1" rev="0" advAuto="0" spid="399" grpId="8"/>
      <p:bldP build="whole" bldLvl="1" animBg="1" rev="0" advAuto="0" spid="391" grpId="12"/>
      <p:bldP build="whole" bldLvl="1" animBg="1" rev="0" advAuto="0" spid="393" grpId="14"/>
      <p:bldP build="whole" bldLvl="1" animBg="1" rev="0" advAuto="0" spid="383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44664" y="963757"/>
            <a:ext cx="70358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85081" y="1243157"/>
            <a:ext cx="36957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407" name="Shape 407"/>
          <p:cNvSpPr/>
          <p:nvPr/>
        </p:nvSpPr>
        <p:spPr>
          <a:xfrm>
            <a:off x="619948" y="3272256"/>
            <a:ext cx="116608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L’argumentaire utilisé lors du cours sur la variance à savoir que</a:t>
            </a:r>
          </a:p>
        </p:txBody>
      </p:sp>
      <p:pic>
        <p:nvPicPr>
          <p:cNvPr id="40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34495" y="4727954"/>
            <a:ext cx="52705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409" name="Shape 409"/>
          <p:cNvSpPr/>
          <p:nvPr/>
        </p:nvSpPr>
        <p:spPr>
          <a:xfrm>
            <a:off x="1826238" y="6592410"/>
            <a:ext cx="924825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reste valide pour les variables aléatoires continues.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9" grpId="4"/>
      <p:bldP build="whole" bldLvl="1" animBg="1" rev="0" advAuto="0" spid="407" grpId="2"/>
      <p:bldP build="whole" bldLvl="1" animBg="1" rev="0" advAuto="0" spid="408" grpId="3"/>
      <p:bldP build="whole" bldLvl="1" animBg="1" rev="0" advAuto="0" spid="40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roup 413"/>
          <p:cNvGrpSpPr/>
          <p:nvPr/>
        </p:nvGrpSpPr>
        <p:grpSpPr>
          <a:xfrm>
            <a:off x="8304082" y="3385305"/>
            <a:ext cx="2178231" cy="5883372"/>
            <a:chOff x="0" y="0"/>
            <a:chExt cx="2178230" cy="5883371"/>
          </a:xfrm>
        </p:grpSpPr>
        <p:sp>
          <p:nvSpPr>
            <p:cNvPr id="411" name="Shape 411"/>
            <p:cNvSpPr/>
            <p:nvPr/>
          </p:nvSpPr>
          <p:spPr>
            <a:xfrm>
              <a:off x="1692574" y="0"/>
              <a:ext cx="485657" cy="1086108"/>
            </a:xfrm>
            <a:prstGeom prst="roundRect">
              <a:avLst>
                <a:gd name="adj" fmla="val 3922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2" name="Shape 412"/>
            <p:cNvSpPr/>
            <p:nvPr/>
          </p:nvSpPr>
          <p:spPr>
            <a:xfrm>
              <a:off x="0" y="4797264"/>
              <a:ext cx="485657" cy="1086108"/>
            </a:xfrm>
            <a:prstGeom prst="roundRect">
              <a:avLst>
                <a:gd name="adj" fmla="val 3922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6" name="Group 416"/>
          <p:cNvGrpSpPr/>
          <p:nvPr/>
        </p:nvGrpSpPr>
        <p:grpSpPr>
          <a:xfrm>
            <a:off x="405098" y="3224595"/>
            <a:ext cx="8810260" cy="956421"/>
            <a:chOff x="0" y="0"/>
            <a:chExt cx="8810259" cy="956420"/>
          </a:xfrm>
        </p:grpSpPr>
        <p:sp>
          <p:nvSpPr>
            <p:cNvPr id="414" name="Shape 414"/>
            <p:cNvSpPr/>
            <p:nvPr/>
          </p:nvSpPr>
          <p:spPr>
            <a:xfrm>
              <a:off x="7638634" y="321420"/>
              <a:ext cx="1171626" cy="635001"/>
            </a:xfrm>
            <a:prstGeom prst="roundRect">
              <a:avLst>
                <a:gd name="adj" fmla="val 3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5" name="Shape 415"/>
            <p:cNvSpPr/>
            <p:nvPr/>
          </p:nvSpPr>
          <p:spPr>
            <a:xfrm>
              <a:off x="0" y="0"/>
              <a:ext cx="1171626" cy="635000"/>
            </a:xfrm>
            <a:prstGeom prst="roundRect">
              <a:avLst>
                <a:gd name="adj" fmla="val 3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17" name="Shape 41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18" name="Shape 418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41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03550" y="1916512"/>
            <a:ext cx="6997700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78000" y="3072195"/>
            <a:ext cx="749300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1160" y="3307145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011325" y="3711115"/>
            <a:ext cx="1435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739254" y="3629824"/>
            <a:ext cx="3644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04527" y="6416063"/>
            <a:ext cx="62738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328656" y="6416063"/>
            <a:ext cx="41910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92651" y="8011377"/>
            <a:ext cx="37465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149835" y="8247014"/>
            <a:ext cx="1536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29432" y="8278682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9649019" y="3458459"/>
            <a:ext cx="1866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5810384" y="4684661"/>
            <a:ext cx="2552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8629545" y="4699558"/>
            <a:ext cx="9779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6" grpId="4"/>
      <p:bldP build="whole" bldLvl="1" animBg="1" rev="0" advAuto="0" spid="427" grpId="5"/>
      <p:bldP build="whole" bldLvl="1" animBg="1" rev="0" advAuto="0" spid="428" grpId="6"/>
      <p:bldP build="whole" bldLvl="1" animBg="1" rev="0" advAuto="0" spid="429" grpId="7"/>
      <p:bldP build="whole" bldLvl="1" animBg="1" rev="0" advAuto="0" spid="425" grpId="3"/>
      <p:bldP build="whole" bldLvl="1" animBg="1" rev="0" advAuto="0" spid="413" grpId="9"/>
      <p:bldP build="whole" bldLvl="1" animBg="1" rev="0" advAuto="0" spid="431" grpId="10"/>
      <p:bldP build="whole" bldLvl="1" animBg="1" rev="0" advAuto="0" spid="430" grpId="8"/>
      <p:bldP build="whole" bldLvl="1" animBg="1" rev="0" advAuto="0" spid="416" grpId="2"/>
      <p:bldP build="whole" bldLvl="1" animBg="1" rev="0" advAuto="0" spid="424" grpId="1"/>
      <p:bldP build="whole" bldLvl="1" animBg="1" rev="0" advAuto="0" spid="432" grpId="1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uniforme</a:t>
            </a:r>
          </a:p>
        </p:txBody>
      </p:sp>
      <p:grpSp>
        <p:nvGrpSpPr>
          <p:cNvPr id="437" name="Group 437"/>
          <p:cNvGrpSpPr/>
          <p:nvPr/>
        </p:nvGrpSpPr>
        <p:grpSpPr>
          <a:xfrm>
            <a:off x="248493" y="1511205"/>
            <a:ext cx="12507814" cy="1663701"/>
            <a:chOff x="0" y="0"/>
            <a:chExt cx="12507813" cy="1663700"/>
          </a:xfrm>
        </p:grpSpPr>
        <p:sp>
          <p:nvSpPr>
            <p:cNvPr id="435" name="Shape 435"/>
            <p:cNvSpPr/>
            <p:nvPr/>
          </p:nvSpPr>
          <p:spPr>
            <a:xfrm>
              <a:off x="0" y="0"/>
              <a:ext cx="12507814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Une variable aléatoire continue dont la fonction de densité une constante sur un intervalle           et nulle partout ailleurs est dite loi uniforme  </a:t>
              </a:r>
            </a:p>
          </p:txBody>
        </p:sp>
        <p:pic>
          <p:nvPicPr>
            <p:cNvPr id="436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065613" y="596899"/>
              <a:ext cx="939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3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70500" y="3720910"/>
            <a:ext cx="2463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98961" y="4669851"/>
            <a:ext cx="5143501" cy="1384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6" name="Group 456"/>
          <p:cNvGrpSpPr/>
          <p:nvPr/>
        </p:nvGrpSpPr>
        <p:grpSpPr>
          <a:xfrm>
            <a:off x="413096" y="6533192"/>
            <a:ext cx="12381461" cy="3063727"/>
            <a:chOff x="0" y="0"/>
            <a:chExt cx="12381460" cy="3063726"/>
          </a:xfrm>
        </p:grpSpPr>
        <p:sp>
          <p:nvSpPr>
            <p:cNvPr id="440" name="Shape 440"/>
            <p:cNvSpPr/>
            <p:nvPr/>
          </p:nvSpPr>
          <p:spPr>
            <a:xfrm>
              <a:off x="51072" y="2257155"/>
              <a:ext cx="123303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1" name="Shape 441"/>
            <p:cNvSpPr/>
            <p:nvPr/>
          </p:nvSpPr>
          <p:spPr>
            <a:xfrm flipV="1">
              <a:off x="4049658" y="-1"/>
              <a:ext cx="1" cy="26382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2" name="Shape 442"/>
            <p:cNvSpPr/>
            <p:nvPr/>
          </p:nvSpPr>
          <p:spPr>
            <a:xfrm>
              <a:off x="3892203" y="1171012"/>
              <a:ext cx="31491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3" name="Shape 443"/>
            <p:cNvSpPr/>
            <p:nvPr/>
          </p:nvSpPr>
          <p:spPr>
            <a:xfrm>
              <a:off x="9289435" y="2125100"/>
              <a:ext cx="217092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4" name="Shape 444"/>
            <p:cNvSpPr/>
            <p:nvPr/>
          </p:nvSpPr>
          <p:spPr>
            <a:xfrm>
              <a:off x="6220769" y="2125100"/>
              <a:ext cx="217092" cy="245453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5" name="Shape 445"/>
            <p:cNvSpPr/>
            <p:nvPr/>
          </p:nvSpPr>
          <p:spPr>
            <a:xfrm>
              <a:off x="3637709" y="2257155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446" name="Shape 446"/>
            <p:cNvSpPr/>
            <p:nvPr/>
          </p:nvSpPr>
          <p:spPr>
            <a:xfrm>
              <a:off x="0" y="2257155"/>
              <a:ext cx="6208070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Shape 447"/>
            <p:cNvSpPr/>
            <p:nvPr/>
          </p:nvSpPr>
          <p:spPr>
            <a:xfrm>
              <a:off x="9276735" y="1060986"/>
              <a:ext cx="217092" cy="245453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8" name="Shape 448"/>
            <p:cNvSpPr/>
            <p:nvPr/>
          </p:nvSpPr>
          <p:spPr>
            <a:xfrm>
              <a:off x="9506526" y="2257155"/>
              <a:ext cx="2700746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9" name="Shape 449"/>
            <p:cNvSpPr/>
            <p:nvPr/>
          </p:nvSpPr>
          <p:spPr>
            <a:xfrm>
              <a:off x="6220769" y="1060986"/>
              <a:ext cx="217092" cy="245453"/>
            </a:xfrm>
            <a:prstGeom prst="ellips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0" name="Shape 450"/>
            <p:cNvSpPr/>
            <p:nvPr/>
          </p:nvSpPr>
          <p:spPr>
            <a:xfrm>
              <a:off x="6450560" y="1196412"/>
              <a:ext cx="2826771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51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6228965" y="2638275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2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277331" y="2644625"/>
              <a:ext cx="2667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3" name="Shape 453"/>
            <p:cNvSpPr/>
            <p:nvPr/>
          </p:nvSpPr>
          <p:spPr>
            <a:xfrm flipV="1">
              <a:off x="9397980" y="2099700"/>
              <a:ext cx="1" cy="31491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4" name="Shape 454"/>
            <p:cNvSpPr/>
            <p:nvPr/>
          </p:nvSpPr>
          <p:spPr>
            <a:xfrm flipV="1">
              <a:off x="6337511" y="2099700"/>
              <a:ext cx="1" cy="31491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55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420899" y="947695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6" grpId="3"/>
      <p:bldP build="whole" bldLvl="1" animBg="1" rev="0" advAuto="0" spid="438" grpId="1"/>
      <p:bldP build="whole" bldLvl="1" animBg="1" rev="0" advAuto="0" spid="439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2805" y="2732151"/>
            <a:ext cx="4889501" cy="116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97515" y="2833751"/>
            <a:ext cx="14478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0861" y="4359325"/>
            <a:ext cx="2273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84530" y="4397190"/>
            <a:ext cx="660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878310" y="7670997"/>
            <a:ext cx="56515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80555" y="508843"/>
            <a:ext cx="5143501" cy="1384301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Shape 464"/>
          <p:cNvSpPr/>
          <p:nvPr/>
        </p:nvSpPr>
        <p:spPr>
          <a:xfrm>
            <a:off x="467531" y="792141"/>
            <a:ext cx="468272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Trouvons cette constante</a:t>
            </a:r>
          </a:p>
        </p:txBody>
      </p:sp>
      <p:grpSp>
        <p:nvGrpSpPr>
          <p:cNvPr id="467" name="Group 467"/>
          <p:cNvGrpSpPr/>
          <p:nvPr/>
        </p:nvGrpSpPr>
        <p:grpSpPr>
          <a:xfrm>
            <a:off x="3362805" y="5730887"/>
            <a:ext cx="4190380" cy="1028701"/>
            <a:chOff x="0" y="0"/>
            <a:chExt cx="4190379" cy="1028700"/>
          </a:xfrm>
        </p:grpSpPr>
        <p:pic>
          <p:nvPicPr>
            <p:cNvPr id="465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044079" y="0"/>
              <a:ext cx="2146301" cy="1028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6" name="Shape 466"/>
            <p:cNvSpPr/>
            <p:nvPr/>
          </p:nvSpPr>
          <p:spPr>
            <a:xfrm>
              <a:off x="0" y="126999"/>
              <a:ext cx="101932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2" grpId="6"/>
      <p:bldP build="whole" bldLvl="1" animBg="1" rev="0" advAuto="0" spid="459" grpId="2"/>
      <p:bldP build="whole" bldLvl="1" animBg="1" rev="0" advAuto="0" spid="460" grpId="3"/>
      <p:bldP build="whole" bldLvl="1" animBg="1" rev="0" advAuto="0" spid="458" grpId="1"/>
      <p:bldP build="whole" bldLvl="1" animBg="1" rev="0" advAuto="0" spid="461" grpId="4"/>
      <p:bldP build="whole" bldLvl="1" animBg="1" rev="0" advAuto="0" spid="467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70" name="Shape 470"/>
          <p:cNvSpPr/>
          <p:nvPr/>
        </p:nvSpPr>
        <p:spPr>
          <a:xfrm>
            <a:off x="5214181" y="4565650"/>
            <a:ext cx="25764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3.40 à 3.44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73" name="Shape 473"/>
          <p:cNvSpPr/>
          <p:nvPr/>
        </p:nvSpPr>
        <p:spPr>
          <a:xfrm>
            <a:off x="6670439" y="4254500"/>
            <a:ext cx="25764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3.35 à 3.44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body" idx="13"/>
          </p:nvPr>
        </p:nvSpPr>
        <p:spPr>
          <a:xfrm>
            <a:off x="3610194" y="2515212"/>
            <a:ext cx="5784411" cy="16637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Variable aléatoire continue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uniforme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/>
        </p:nvSpPr>
        <p:spPr>
          <a:xfrm>
            <a:off x="811510" y="346192"/>
            <a:ext cx="1138178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arrive souvent qu’une variable aléatoire ait un ensemble de réalisation qui n’est pas dénombrable </a:t>
            </a:r>
          </a:p>
        </p:txBody>
      </p:sp>
      <p:sp>
        <p:nvSpPr>
          <p:cNvPr id="158" name="Shape 158"/>
          <p:cNvSpPr/>
          <p:nvPr/>
        </p:nvSpPr>
        <p:spPr>
          <a:xfrm>
            <a:off x="460695" y="7036900"/>
            <a:ext cx="1193162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de tels cas, il est plus pratique de travailler avec la fonction répartition.</a:t>
            </a:r>
          </a:p>
        </p:txBody>
      </p:sp>
      <p:pic>
        <p:nvPicPr>
          <p:cNvPr id="15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9012" y="8708897"/>
            <a:ext cx="35179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1788418" y="1952195"/>
            <a:ext cx="942796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de telles variables aléatoires, on a très souvent</a:t>
            </a:r>
          </a:p>
        </p:txBody>
      </p:sp>
      <p:pic>
        <p:nvPicPr>
          <p:cNvPr id="16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22850" y="2849062"/>
            <a:ext cx="2959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/>
          <p:nvPr/>
        </p:nvSpPr>
        <p:spPr>
          <a:xfrm>
            <a:off x="811510" y="3681637"/>
            <a:ext cx="1110317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Auquel cas, on pourra difficilement travaillé avec la fonction</a:t>
            </a:r>
          </a:p>
        </p:txBody>
      </p:sp>
      <p:pic>
        <p:nvPicPr>
          <p:cNvPr id="16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0612" y="4678832"/>
            <a:ext cx="34163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Shape 164"/>
          <p:cNvSpPr/>
          <p:nvPr/>
        </p:nvSpPr>
        <p:spPr>
          <a:xfrm>
            <a:off x="55190" y="5442429"/>
            <a:ext cx="1294961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va donc devoir trouver une généralisation adéquate de la fonction de probabilité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2"/>
      <p:bldP build="whole" bldLvl="1" animBg="1" rev="0" advAuto="0" spid="163" grpId="4"/>
      <p:bldP build="whole" bldLvl="1" animBg="1" rev="0" advAuto="0" spid="158" grpId="6"/>
      <p:bldP build="whole" bldLvl="1" animBg="1" rev="0" advAuto="0" spid="160" grpId="1"/>
      <p:bldP build="whole" bldLvl="1" animBg="1" rev="0" advAuto="0" spid="164" grpId="5"/>
      <p:bldP build="whole" bldLvl="1" animBg="1" rev="0" advAuto="0" spid="162" grpId="3"/>
      <p:bldP build="whole" bldLvl="1" animBg="1" rev="0" advAuto="0" spid="159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/>
        </p:nvSpPr>
        <p:spPr>
          <a:xfrm>
            <a:off x="2992646" y="511428"/>
            <a:ext cx="1001215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Soit      une variable aléatoire dont l’ensemble de réalisation n’est pas dénombrable</a:t>
            </a:r>
          </a:p>
        </p:txBody>
      </p:sp>
      <p:sp>
        <p:nvSpPr>
          <p:cNvPr id="167" name="Shape 167"/>
          <p:cNvSpPr/>
          <p:nvPr/>
        </p:nvSpPr>
        <p:spPr>
          <a:xfrm>
            <a:off x="59695" y="511428"/>
            <a:ext cx="2667001" cy="762001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Définition:</a:t>
            </a:r>
          </a:p>
        </p:txBody>
      </p:sp>
      <p:pic>
        <p:nvPicPr>
          <p:cNvPr id="16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1988" y="657478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92646" y="8492120"/>
            <a:ext cx="3670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46376" y="8212322"/>
            <a:ext cx="27940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67814" y="3085404"/>
            <a:ext cx="1689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009170" y="5546955"/>
            <a:ext cx="9164762" cy="6227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telle fonction est dite </a:t>
            </a:r>
            <a:r>
              <a:rPr>
                <a:latin typeface="Baskerville SemiBold"/>
                <a:ea typeface="Baskerville SemiBold"/>
                <a:cs typeface="Baskerville SemiBold"/>
                <a:sym typeface="Baskerville SemiBold"/>
              </a:rPr>
              <a:t>fonction de densité</a:t>
            </a:r>
            <a:r>
              <a:t>. </a:t>
            </a:r>
          </a:p>
        </p:txBody>
      </p:sp>
      <p:grpSp>
        <p:nvGrpSpPr>
          <p:cNvPr id="177" name="Group 177"/>
          <p:cNvGrpSpPr/>
          <p:nvPr/>
        </p:nvGrpSpPr>
        <p:grpSpPr>
          <a:xfrm>
            <a:off x="317887" y="1731847"/>
            <a:ext cx="12175630" cy="1143001"/>
            <a:chOff x="0" y="0"/>
            <a:chExt cx="12175628" cy="1143000"/>
          </a:xfrm>
        </p:grpSpPr>
        <p:pic>
          <p:nvPicPr>
            <p:cNvPr id="173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019585" y="634999"/>
              <a:ext cx="825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76" name="Group 176"/>
            <p:cNvGrpSpPr/>
            <p:nvPr/>
          </p:nvGrpSpPr>
          <p:grpSpPr>
            <a:xfrm>
              <a:off x="0" y="0"/>
              <a:ext cx="12175629" cy="1143000"/>
              <a:chOff x="0" y="0"/>
              <a:chExt cx="12175628" cy="1143000"/>
            </a:xfrm>
          </p:grpSpPr>
          <p:sp>
            <p:nvSpPr>
              <p:cNvPr id="174" name="Shape 174"/>
              <p:cNvSpPr/>
              <p:nvPr/>
            </p:nvSpPr>
            <p:spPr>
              <a:xfrm>
                <a:off x="0" y="0"/>
                <a:ext cx="12175629" cy="1143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1" algn="l"/>
                <a:r>
                  <a:t>On dira que     est une variable aléatoire continue s’il existe une fonction          telle que</a:t>
                </a:r>
              </a:p>
            </p:txBody>
          </p:sp>
          <p:pic>
            <p:nvPicPr>
              <p:cNvPr id="175" name="pasted-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756185" y="145440"/>
                <a:ext cx="381001" cy="317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78" name="Shape 178"/>
          <p:cNvSpPr/>
          <p:nvPr/>
        </p:nvSpPr>
        <p:spPr>
          <a:xfrm>
            <a:off x="1538352" y="6879861"/>
            <a:ext cx="973559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ce cas la fonction de répartition est donnée par</a:t>
            </a:r>
          </a:p>
        </p:txBody>
      </p:sp>
      <p:grpSp>
        <p:nvGrpSpPr>
          <p:cNvPr id="181" name="Group 181"/>
          <p:cNvGrpSpPr/>
          <p:nvPr/>
        </p:nvGrpSpPr>
        <p:grpSpPr>
          <a:xfrm>
            <a:off x="3358464" y="4011379"/>
            <a:ext cx="4437765" cy="1079501"/>
            <a:chOff x="0" y="0"/>
            <a:chExt cx="4437763" cy="1079500"/>
          </a:xfrm>
        </p:grpSpPr>
        <p:pic>
          <p:nvPicPr>
            <p:cNvPr id="179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123063" y="0"/>
              <a:ext cx="3314701" cy="1079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0" name="Shape 180"/>
            <p:cNvSpPr/>
            <p:nvPr/>
          </p:nvSpPr>
          <p:spPr>
            <a:xfrm>
              <a:off x="0" y="228599"/>
              <a:ext cx="447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4"/>
      <p:bldP build="whole" bldLvl="1" animBg="1" rev="0" advAuto="0" spid="171" grpId="2"/>
      <p:bldP build="whole" bldLvl="1" animBg="1" rev="0" advAuto="0" spid="181" grpId="3"/>
      <p:bldP build="whole" bldLvl="1" animBg="1" rev="0" advAuto="0" spid="170" grpId="7"/>
      <p:bldP build="whole" bldLvl="1" animBg="1" rev="0" advAuto="0" spid="178" grpId="5"/>
      <p:bldP build="whole" bldLvl="1" animBg="1" rev="0" advAuto="0" spid="169" grpId="6"/>
      <p:bldP build="whole" bldLvl="1" animBg="1" rev="0" advAuto="0" spid="17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5"/>
          <p:cNvGrpSpPr/>
          <p:nvPr/>
        </p:nvGrpSpPr>
        <p:grpSpPr>
          <a:xfrm>
            <a:off x="4151708" y="2305640"/>
            <a:ext cx="7991418" cy="3659932"/>
            <a:chOff x="0" y="0"/>
            <a:chExt cx="7991416" cy="3659930"/>
          </a:xfrm>
        </p:grpSpPr>
        <p:sp>
          <p:nvSpPr>
            <p:cNvPr id="183" name="Shape 183"/>
            <p:cNvSpPr/>
            <p:nvPr/>
          </p:nvSpPr>
          <p:spPr>
            <a:xfrm>
              <a:off x="0" y="0"/>
              <a:ext cx="2586378" cy="1270000"/>
            </a:xfrm>
            <a:prstGeom prst="roundRect">
              <a:avLst>
                <a:gd name="adj" fmla="val 15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5495130" y="2389930"/>
              <a:ext cx="2496287" cy="1270001"/>
            </a:xfrm>
            <a:prstGeom prst="roundRect">
              <a:avLst>
                <a:gd name="adj" fmla="val 15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8" name="Group 188"/>
          <p:cNvGrpSpPr/>
          <p:nvPr/>
        </p:nvGrpSpPr>
        <p:grpSpPr>
          <a:xfrm>
            <a:off x="4043021" y="570588"/>
            <a:ext cx="5123852" cy="5394984"/>
            <a:chOff x="0" y="0"/>
            <a:chExt cx="5123850" cy="5394982"/>
          </a:xfrm>
        </p:grpSpPr>
        <p:sp>
          <p:nvSpPr>
            <p:cNvPr id="186" name="Shape 186"/>
            <p:cNvSpPr/>
            <p:nvPr/>
          </p:nvSpPr>
          <p:spPr>
            <a:xfrm>
              <a:off x="0" y="0"/>
              <a:ext cx="2695065" cy="1270000"/>
            </a:xfrm>
            <a:prstGeom prst="roundRect">
              <a:avLst>
                <a:gd name="adj" fmla="val 15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7" name="Shape 187"/>
            <p:cNvSpPr/>
            <p:nvPr/>
          </p:nvSpPr>
          <p:spPr>
            <a:xfrm>
              <a:off x="2428785" y="4124982"/>
              <a:ext cx="2695066" cy="1270001"/>
            </a:xfrm>
            <a:prstGeom prst="roundRect">
              <a:avLst>
                <a:gd name="adj" fmla="val 15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1" name="Group 191"/>
          <p:cNvGrpSpPr/>
          <p:nvPr/>
        </p:nvGrpSpPr>
        <p:grpSpPr>
          <a:xfrm>
            <a:off x="3575334" y="2268167"/>
            <a:ext cx="6071506" cy="3697405"/>
            <a:chOff x="0" y="0"/>
            <a:chExt cx="6071504" cy="3697404"/>
          </a:xfrm>
        </p:grpSpPr>
        <p:sp>
          <p:nvSpPr>
            <p:cNvPr id="189" name="Shape 189"/>
            <p:cNvSpPr/>
            <p:nvPr/>
          </p:nvSpPr>
          <p:spPr>
            <a:xfrm>
              <a:off x="3612126" y="0"/>
              <a:ext cx="2459379" cy="1270000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0" name="Shape 190"/>
            <p:cNvSpPr/>
            <p:nvPr/>
          </p:nvSpPr>
          <p:spPr>
            <a:xfrm>
              <a:off x="0" y="2427404"/>
              <a:ext cx="2459378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19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6398" y="1007972"/>
            <a:ext cx="1879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08725" y="570588"/>
            <a:ext cx="2984501" cy="115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97625" y="2268167"/>
            <a:ext cx="5791201" cy="115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534" y="5038471"/>
            <a:ext cx="3225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697625" y="4695571"/>
            <a:ext cx="8445501" cy="115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99719" y="7915792"/>
            <a:ext cx="2844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04230" y="6648858"/>
            <a:ext cx="48768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4"/>
      <p:bldP build="whole" bldLvl="1" animBg="1" rev="0" advAuto="0" spid="188" grpId="5"/>
      <p:bldP build="whole" bldLvl="1" animBg="1" rev="0" advAuto="0" spid="195" grpId="7"/>
      <p:bldP build="whole" bldLvl="1" animBg="1" rev="0" advAuto="0" spid="197" grpId="9"/>
      <p:bldP build="whole" bldLvl="1" animBg="1" rev="0" advAuto="0" spid="194" grpId="2"/>
      <p:bldP build="whole" bldLvl="1" animBg="1" rev="0" advAuto="0" spid="196" grpId="3"/>
      <p:bldP build="whole" bldLvl="1" animBg="1" rev="0" advAuto="0" spid="198" grpId="8"/>
      <p:bldP build="whole" bldLvl="1" animBg="1" rev="0" advAuto="0" spid="185" grpId="6"/>
      <p:bldP build="whole" bldLvl="1" animBg="1" rev="0" advAuto="0" spid="19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/>
        </p:nvSpPr>
        <p:spPr>
          <a:xfrm>
            <a:off x="889998" y="685470"/>
            <a:ext cx="487784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Puisqu’on peut considérer</a:t>
            </a:r>
          </a:p>
        </p:txBody>
      </p:sp>
      <p:pic>
        <p:nvPicPr>
          <p:cNvPr id="20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44682" y="1743220"/>
            <a:ext cx="4838701" cy="1079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90540" y="2127089"/>
            <a:ext cx="673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85870" y="4876799"/>
            <a:ext cx="2717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00915" y="4878883"/>
            <a:ext cx="318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05706" y="5981434"/>
            <a:ext cx="318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715707" y="7059661"/>
            <a:ext cx="31877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4" grpId="4"/>
      <p:bldP build="whole" bldLvl="1" animBg="1" rev="0" advAuto="0" spid="201" grpId="1"/>
      <p:bldP build="whole" bldLvl="1" animBg="1" rev="0" advAuto="0" spid="206" grpId="6"/>
      <p:bldP build="whole" bldLvl="1" animBg="1" rev="0" advAuto="0" spid="203" grpId="3"/>
      <p:bldP build="whole" bldLvl="1" animBg="1" rev="0" advAuto="0" spid="205" grpId="5"/>
      <p:bldP build="whole" bldLvl="1" animBg="1" rev="0" advAuto="0" spid="20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210"/>
          <p:cNvGrpSpPr/>
          <p:nvPr/>
        </p:nvGrpSpPr>
        <p:grpSpPr>
          <a:xfrm>
            <a:off x="1742179" y="2035528"/>
            <a:ext cx="7957619" cy="3219671"/>
            <a:chOff x="0" y="0"/>
            <a:chExt cx="7957618" cy="3219670"/>
          </a:xfrm>
        </p:grpSpPr>
        <p:sp>
          <p:nvSpPr>
            <p:cNvPr id="208" name="Shape 208"/>
            <p:cNvSpPr/>
            <p:nvPr/>
          </p:nvSpPr>
          <p:spPr>
            <a:xfrm>
              <a:off x="0" y="2725696"/>
              <a:ext cx="381000" cy="493975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Shape 209"/>
            <p:cNvSpPr/>
            <p:nvPr/>
          </p:nvSpPr>
          <p:spPr>
            <a:xfrm>
              <a:off x="7576618" y="0"/>
              <a:ext cx="381001" cy="493975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1481026" y="2035528"/>
            <a:ext cx="6519675" cy="4123045"/>
            <a:chOff x="0" y="0"/>
            <a:chExt cx="6519674" cy="4123044"/>
          </a:xfrm>
        </p:grpSpPr>
        <p:sp>
          <p:nvSpPr>
            <p:cNvPr id="211" name="Shape 211"/>
            <p:cNvSpPr/>
            <p:nvPr/>
          </p:nvSpPr>
          <p:spPr>
            <a:xfrm>
              <a:off x="0" y="3629069"/>
              <a:ext cx="381000" cy="493976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2" name="Shape 212"/>
            <p:cNvSpPr/>
            <p:nvPr/>
          </p:nvSpPr>
          <p:spPr>
            <a:xfrm>
              <a:off x="6138674" y="0"/>
              <a:ext cx="381001" cy="493975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4" name="Shape 21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15" name="Shape 215"/>
          <p:cNvSpPr/>
          <p:nvPr/>
        </p:nvSpPr>
        <p:spPr>
          <a:xfrm>
            <a:off x="2527300" y="444499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21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49"/>
            <a:ext cx="381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31350" y="1926252"/>
            <a:ext cx="6896101" cy="1384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0" name="Group 220"/>
          <p:cNvGrpSpPr/>
          <p:nvPr/>
        </p:nvGrpSpPr>
        <p:grpSpPr>
          <a:xfrm>
            <a:off x="391787" y="3649305"/>
            <a:ext cx="2700785" cy="622301"/>
            <a:chOff x="0" y="0"/>
            <a:chExt cx="2700783" cy="622300"/>
          </a:xfrm>
        </p:grpSpPr>
        <p:sp>
          <p:nvSpPr>
            <p:cNvPr id="218" name="Shape 218"/>
            <p:cNvSpPr/>
            <p:nvPr/>
          </p:nvSpPr>
          <p:spPr>
            <a:xfrm>
              <a:off x="0" y="0"/>
              <a:ext cx="270078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Que vaut     ? </a:t>
              </a:r>
            </a:p>
          </p:txBody>
        </p:sp>
        <p:pic>
          <p:nvPicPr>
            <p:cNvPr id="219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20423" y="133350"/>
              <a:ext cx="3429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33499" y="4876800"/>
            <a:ext cx="35687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51150" y="3388955"/>
            <a:ext cx="50927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67497" y="4909561"/>
            <a:ext cx="40513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481026" y="6498738"/>
            <a:ext cx="37719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63821" y="6566604"/>
            <a:ext cx="25908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324150" y="6616027"/>
            <a:ext cx="1384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43169" y="5255198"/>
            <a:ext cx="660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011827" y="8327590"/>
            <a:ext cx="1676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967666" y="8309465"/>
            <a:ext cx="23241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Shape 231"/>
          <p:cNvSpPr/>
          <p:nvPr/>
        </p:nvSpPr>
        <p:spPr>
          <a:xfrm>
            <a:off x="1256150" y="4316182"/>
            <a:ext cx="1084784" cy="10966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35" fill="norm" stroke="1" extrusionOk="0">
                <a:moveTo>
                  <a:pt x="0" y="16235"/>
                </a:moveTo>
                <a:cubicBezTo>
                  <a:pt x="11082" y="-4410"/>
                  <a:pt x="18282" y="-5365"/>
                  <a:pt x="21600" y="13371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7" grpId="12"/>
      <p:bldP build="whole" bldLvl="1" animBg="1" rev="0" advAuto="0" spid="229" grpId="14"/>
      <p:bldP build="whole" bldLvl="1" animBg="1" rev="0" advAuto="0" spid="220" grpId="2"/>
      <p:bldP build="whole" bldLvl="1" animBg="1" rev="0" advAuto="0" spid="221" grpId="4"/>
      <p:bldP build="whole" bldLvl="1" animBg="1" rev="0" advAuto="0" spid="226" grpId="11"/>
      <p:bldP build="whole" bldLvl="1" animBg="1" rev="0" advAuto="0" spid="210" grpId="6"/>
      <p:bldP build="whole" bldLvl="1" animBg="1" rev="0" advAuto="0" spid="225" grpId="10"/>
      <p:bldP build="whole" bldLvl="1" animBg="1" rev="0" advAuto="0" spid="213" grpId="5"/>
      <p:bldP build="whole" bldLvl="1" animBg="1" rev="0" advAuto="0" spid="223" grpId="7"/>
      <p:bldP build="whole" bldLvl="1" animBg="1" rev="0" advAuto="0" spid="224" grpId="9"/>
      <p:bldP build="whole" bldLvl="1" animBg="1" rev="0" advAuto="0" spid="217" grpId="1"/>
      <p:bldP build="whole" bldLvl="1" animBg="1" rev="0" advAuto="0" spid="222" grpId="3"/>
      <p:bldP build="whole" bldLvl="1" animBg="1" rev="0" advAuto="0" spid="231" grpId="8"/>
      <p:bldP build="whole" bldLvl="1" animBg="1" rev="0" advAuto="0" spid="228" grpId="1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34" name="Shape 234"/>
          <p:cNvSpPr/>
          <p:nvPr/>
        </p:nvSpPr>
        <p:spPr>
          <a:xfrm>
            <a:off x="2527300" y="444500"/>
            <a:ext cx="1054040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Supposons que     est une variable aléatoire continue dont la fonction de densité est donnée par</a:t>
            </a:r>
          </a:p>
        </p:txBody>
      </p:sp>
      <p:pic>
        <p:nvPicPr>
          <p:cNvPr id="23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0854" y="590550"/>
            <a:ext cx="381001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31350" y="1926252"/>
            <a:ext cx="6896101" cy="1384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9" name="Group 239"/>
          <p:cNvGrpSpPr/>
          <p:nvPr/>
        </p:nvGrpSpPr>
        <p:grpSpPr>
          <a:xfrm>
            <a:off x="391787" y="3649305"/>
            <a:ext cx="2700785" cy="622301"/>
            <a:chOff x="0" y="0"/>
            <a:chExt cx="2700783" cy="622300"/>
          </a:xfrm>
        </p:grpSpPr>
        <p:sp>
          <p:nvSpPr>
            <p:cNvPr id="237" name="Shape 237"/>
            <p:cNvSpPr/>
            <p:nvPr/>
          </p:nvSpPr>
          <p:spPr>
            <a:xfrm>
              <a:off x="-1" y="-1"/>
              <a:ext cx="270078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Que vaut     ? </a:t>
              </a:r>
            </a:p>
          </p:txBody>
        </p:sp>
        <p:pic>
          <p:nvPicPr>
            <p:cNvPr id="238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20423" y="133350"/>
              <a:ext cx="3429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4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07254" y="3490555"/>
            <a:ext cx="2324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64724" y="5142538"/>
            <a:ext cx="1905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75296" y="4767497"/>
            <a:ext cx="426720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275296" y="6468596"/>
            <a:ext cx="39751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543100" y="6475158"/>
            <a:ext cx="2794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41455" y="6549010"/>
            <a:ext cx="9779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1" grpId="1"/>
      <p:bldP build="whole" bldLvl="1" animBg="1" rev="0" advAuto="0" spid="242" grpId="2"/>
      <p:bldP build="whole" bldLvl="1" animBg="1" rev="0" advAuto="0" spid="243" grpId="3"/>
      <p:bldP build="whole" bldLvl="1" animBg="1" rev="0" advAuto="0" spid="245" grpId="5"/>
      <p:bldP build="whole" bldLvl="1" animBg="1" rev="0" advAuto="0" spid="244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