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  <p:sldId id="269" r:id="rId21"/>
    <p:sldId id="270" r:id="rId22"/>
    <p:sldId id="271" r:id="rId23"/>
    <p:sldId id="272" r:id="rId24"/>
    <p:sldId id="273" r:id="rId25"/>
    <p:sldId id="274" r:id="rId26"/>
    <p:sldId id="275" r:id="rId27"/>
    <p:sldId id="276" r:id="rId28"/>
    <p:sldId id="277" r:id="rId29"/>
    <p:sldId id="278" r:id="rId30"/>
    <p:sldId id="279" r:id="rId31"/>
    <p:sldId id="280" r:id="rId32"/>
    <p:sldId id="281" r:id="rId33"/>
    <p:sldId id="282" r:id="rId34"/>
    <p:sldId id="283" r:id="rId35"/>
    <p:sldId id="284" r:id="rId36"/>
    <p:sldId id="285" r:id="rId37"/>
  </p:sldIdLst>
  <p:sldSz cx="13004800" cy="97536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Baskerville"/>
      </a:defRPr>
    </a:lvl1pPr>
    <a:lvl2pPr marL="0" marR="0" indent="3429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Baskerville"/>
      </a:defRPr>
    </a:lvl2pPr>
    <a:lvl3pPr marL="0" marR="0" indent="685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Baskerville"/>
      </a:defRPr>
    </a:lvl3pPr>
    <a:lvl4pPr marL="0" marR="0" indent="10287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Baskerville"/>
      </a:defRPr>
    </a:lvl4pPr>
    <a:lvl5pPr marL="0" marR="0" indent="1371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Baskerville"/>
      </a:defRPr>
    </a:lvl5pPr>
    <a:lvl6pPr marL="0" marR="0" indent="17145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Baskerville"/>
      </a:defRPr>
    </a:lvl6pPr>
    <a:lvl7pPr marL="0" marR="0" indent="20574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Baskerville"/>
      </a:defRPr>
    </a:lvl7pPr>
    <a:lvl8pPr marL="0" marR="0" indent="24003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Baskerville"/>
      </a:defRPr>
    </a:lvl8pPr>
    <a:lvl9pPr marL="0" marR="0" indent="2743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Baskerville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8F44A2F1-9E1F-4B54-A3A2-5F16C0AD49E2}" styleName="">
    <a:tblBg/>
    <a:wholeTbl>
      <a:tcTxStyle b="off" i="off">
        <a:font>
          <a:latin typeface="Gill Sans Light"/>
          <a:ea typeface="Gill Sans Light"/>
          <a:cs typeface="Gill Sans Light"/>
        </a:font>
        <a:srgbClr val="5F7579"/>
      </a:tcTxStyle>
      <a:tcStyle>
        <a:tcBdr>
          <a:left>
            <a:ln w="12700" cap="flat">
              <a:solidFill>
                <a:srgbClr val="B4B4B4"/>
              </a:solidFill>
              <a:prstDash val="solid"/>
              <a:miter lim="400000"/>
            </a:ln>
          </a:left>
          <a:right>
            <a:ln w="12700" cap="flat">
              <a:solidFill>
                <a:srgbClr val="B4B4B4"/>
              </a:solidFill>
              <a:prstDash val="solid"/>
              <a:miter lim="400000"/>
            </a:ln>
          </a:right>
          <a:top>
            <a:ln w="12700" cap="flat">
              <a:solidFill>
                <a:srgbClr val="B4B4B4"/>
              </a:solidFill>
              <a:prstDash val="solid"/>
              <a:miter lim="400000"/>
            </a:ln>
          </a:top>
          <a:bottom>
            <a:ln w="12700" cap="flat">
              <a:solidFill>
                <a:srgbClr val="B4B4B4"/>
              </a:solidFill>
              <a:prstDash val="solid"/>
              <a:miter lim="400000"/>
            </a:ln>
          </a:bottom>
          <a:insideH>
            <a:ln w="12700" cap="flat">
              <a:solidFill>
                <a:srgbClr val="B4B4B4"/>
              </a:solidFill>
              <a:prstDash val="solid"/>
              <a:miter lim="400000"/>
            </a:ln>
          </a:insideH>
          <a:insideV>
            <a:ln w="12700" cap="flat">
              <a:solidFill>
                <a:srgbClr val="B4B4B4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000000">
              <a:alpha val="5000"/>
            </a:srgbClr>
          </a:solidFill>
        </a:fill>
      </a:tcStyle>
    </a:band2H>
    <a:firstCol>
      <a:tcTxStyle b="off" i="off">
        <a:font>
          <a:latin typeface="Gill Sans Light"/>
          <a:ea typeface="Gill Sans Light"/>
          <a:cs typeface="Gill Sans Light"/>
        </a:font>
        <a:srgbClr val="FFFFFF"/>
      </a:tcTxStyle>
      <a:tcStyle>
        <a:tcBdr>
          <a:left>
            <a:ln w="12700" cap="flat">
              <a:solidFill>
                <a:srgbClr val="B4B4B4"/>
              </a:solidFill>
              <a:prstDash val="solid"/>
              <a:miter lim="400000"/>
            </a:ln>
          </a:left>
          <a:right>
            <a:ln w="12700" cap="flat">
              <a:solidFill>
                <a:srgbClr val="B4B4B4"/>
              </a:solidFill>
              <a:prstDash val="solid"/>
              <a:miter lim="400000"/>
            </a:ln>
          </a:right>
          <a:top>
            <a:ln w="12700" cap="flat">
              <a:solidFill>
                <a:srgbClr val="B4B4B4"/>
              </a:solidFill>
              <a:prstDash val="solid"/>
              <a:miter lim="400000"/>
            </a:ln>
          </a:top>
          <a:bottom>
            <a:ln w="12700" cap="flat">
              <a:solidFill>
                <a:srgbClr val="B4B4B4"/>
              </a:solidFill>
              <a:prstDash val="solid"/>
              <a:miter lim="400000"/>
            </a:ln>
          </a:bottom>
          <a:insideH>
            <a:ln w="12700" cap="flat">
              <a:solidFill>
                <a:srgbClr val="B4B4B4"/>
              </a:solidFill>
              <a:prstDash val="solid"/>
              <a:miter lim="400000"/>
            </a:ln>
          </a:insideH>
          <a:insideV>
            <a:ln w="12700" cap="flat">
              <a:solidFill>
                <a:srgbClr val="B4B4B4"/>
              </a:solidFill>
              <a:prstDash val="solid"/>
              <a:miter lim="400000"/>
            </a:ln>
          </a:insideV>
        </a:tcBdr>
        <a:fill>
          <a:solidFill>
            <a:srgbClr val="AB1803"/>
          </a:solidFill>
        </a:fill>
      </a:tcStyle>
    </a:firstCol>
    <a:lastRow>
      <a:tcTxStyle b="off" i="off">
        <a:font>
          <a:latin typeface="Gill Sans Light"/>
          <a:ea typeface="Gill Sans Light"/>
          <a:cs typeface="Gill Sans Light"/>
        </a:font>
        <a:srgbClr val="FFFFFF"/>
      </a:tcTxStyle>
      <a:tcStyle>
        <a:tcBdr>
          <a:left>
            <a:ln w="12700" cap="flat">
              <a:solidFill>
                <a:srgbClr val="B4B4B4"/>
              </a:solidFill>
              <a:prstDash val="solid"/>
              <a:miter lim="400000"/>
            </a:ln>
          </a:left>
          <a:right>
            <a:ln w="12700" cap="flat">
              <a:solidFill>
                <a:srgbClr val="B4B4B4"/>
              </a:solidFill>
              <a:prstDash val="solid"/>
              <a:miter lim="400000"/>
            </a:ln>
          </a:right>
          <a:top>
            <a:ln w="12700" cap="flat">
              <a:solidFill>
                <a:srgbClr val="B4B4B4"/>
              </a:solidFill>
              <a:prstDash val="solid"/>
              <a:miter lim="400000"/>
            </a:ln>
          </a:top>
          <a:bottom>
            <a:ln w="12700" cap="flat">
              <a:solidFill>
                <a:srgbClr val="B4B4B4"/>
              </a:solidFill>
              <a:prstDash val="solid"/>
              <a:miter lim="400000"/>
            </a:ln>
          </a:bottom>
          <a:insideH>
            <a:ln w="12700" cap="flat">
              <a:solidFill>
                <a:srgbClr val="B4B4B4"/>
              </a:solidFill>
              <a:prstDash val="solid"/>
              <a:miter lim="400000"/>
            </a:ln>
          </a:insideH>
          <a:insideV>
            <a:ln w="12700" cap="flat">
              <a:solidFill>
                <a:srgbClr val="B4B4B4"/>
              </a:solidFill>
              <a:prstDash val="solid"/>
              <a:miter lim="400000"/>
            </a:ln>
          </a:insideV>
        </a:tcBdr>
        <a:fill>
          <a:solidFill>
            <a:srgbClr val="808785"/>
          </a:solidFill>
        </a:fill>
      </a:tcStyle>
    </a:lastRow>
    <a:firstRow>
      <a:tcTxStyle b="off" i="off">
        <a:font>
          <a:latin typeface="Gill Sans Light"/>
          <a:ea typeface="Gill Sans Light"/>
          <a:cs typeface="Gill Sans Light"/>
        </a:font>
        <a:srgbClr val="FFFFFF"/>
      </a:tcTxStyle>
      <a:tcStyle>
        <a:tcBdr>
          <a:left>
            <a:ln w="12700" cap="flat">
              <a:solidFill>
                <a:srgbClr val="B4B4B4"/>
              </a:solidFill>
              <a:prstDash val="solid"/>
              <a:miter lim="400000"/>
            </a:ln>
          </a:left>
          <a:right>
            <a:ln w="12700" cap="flat">
              <a:solidFill>
                <a:srgbClr val="B4B4B4"/>
              </a:solidFill>
              <a:prstDash val="solid"/>
              <a:miter lim="400000"/>
            </a:ln>
          </a:right>
          <a:top>
            <a:ln w="12700" cap="flat">
              <a:solidFill>
                <a:srgbClr val="B4B4B4"/>
              </a:solidFill>
              <a:prstDash val="solid"/>
              <a:miter lim="400000"/>
            </a:ln>
          </a:top>
          <a:bottom>
            <a:ln w="12700" cap="flat">
              <a:solidFill>
                <a:srgbClr val="B4B4B4"/>
              </a:solidFill>
              <a:prstDash val="solid"/>
              <a:miter lim="400000"/>
            </a:ln>
          </a:bottom>
          <a:insideH>
            <a:ln w="12700" cap="flat">
              <a:solidFill>
                <a:srgbClr val="B4B4B4"/>
              </a:solidFill>
              <a:prstDash val="solid"/>
              <a:miter lim="400000"/>
            </a:ln>
          </a:insideH>
          <a:insideV>
            <a:ln w="12700" cap="flat">
              <a:solidFill>
                <a:srgbClr val="B4B4B4"/>
              </a:solidFill>
              <a:prstDash val="solid"/>
              <a:miter lim="400000"/>
            </a:ln>
          </a:insideV>
        </a:tcBdr>
        <a:fill>
          <a:solidFill>
            <a:srgbClr val="808785"/>
          </a:solidFill>
        </a:fill>
      </a:tcStyle>
    </a:firstRow>
  </a:tblStyle>
  <a:tblStyle styleId="{C7B018BB-80A7-4F77-B60F-C8B233D01FF8}" styleName="">
    <a:tblBg/>
    <a:wholeTbl>
      <a:tcTxStyle b="def" i="de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E1E0DA"/>
          </a:solidFill>
        </a:fill>
      </a:tcStyle>
    </a:band2H>
    <a:firstCol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5AC831"/>
          </a:solidFill>
        </a:fill>
      </a:tcStyle>
    </a:firstCol>
    <a:lastRow>
      <a:tcTxStyle b="def" i="de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2"/>
          </a:solidFill>
        </a:fill>
      </a:tcStyle>
    </a:firstRow>
  </a:tblStyle>
  <a:tblStyle styleId="{EEE7283C-3CF3-47DC-8721-378D4A62B228}" styleName="">
    <a:tblBg/>
    <a:wholeTbl>
      <a:tcTxStyle b="def" i="de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E6E3D7"/>
          </a:solidFill>
        </a:fill>
      </a:tcStyle>
    </a:wholeTbl>
    <a:band2H>
      <a:tcTxStyle b="def" i="def"/>
      <a:tcStyle>
        <a:tcBdr/>
        <a:fill>
          <a:solidFill>
            <a:srgbClr val="C3C2C2"/>
          </a:solidFill>
        </a:fill>
      </a:tcStyle>
    </a:band2H>
    <a:firstCol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09C99"/>
          </a:solidFill>
        </a:fill>
      </a:tcStyle>
    </a:firstCol>
    <a:lastRow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lastRow>
    <a:firstRow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firstRow>
  </a:tblStyle>
  <a:tblStyle styleId="{CF821DB8-F4EB-4A41-A1BA-3FCAFE7338EE}" styleName="">
    <a:tblBg/>
    <a:wholeTbl>
      <a:tcTxStyle b="def" i="de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DCE5E6"/>
          </a:solidFill>
        </a:fill>
      </a:tcStyle>
    </a:band2H>
    <a:firstCol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Col>
    <a:lastRow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lastRow>
    <a:firstRow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Row>
  </a:tblStyle>
  <a:tblStyle styleId="{33BA23B1-9221-436E-865A-0063620EA4FD}" styleName="">
    <a:tblBg/>
    <a:wholeTbl>
      <a:tcTxStyle b="def" i="de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D0D1D2"/>
          </a:solidFill>
        </a:fill>
      </a:tcStyle>
    </a:wholeTbl>
    <a:band2H>
      <a:tcTxStyle b="def" i="def"/>
      <a:tcStyle>
        <a:tcBdr/>
        <a:fill>
          <a:solidFill>
            <a:srgbClr val="DEDEDF"/>
          </a:solidFill>
        </a:fill>
      </a:tcStyle>
    </a:band2H>
    <a:firstCol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761"/>
          </a:solidFill>
        </a:fill>
      </a:tcStyle>
    </a:firstCol>
    <a:lastRow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909398"/>
          </a:solidFill>
        </a:fill>
      </a:tcStyle>
    </a:lastRow>
    <a:firstRow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67C85"/>
          </a:solidFill>
        </a:fill>
      </a:tcStyle>
    </a:firstRow>
  </a:tblStyle>
  <a:tblStyle styleId="{2708684C-4D16-4618-839F-0558EEFCDFE6}" styleName="">
    <a:tblBg/>
    <a:wholeTbl>
      <a:tcTxStyle b="def" i="de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DEEEE"/>
          </a:solidFill>
        </a:fill>
      </a:tcStyle>
    </a:band2H>
    <a:firstCol>
      <a:tcTxStyle b="on" i="de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de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de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  <a:tblStyle styleId="{4C3C2611-4C71-4FC5-86AE-919BDF0F9419}" styleName="">
    <a:tblBg/>
    <a:wholeTbl>
      <a:tcTxStyle b="def" i="de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 b="def" i="def"/>
      <a:tcStyle>
        <a:tcBdr/>
        <a:fill>
          <a:solidFill>
            <a:srgbClr val="E3E5E8"/>
          </a:solidFill>
        </a:fill>
      </a:tcStyle>
    </a:band2H>
    <a:firstCol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398CCE"/>
          </a:solidFill>
        </a:fill>
      </a:tcStyle>
    </a:firstCol>
    <a:lastRow>
      <a:tcTxStyle b="def" i="de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Relationship Id="rId19" Type="http://schemas.openxmlformats.org/officeDocument/2006/relationships/slide" Target="slides/slide12.xml"/><Relationship Id="rId20" Type="http://schemas.openxmlformats.org/officeDocument/2006/relationships/slide" Target="slides/slide13.xml"/><Relationship Id="rId21" Type="http://schemas.openxmlformats.org/officeDocument/2006/relationships/slide" Target="slides/slide14.xml"/><Relationship Id="rId22" Type="http://schemas.openxmlformats.org/officeDocument/2006/relationships/slide" Target="slides/slide15.xml"/><Relationship Id="rId23" Type="http://schemas.openxmlformats.org/officeDocument/2006/relationships/slide" Target="slides/slide16.xml"/><Relationship Id="rId24" Type="http://schemas.openxmlformats.org/officeDocument/2006/relationships/slide" Target="slides/slide17.xml"/><Relationship Id="rId25" Type="http://schemas.openxmlformats.org/officeDocument/2006/relationships/slide" Target="slides/slide18.xml"/><Relationship Id="rId26" Type="http://schemas.openxmlformats.org/officeDocument/2006/relationships/slide" Target="slides/slide19.xml"/><Relationship Id="rId27" Type="http://schemas.openxmlformats.org/officeDocument/2006/relationships/slide" Target="slides/slide20.xml"/><Relationship Id="rId28" Type="http://schemas.openxmlformats.org/officeDocument/2006/relationships/slide" Target="slides/slide21.xml"/><Relationship Id="rId29" Type="http://schemas.openxmlformats.org/officeDocument/2006/relationships/slide" Target="slides/slide22.xml"/><Relationship Id="rId30" Type="http://schemas.openxmlformats.org/officeDocument/2006/relationships/slide" Target="slides/slide23.xml"/><Relationship Id="rId31" Type="http://schemas.openxmlformats.org/officeDocument/2006/relationships/slide" Target="slides/slide24.xml"/><Relationship Id="rId32" Type="http://schemas.openxmlformats.org/officeDocument/2006/relationships/slide" Target="slides/slide25.xml"/><Relationship Id="rId33" Type="http://schemas.openxmlformats.org/officeDocument/2006/relationships/slide" Target="slides/slide26.xml"/><Relationship Id="rId34" Type="http://schemas.openxmlformats.org/officeDocument/2006/relationships/slide" Target="slides/slide27.xml"/><Relationship Id="rId35" Type="http://schemas.openxmlformats.org/officeDocument/2006/relationships/slide" Target="slides/slide28.xml"/><Relationship Id="rId36" Type="http://schemas.openxmlformats.org/officeDocument/2006/relationships/slide" Target="slides/slide29.xml"/><Relationship Id="rId37" Type="http://schemas.openxmlformats.org/officeDocument/2006/relationships/slide" Target="slides/slide30.xml"/></Relationships>

</file>

<file path=ppt/charts/_rels/chart1.xml.rels><?xml version="1.0" encoding="UTF-8"?>
<Relationships xmlns="http://schemas.openxmlformats.org/package/2006/relationships"><Relationship Id="rId1" Type="http://schemas.openxmlformats.org/officeDocument/2006/relationships/package" Target="../embeddings/Microsoft_Excel_Sheet1.xlsx"/></Relationships>

</file>

<file path=ppt/charts/_rels/chart2.xml.rels><?xml version="1.0" encoding="UTF-8"?>
<Relationships xmlns="http://schemas.openxmlformats.org/package/2006/relationships"><Relationship Id="rId1" Type="http://schemas.openxmlformats.org/officeDocument/2006/relationships/package" Target="../embeddings/Microsoft_Excel_Sheet2.xlsx"/></Relationships>

</file>

<file path=ppt/charts/_rels/chart3.xml.rels><?xml version="1.0" encoding="UTF-8"?>
<Relationships xmlns="http://schemas.openxmlformats.org/package/2006/relationships"><Relationship Id="rId1" Type="http://schemas.openxmlformats.org/officeDocument/2006/relationships/package" Target="../embeddings/Microsoft_Excel_Sheet3.xlsx"/></Relationships>

</file>

<file path=ppt/charts/_rels/chart4.xml.rels><?xml version="1.0" encoding="UTF-8"?>
<Relationships xmlns="http://schemas.openxmlformats.org/package/2006/relationships"><Relationship Id="rId1" Type="http://schemas.openxmlformats.org/officeDocument/2006/relationships/package" Target="../embeddings/Microsoft_Excel_Sheet4.xlsx"/></Relationships>

</file>

<file path=ppt/charts/_rels/chart5.xml.rels><?xml version="1.0" encoding="UTF-8"?>
<Relationships xmlns="http://schemas.openxmlformats.org/package/2006/relationships"><Relationship Id="rId1" Type="http://schemas.openxmlformats.org/officeDocument/2006/relationships/package" Target="../embeddings/Microsoft_Excel_Sheet5.xlsx"/></Relationships>

</file>

<file path=ppt/charts/_rels/chart6.xml.rels><?xml version="1.0" encoding="UTF-8"?>
<Relationships xmlns="http://schemas.openxmlformats.org/package/2006/relationships"><Relationship Id="rId1" Type="http://schemas.openxmlformats.org/officeDocument/2006/relationships/package" Target="../embeddings/Microsoft_Excel_Sheet6.xlsx"/></Relationships>
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roundedCorners val="0"/>
  <c:chart>
    <c:autoTitleDeleted val="1"/>
    <c:plotArea>
      <c:layout>
        <c:manualLayout>
          <c:layoutTarget val="inner"/>
          <c:xMode val="edge"/>
          <c:yMode val="edge"/>
          <c:x val="0.165981"/>
          <c:y val="0.131908"/>
          <c:w val="0.829019"/>
          <c:h val="0.66651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Région 1</c:v>
                </c:pt>
              </c:strCache>
            </c:strRef>
          </c:tx>
          <c:spPr>
            <a:solidFill>
              <a:srgbClr val="808785"/>
            </a:solidFill>
            <a:ln w="12700" cap="flat">
              <a:noFill/>
              <a:miter lim="400000"/>
            </a:ln>
            <a:effectLst/>
          </c:spPr>
          <c:invertIfNegative val="0"/>
          <c:dLbls>
            <c:numFmt formatCode="#,##0" sourceLinked="0"/>
            <c:txPr>
              <a:bodyPr/>
              <a:lstStyle/>
              <a:p>
                <a:pPr>
                  <a:defRPr b="0" i="0" strike="noStrike" sz="3600" u="none">
                    <a:solidFill>
                      <a:srgbClr val="FFFFFF"/>
                    </a:solidFill>
                    <a:latin typeface="Gill Sans Light"/>
                  </a:defRPr>
                </a:pPr>
              </a:p>
            </c:txPr>
            <c:dLblPos val="inEnd"/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Sheet1!$B$1:$E$1</c:f>
              <c:strCache>
                <c:ptCount val="4"/>
                <c:pt idx="0">
                  <c:v>Avril</c:v>
                </c:pt>
                <c:pt idx="1">
                  <c:v>Mai</c:v>
                </c:pt>
                <c:pt idx="2">
                  <c:v>Juin</c:v>
                </c:pt>
                <c:pt idx="3">
                  <c:v>Juillet</c:v>
                </c:pt>
              </c:strCache>
            </c:strRef>
          </c:cat>
          <c:val>
            <c:numRef>
              <c:f>Sheet1!$B$2:$E$2</c:f>
              <c:numCache>
                <c:ptCount val="4"/>
                <c:pt idx="0">
                  <c:v>17.000000</c:v>
                </c:pt>
                <c:pt idx="1">
                  <c:v>26.000000</c:v>
                </c:pt>
                <c:pt idx="2">
                  <c:v>53.000000</c:v>
                </c:pt>
                <c:pt idx="3">
                  <c:v>96.000000</c:v>
                </c:pt>
              </c:numCache>
            </c:numRef>
          </c:val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Région 2</c:v>
                </c:pt>
              </c:strCache>
            </c:strRef>
          </c:tx>
          <c:spPr>
            <a:solidFill>
              <a:srgbClr val="AB1803"/>
            </a:solidFill>
            <a:ln w="12700" cap="flat">
              <a:noFill/>
              <a:miter lim="400000"/>
            </a:ln>
            <a:effectLst/>
          </c:spPr>
          <c:invertIfNegative val="0"/>
          <c:dLbls>
            <c:numFmt formatCode="#,##0" sourceLinked="0"/>
            <c:txPr>
              <a:bodyPr/>
              <a:lstStyle/>
              <a:p>
                <a:pPr>
                  <a:defRPr b="0" i="0" strike="noStrike" sz="3600" u="none">
                    <a:solidFill>
                      <a:srgbClr val="FFFFFF"/>
                    </a:solidFill>
                    <a:latin typeface="Gill Sans Light"/>
                  </a:defRPr>
                </a:pPr>
              </a:p>
            </c:txPr>
            <c:dLblPos val="inEnd"/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Sheet1!$B$1:$E$1</c:f>
              <c:strCache>
                <c:ptCount val="4"/>
                <c:pt idx="0">
                  <c:v>Avril</c:v>
                </c:pt>
                <c:pt idx="1">
                  <c:v>Mai</c:v>
                </c:pt>
                <c:pt idx="2">
                  <c:v>Juin</c:v>
                </c:pt>
                <c:pt idx="3">
                  <c:v>Juillet</c:v>
                </c:pt>
              </c:strCache>
            </c:strRef>
          </c:cat>
          <c:val>
            <c:numRef>
              <c:f>Sheet1!$B$3:$E$3</c:f>
              <c:numCache>
                <c:ptCount val="4"/>
                <c:pt idx="0">
                  <c:v>55.000000</c:v>
                </c:pt>
                <c:pt idx="1">
                  <c:v>43.000000</c:v>
                </c:pt>
                <c:pt idx="2">
                  <c:v>70.000000</c:v>
                </c:pt>
                <c:pt idx="3">
                  <c:v>58.000000</c:v>
                </c:pt>
              </c:numCache>
            </c:numRef>
          </c:val>
        </c:ser>
        <c:gapWidth val="40"/>
        <c:overlap val="0"/>
        <c:axId val="2094734552"/>
        <c:axId val="2094734553"/>
      </c:barChart>
      <c:catAx>
        <c:axId val="2094734552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low"/>
        <c:spPr>
          <a:ln w="12700" cap="flat">
            <a:solidFill>
              <a:srgbClr val="B8B8B8"/>
            </a:solidFill>
            <a:prstDash val="solid"/>
            <a:miter lim="400000"/>
          </a:ln>
        </c:spPr>
        <c:txPr>
          <a:bodyPr rot="0"/>
          <a:lstStyle/>
          <a:p>
            <a:pPr>
              <a:defRPr b="0" i="0" strike="noStrike" sz="2400" u="none">
                <a:solidFill>
                  <a:srgbClr val="535353"/>
                </a:solidFill>
                <a:latin typeface="Gill Sans Light"/>
              </a:defRPr>
            </a:pPr>
          </a:p>
        </c:txPr>
        <c:crossAx val="2094734553"/>
        <c:crosses val="autoZero"/>
        <c:auto val="1"/>
        <c:lblAlgn val="ctr"/>
        <c:noMultiLvlLbl val="1"/>
      </c:catAx>
      <c:valAx>
        <c:axId val="2094734553"/>
        <c:scaling>
          <c:orientation val="minMax"/>
        </c:scaling>
        <c:delete val="0"/>
        <c:axPos val="l"/>
        <c:majorGridlines>
          <c:spPr>
            <a:ln w="12700" cap="flat">
              <a:solidFill>
                <a:srgbClr val="B8B8B8"/>
              </a:solidFill>
              <a:prstDash val="solid"/>
              <a:miter lim="400000"/>
            </a:ln>
          </c:spPr>
        </c:majorGridlines>
        <c:numFmt formatCode="General" sourceLinked="0"/>
        <c:majorTickMark val="none"/>
        <c:minorTickMark val="none"/>
        <c:tickLblPos val="nextTo"/>
        <c:spPr>
          <a:ln w="12700" cap="flat">
            <a:noFill/>
            <a:prstDash val="solid"/>
            <a:miter lim="400000"/>
          </a:ln>
        </c:spPr>
        <c:txPr>
          <a:bodyPr rot="0"/>
          <a:lstStyle/>
          <a:p>
            <a:pPr>
              <a:defRPr b="0" i="0" strike="noStrike" sz="2400" u="none">
                <a:solidFill>
                  <a:srgbClr val="535353"/>
                </a:solidFill>
                <a:latin typeface="Gill Sans Light"/>
              </a:defRPr>
            </a:pPr>
          </a:p>
        </c:txPr>
        <c:crossAx val="2094734552"/>
        <c:crosses val="autoZero"/>
        <c:crossBetween val="between"/>
        <c:majorUnit val="25"/>
        <c:minorUnit val="12.5"/>
      </c:valAx>
      <c:spPr>
        <a:noFill/>
        <a:ln w="12700" cap="flat">
          <a:noFill/>
          <a:miter lim="400000"/>
        </a:ln>
        <a:effectLst/>
      </c:spPr>
    </c:plotArea>
    <c:plotVisOnly val="1"/>
    <c:dispBlanksAs val="gap"/>
  </c:chart>
  <c:spPr>
    <a:noFill/>
    <a:ln>
      <a:noFill/>
    </a:ln>
    <a:effectLst/>
  </c:sp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roundedCorners val="0"/>
  <c:chart>
    <c:autoTitleDeleted val="1"/>
    <c:plotArea>
      <c:layout>
        <c:manualLayout>
          <c:layoutTarget val="inner"/>
          <c:xMode val="edge"/>
          <c:yMode val="edge"/>
          <c:x val="0.229067"/>
          <c:y val="0.145766"/>
          <c:w val="0.709664"/>
          <c:h val="0.635397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Région 1</c:v>
                </c:pt>
              </c:strCache>
            </c:strRef>
          </c:tx>
          <c:spPr>
            <a:solidFill>
              <a:srgbClr val="808785"/>
            </a:solidFill>
            <a:ln w="12700" cap="flat">
              <a:noFill/>
              <a:miter lim="400000"/>
            </a:ln>
            <a:effectLst/>
          </c:spPr>
          <c:invertIfNegative val="0"/>
          <c:dLbls>
            <c:numFmt formatCode="#,##0" sourceLinked="0"/>
            <c:txPr>
              <a:bodyPr/>
              <a:lstStyle/>
              <a:p>
                <a:pPr>
                  <a:defRPr b="0" i="0" strike="noStrike" sz="3600" u="none">
                    <a:solidFill>
                      <a:srgbClr val="FFFFFF"/>
                    </a:solidFill>
                    <a:latin typeface="Gill Sans Light"/>
                  </a:defRPr>
                </a:pPr>
              </a:p>
            </c:txPr>
            <c:dLblPos val="inEnd"/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Sheet1!$B$1:$E$1</c:f>
              <c:strCache>
                <c:ptCount val="4"/>
                <c:pt idx="0">
                  <c:v>Avril</c:v>
                </c:pt>
                <c:pt idx="1">
                  <c:v>Mai</c:v>
                </c:pt>
                <c:pt idx="2">
                  <c:v>Juin</c:v>
                </c:pt>
                <c:pt idx="3">
                  <c:v>Juillet</c:v>
                </c:pt>
              </c:strCache>
            </c:strRef>
          </c:cat>
          <c:val>
            <c:numRef>
              <c:f>Sheet1!$B$2:$E$2</c:f>
              <c:numCache>
                <c:ptCount val="4"/>
                <c:pt idx="0">
                  <c:v>17.000000</c:v>
                </c:pt>
                <c:pt idx="1">
                  <c:v>26.000000</c:v>
                </c:pt>
                <c:pt idx="2">
                  <c:v>53.000000</c:v>
                </c:pt>
                <c:pt idx="3">
                  <c:v>96.000000</c:v>
                </c:pt>
              </c:numCache>
            </c:numRef>
          </c:val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Région 2</c:v>
                </c:pt>
              </c:strCache>
            </c:strRef>
          </c:tx>
          <c:spPr>
            <a:solidFill>
              <a:srgbClr val="AB1803"/>
            </a:solidFill>
            <a:ln w="12700" cap="flat">
              <a:noFill/>
              <a:miter lim="400000"/>
            </a:ln>
            <a:effectLst/>
          </c:spPr>
          <c:invertIfNegative val="0"/>
          <c:dLbls>
            <c:numFmt formatCode="#,##0" sourceLinked="0"/>
            <c:txPr>
              <a:bodyPr/>
              <a:lstStyle/>
              <a:p>
                <a:pPr>
                  <a:defRPr b="0" i="0" strike="noStrike" sz="3600" u="none">
                    <a:solidFill>
                      <a:srgbClr val="FFFFFF"/>
                    </a:solidFill>
                    <a:latin typeface="Gill Sans Light"/>
                  </a:defRPr>
                </a:pPr>
              </a:p>
            </c:txPr>
            <c:dLblPos val="inEnd"/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Sheet1!$B$1:$E$1</c:f>
              <c:strCache>
                <c:ptCount val="4"/>
                <c:pt idx="0">
                  <c:v>Avril</c:v>
                </c:pt>
                <c:pt idx="1">
                  <c:v>Mai</c:v>
                </c:pt>
                <c:pt idx="2">
                  <c:v>Juin</c:v>
                </c:pt>
                <c:pt idx="3">
                  <c:v>Juillet</c:v>
                </c:pt>
              </c:strCache>
            </c:strRef>
          </c:cat>
          <c:val>
            <c:numRef>
              <c:f>Sheet1!$B$3:$E$3</c:f>
              <c:numCache>
                <c:ptCount val="4"/>
                <c:pt idx="0">
                  <c:v>55.000000</c:v>
                </c:pt>
                <c:pt idx="1">
                  <c:v>43.000000</c:v>
                </c:pt>
                <c:pt idx="2">
                  <c:v>70.000000</c:v>
                </c:pt>
                <c:pt idx="3">
                  <c:v>58.000000</c:v>
                </c:pt>
              </c:numCache>
            </c:numRef>
          </c:val>
        </c:ser>
        <c:gapWidth val="40"/>
        <c:overlap val="0"/>
        <c:axId val="2094734552"/>
        <c:axId val="2094734553"/>
      </c:barChart>
      <c:catAx>
        <c:axId val="2094734552"/>
        <c:scaling>
          <c:orientation val="maxMin"/>
        </c:scaling>
        <c:delete val="0"/>
        <c:axPos val="l"/>
        <c:numFmt formatCode="General" sourceLinked="0"/>
        <c:majorTickMark val="none"/>
        <c:minorTickMark val="none"/>
        <c:tickLblPos val="nextTo"/>
        <c:spPr>
          <a:ln w="12700" cap="flat">
            <a:solidFill>
              <a:srgbClr val="B8B8B8"/>
            </a:solidFill>
            <a:prstDash val="solid"/>
            <a:miter lim="400000"/>
          </a:ln>
        </c:spPr>
        <c:txPr>
          <a:bodyPr rot="0"/>
          <a:lstStyle/>
          <a:p>
            <a:pPr>
              <a:defRPr b="0" i="0" strike="noStrike" sz="2400" u="none">
                <a:solidFill>
                  <a:srgbClr val="535353"/>
                </a:solidFill>
                <a:latin typeface="Gill Sans Light"/>
              </a:defRPr>
            </a:pPr>
          </a:p>
        </c:txPr>
        <c:crossAx val="2094734553"/>
        <c:crosses val="autoZero"/>
        <c:auto val="1"/>
        <c:lblAlgn val="ctr"/>
        <c:noMultiLvlLbl val="1"/>
      </c:catAx>
      <c:valAx>
        <c:axId val="2094734553"/>
        <c:scaling>
          <c:orientation val="minMax"/>
        </c:scaling>
        <c:delete val="0"/>
        <c:axPos val="b"/>
        <c:majorGridlines>
          <c:spPr>
            <a:ln w="12700" cap="flat">
              <a:solidFill>
                <a:srgbClr val="B8B8B8"/>
              </a:solidFill>
              <a:prstDash val="solid"/>
              <a:miter lim="400000"/>
            </a:ln>
          </c:spPr>
        </c:majorGridlines>
        <c:numFmt formatCode="General" sourceLinked="0"/>
        <c:majorTickMark val="none"/>
        <c:minorTickMark val="none"/>
        <c:tickLblPos val="high"/>
        <c:spPr>
          <a:ln w="12700" cap="flat">
            <a:noFill/>
            <a:prstDash val="solid"/>
            <a:miter lim="400000"/>
          </a:ln>
        </c:spPr>
        <c:txPr>
          <a:bodyPr rot="0"/>
          <a:lstStyle/>
          <a:p>
            <a:pPr>
              <a:defRPr b="0" i="0" strike="noStrike" sz="2400" u="none">
                <a:solidFill>
                  <a:srgbClr val="535353"/>
                </a:solidFill>
                <a:latin typeface="Gill Sans Light"/>
              </a:defRPr>
            </a:pPr>
          </a:p>
        </c:txPr>
        <c:crossAx val="2094734552"/>
        <c:crosses val="autoZero"/>
        <c:crossBetween val="between"/>
        <c:majorUnit val="25"/>
        <c:minorUnit val="12.5"/>
      </c:valAx>
      <c:spPr>
        <a:noFill/>
        <a:ln w="12700" cap="flat">
          <a:noFill/>
          <a:miter lim="400000"/>
        </a:ln>
        <a:effectLst/>
      </c:spPr>
    </c:plotArea>
    <c:plotVisOnly val="1"/>
    <c:dispBlanksAs val="gap"/>
  </c:chart>
  <c:spPr>
    <a:noFill/>
    <a:ln>
      <a:noFill/>
    </a:ln>
    <a:effectLst/>
  </c:sp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roundedCorners val="0"/>
  <c:chart>
    <c:autoTitleDeleted val="1"/>
    <c:plotArea>
      <c:layout>
        <c:manualLayout>
          <c:layoutTarget val="inner"/>
          <c:xMode val="edge"/>
          <c:yMode val="edge"/>
          <c:x val="0.178204"/>
          <c:y val="0.145388"/>
          <c:w val="0.741668"/>
          <c:h val="0.633715"/>
        </c:manualLayout>
      </c:layout>
      <c:lineChart>
        <c:grouping val="standar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Région 1</c:v>
                </c:pt>
              </c:strCache>
            </c:strRef>
          </c:tx>
          <c:spPr>
            <a:noFill/>
            <a:ln w="76200" cap="flat">
              <a:solidFill>
                <a:srgbClr val="808785"/>
              </a:solidFill>
              <a:prstDash val="solid"/>
              <a:miter lim="400000"/>
            </a:ln>
            <a:effectLst/>
          </c:spPr>
          <c:marker>
            <c:symbol val="circle"/>
            <c:size val="6"/>
            <c:spPr>
              <a:noFill/>
              <a:ln w="76200" cap="flat">
                <a:solidFill>
                  <a:srgbClr val="808785"/>
                </a:solidFill>
                <a:prstDash val="solid"/>
                <a:miter lim="400000"/>
              </a:ln>
              <a:effectLst/>
            </c:spPr>
          </c:marker>
          <c:dLbls>
            <c:numFmt formatCode="#,##0" sourceLinked="0"/>
            <c:txPr>
              <a:bodyPr/>
              <a:lstStyle/>
              <a:p>
                <a:pPr>
                  <a:defRPr b="0" i="0" strike="noStrike" sz="2000" u="none">
                    <a:solidFill>
                      <a:srgbClr val="535353"/>
                    </a:solidFill>
                    <a:latin typeface="Gill Sans Light"/>
                  </a:defRPr>
                </a:pPr>
              </a:p>
            </c:txPr>
            <c:dLblPos val="b"/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Sheet1!$B$1:$E$1</c:f>
              <c:strCache>
                <c:ptCount val="4"/>
                <c:pt idx="0">
                  <c:v>Avril</c:v>
                </c:pt>
                <c:pt idx="1">
                  <c:v>Mai</c:v>
                </c:pt>
                <c:pt idx="2">
                  <c:v>Juin</c:v>
                </c:pt>
                <c:pt idx="3">
                  <c:v>Juillet</c:v>
                </c:pt>
              </c:strCache>
            </c:strRef>
          </c:cat>
          <c:val>
            <c:numRef>
              <c:f>Sheet1!$B$2:$E$2</c:f>
              <c:numCache>
                <c:ptCount val="4"/>
                <c:pt idx="0">
                  <c:v>17.000000</c:v>
                </c:pt>
                <c:pt idx="1">
                  <c:v>26.000000</c:v>
                </c:pt>
                <c:pt idx="2">
                  <c:v>53.000000</c:v>
                </c:pt>
                <c:pt idx="3">
                  <c:v>96.000000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Région 2</c:v>
                </c:pt>
              </c:strCache>
            </c:strRef>
          </c:tx>
          <c:spPr>
            <a:noFill/>
            <a:ln w="76200" cap="flat">
              <a:solidFill>
                <a:srgbClr val="AB1803"/>
              </a:solidFill>
              <a:prstDash val="solid"/>
              <a:miter lim="400000"/>
            </a:ln>
            <a:effectLst/>
          </c:spPr>
          <c:marker>
            <c:symbol val="circle"/>
            <c:size val="6"/>
            <c:spPr>
              <a:noFill/>
              <a:ln w="76200" cap="flat">
                <a:solidFill>
                  <a:srgbClr val="AB1803"/>
                </a:solidFill>
                <a:prstDash val="solid"/>
                <a:miter lim="400000"/>
              </a:ln>
              <a:effectLst/>
            </c:spPr>
          </c:marker>
          <c:dLbls>
            <c:numFmt formatCode="#,##0" sourceLinked="0"/>
            <c:txPr>
              <a:bodyPr/>
              <a:lstStyle/>
              <a:p>
                <a:pPr>
                  <a:defRPr b="0" i="0" strike="noStrike" sz="2000" u="none">
                    <a:solidFill>
                      <a:srgbClr val="535353"/>
                    </a:solidFill>
                    <a:latin typeface="Gill Sans Light"/>
                  </a:defRPr>
                </a:pPr>
              </a:p>
            </c:txPr>
            <c:dLblPos val="b"/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Sheet1!$B$1:$E$1</c:f>
              <c:strCache>
                <c:ptCount val="4"/>
                <c:pt idx="0">
                  <c:v>Avril</c:v>
                </c:pt>
                <c:pt idx="1">
                  <c:v>Mai</c:v>
                </c:pt>
                <c:pt idx="2">
                  <c:v>Juin</c:v>
                </c:pt>
                <c:pt idx="3">
                  <c:v>Juillet</c:v>
                </c:pt>
              </c:strCache>
            </c:strRef>
          </c:cat>
          <c:val>
            <c:numRef>
              <c:f>Sheet1!$B$3:$E$3</c:f>
              <c:numCache>
                <c:ptCount val="4"/>
                <c:pt idx="0">
                  <c:v>55.000000</c:v>
                </c:pt>
                <c:pt idx="1">
                  <c:v>43.000000</c:v>
                </c:pt>
                <c:pt idx="2">
                  <c:v>70.000000</c:v>
                </c:pt>
                <c:pt idx="3">
                  <c:v>58.000000</c:v>
                </c:pt>
              </c:numCache>
            </c:numRef>
          </c:val>
          <c:smooth val="0"/>
        </c:ser>
        <c:marker val="1"/>
        <c:axId val="2094734552"/>
        <c:axId val="2094734553"/>
      </c:lineChart>
      <c:catAx>
        <c:axId val="2094734552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low"/>
        <c:spPr>
          <a:ln w="12700" cap="flat">
            <a:solidFill>
              <a:srgbClr val="B8B8B8"/>
            </a:solidFill>
            <a:prstDash val="solid"/>
            <a:miter lim="400000"/>
          </a:ln>
        </c:spPr>
        <c:txPr>
          <a:bodyPr rot="0"/>
          <a:lstStyle/>
          <a:p>
            <a:pPr>
              <a:defRPr b="0" i="0" strike="noStrike" sz="2400" u="none">
                <a:solidFill>
                  <a:srgbClr val="535353"/>
                </a:solidFill>
                <a:latin typeface="Gill Sans Light"/>
              </a:defRPr>
            </a:pPr>
          </a:p>
        </c:txPr>
        <c:crossAx val="2094734553"/>
        <c:crosses val="autoZero"/>
        <c:auto val="1"/>
        <c:lblAlgn val="ctr"/>
        <c:noMultiLvlLbl val="1"/>
      </c:catAx>
      <c:valAx>
        <c:axId val="2094734553"/>
        <c:scaling>
          <c:orientation val="minMax"/>
        </c:scaling>
        <c:delete val="0"/>
        <c:axPos val="l"/>
        <c:majorGridlines>
          <c:spPr>
            <a:ln w="12700" cap="flat">
              <a:solidFill>
                <a:srgbClr val="B8B8B8"/>
              </a:solidFill>
              <a:prstDash val="solid"/>
              <a:miter lim="400000"/>
            </a:ln>
          </c:spPr>
        </c:majorGridlines>
        <c:numFmt formatCode="General" sourceLinked="0"/>
        <c:majorTickMark val="none"/>
        <c:minorTickMark val="none"/>
        <c:tickLblPos val="nextTo"/>
        <c:spPr>
          <a:ln w="12700" cap="flat">
            <a:noFill/>
            <a:prstDash val="solid"/>
            <a:miter lim="400000"/>
          </a:ln>
        </c:spPr>
        <c:txPr>
          <a:bodyPr rot="0"/>
          <a:lstStyle/>
          <a:p>
            <a:pPr>
              <a:defRPr b="0" i="0" strike="noStrike" sz="2400" u="none">
                <a:solidFill>
                  <a:srgbClr val="535353"/>
                </a:solidFill>
                <a:latin typeface="Gill Sans Light"/>
              </a:defRPr>
            </a:pPr>
          </a:p>
        </c:txPr>
        <c:crossAx val="2094734552"/>
        <c:crosses val="autoZero"/>
        <c:crossBetween val="midCat"/>
        <c:majorUnit val="25"/>
        <c:minorUnit val="12.5"/>
      </c:valAx>
      <c:spPr>
        <a:noFill/>
        <a:ln w="12700" cap="flat">
          <a:noFill/>
          <a:miter lim="400000"/>
        </a:ln>
        <a:effectLst/>
      </c:spPr>
    </c:plotArea>
    <c:plotVisOnly val="1"/>
    <c:dispBlanksAs val="gap"/>
  </c:chart>
  <c:spPr>
    <a:noFill/>
    <a:ln>
      <a:noFill/>
    </a:ln>
    <a:effectLst/>
  </c:sp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roundedCorners val="0"/>
  <c:chart>
    <c:autoTitleDeleted val="1"/>
    <c:plotArea>
      <c:layout>
        <c:manualLayout>
          <c:layoutTarget val="inner"/>
          <c:xMode val="edge"/>
          <c:yMode val="edge"/>
          <c:x val="0.178204"/>
          <c:y val="0.185344"/>
          <c:w val="0.741668"/>
          <c:h val="0.536487"/>
        </c:manualLayout>
      </c:layout>
      <c:areaChart>
        <c:grouping val="standard"/>
        <c:varyColors val="0"/>
        <c:ser>
          <c:idx val="1"/>
          <c:order val="0"/>
          <c:tx>
            <c:strRef>
              <c:f>Sheet1!$A$3</c:f>
              <c:strCache>
                <c:ptCount val="1"/>
                <c:pt idx="0">
                  <c:v>Région 2</c:v>
                </c:pt>
              </c:strCache>
            </c:strRef>
          </c:tx>
          <c:spPr>
            <a:solidFill>
              <a:srgbClr val="AB1803"/>
            </a:solidFill>
            <a:ln w="12700" cap="flat">
              <a:noFill/>
              <a:miter lim="400000"/>
            </a:ln>
            <a:effectLst/>
          </c:spPr>
          <c:dLbls>
            <c:numFmt formatCode="#,##0" sourceLinked="0"/>
            <c:txPr>
              <a:bodyPr/>
              <a:lstStyle/>
              <a:p>
                <a:pPr>
                  <a:defRPr b="0" i="0" strike="noStrike" sz="3600" u="none">
                    <a:solidFill>
                      <a:srgbClr val="FFFFFF"/>
                    </a:solidFill>
                    <a:latin typeface="Gill Sans Light"/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Sheet1!$B$1:$E$1</c:f>
              <c:strCache>
                <c:ptCount val="4"/>
                <c:pt idx="0">
                  <c:v>Avril</c:v>
                </c:pt>
                <c:pt idx="1">
                  <c:v>Mai</c:v>
                </c:pt>
                <c:pt idx="2">
                  <c:v>Juin</c:v>
                </c:pt>
                <c:pt idx="3">
                  <c:v>Juillet</c:v>
                </c:pt>
              </c:strCache>
            </c:strRef>
          </c:cat>
          <c:val>
            <c:numRef>
              <c:f>Sheet1!$B$3:$E$3</c:f>
              <c:numCache>
                <c:ptCount val="4"/>
                <c:pt idx="0">
                  <c:v>55.000000</c:v>
                </c:pt>
                <c:pt idx="1">
                  <c:v>43.000000</c:v>
                </c:pt>
                <c:pt idx="2">
                  <c:v>70.000000</c:v>
                </c:pt>
                <c:pt idx="3">
                  <c:v>58.000000</c:v>
                </c:pt>
              </c:numCache>
            </c:numRef>
          </c:val>
        </c:ser>
        <c:ser>
          <c:idx val="0"/>
          <c:order val="1"/>
          <c:tx>
            <c:strRef>
              <c:f>Sheet1!$A$2</c:f>
              <c:strCache>
                <c:ptCount val="1"/>
                <c:pt idx="0">
                  <c:v>Région 1</c:v>
                </c:pt>
              </c:strCache>
            </c:strRef>
          </c:tx>
          <c:spPr>
            <a:solidFill>
              <a:srgbClr val="808785"/>
            </a:solidFill>
            <a:ln w="12700" cap="flat">
              <a:noFill/>
              <a:miter lim="400000"/>
            </a:ln>
            <a:effectLst/>
          </c:spPr>
          <c:dLbls>
            <c:numFmt formatCode="#,##0" sourceLinked="0"/>
            <c:txPr>
              <a:bodyPr/>
              <a:lstStyle/>
              <a:p>
                <a:pPr>
                  <a:defRPr b="0" i="0" strike="noStrike" sz="3600" u="none">
                    <a:solidFill>
                      <a:srgbClr val="FFFFFF"/>
                    </a:solidFill>
                    <a:latin typeface="Gill Sans Light"/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Sheet1!$B$1:$E$1</c:f>
              <c:strCache>
                <c:ptCount val="4"/>
                <c:pt idx="0">
                  <c:v>Avril</c:v>
                </c:pt>
                <c:pt idx="1">
                  <c:v>Mai</c:v>
                </c:pt>
                <c:pt idx="2">
                  <c:v>Juin</c:v>
                </c:pt>
                <c:pt idx="3">
                  <c:v>Juillet</c:v>
                </c:pt>
              </c:strCache>
            </c:strRef>
          </c:cat>
          <c:val>
            <c:numRef>
              <c:f>Sheet1!$B$2:$E$2</c:f>
              <c:numCache>
                <c:ptCount val="4"/>
                <c:pt idx="0">
                  <c:v>17.000000</c:v>
                </c:pt>
                <c:pt idx="1">
                  <c:v>26.000000</c:v>
                </c:pt>
                <c:pt idx="2">
                  <c:v>53.000000</c:v>
                </c:pt>
                <c:pt idx="3">
                  <c:v>96.000000</c:v>
                </c:pt>
              </c:numCache>
            </c:numRef>
          </c:val>
        </c:ser>
        <c:axId val="2094734552"/>
        <c:axId val="2094734553"/>
      </c:areaChart>
      <c:catAx>
        <c:axId val="2094734552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low"/>
        <c:spPr>
          <a:ln w="12700" cap="flat">
            <a:solidFill>
              <a:srgbClr val="B8B8B8"/>
            </a:solidFill>
            <a:prstDash val="solid"/>
            <a:miter lim="400000"/>
          </a:ln>
        </c:spPr>
        <c:txPr>
          <a:bodyPr rot="0"/>
          <a:lstStyle/>
          <a:p>
            <a:pPr>
              <a:defRPr b="0" i="0" strike="noStrike" sz="2400" u="none">
                <a:solidFill>
                  <a:srgbClr val="535353"/>
                </a:solidFill>
                <a:latin typeface="Gill Sans Light"/>
              </a:defRPr>
            </a:pPr>
          </a:p>
        </c:txPr>
        <c:crossAx val="2094734553"/>
        <c:crosses val="autoZero"/>
        <c:auto val="1"/>
        <c:lblAlgn val="ctr"/>
        <c:noMultiLvlLbl val="1"/>
      </c:catAx>
      <c:valAx>
        <c:axId val="2094734553"/>
        <c:scaling>
          <c:orientation val="minMax"/>
        </c:scaling>
        <c:delete val="0"/>
        <c:axPos val="l"/>
        <c:majorGridlines>
          <c:spPr>
            <a:ln w="12700" cap="flat">
              <a:solidFill>
                <a:srgbClr val="B8B8B8"/>
              </a:solidFill>
              <a:prstDash val="solid"/>
              <a:miter lim="400000"/>
            </a:ln>
          </c:spPr>
        </c:majorGridlines>
        <c:numFmt formatCode="General" sourceLinked="0"/>
        <c:majorTickMark val="none"/>
        <c:minorTickMark val="none"/>
        <c:tickLblPos val="nextTo"/>
        <c:spPr>
          <a:ln w="12700" cap="flat">
            <a:noFill/>
            <a:prstDash val="solid"/>
            <a:miter lim="400000"/>
          </a:ln>
        </c:spPr>
        <c:txPr>
          <a:bodyPr rot="0"/>
          <a:lstStyle/>
          <a:p>
            <a:pPr>
              <a:defRPr b="0" i="0" strike="noStrike" sz="2400" u="none">
                <a:solidFill>
                  <a:srgbClr val="535353"/>
                </a:solidFill>
                <a:latin typeface="Gill Sans Light"/>
              </a:defRPr>
            </a:pPr>
          </a:p>
        </c:txPr>
        <c:crossAx val="2094734552"/>
        <c:crosses val="autoZero"/>
        <c:crossBetween val="midCat"/>
        <c:majorUnit val="25"/>
        <c:minorUnit val="12.5"/>
      </c:valAx>
      <c:spPr>
        <a:noFill/>
        <a:ln w="12700" cap="flat">
          <a:noFill/>
          <a:miter lim="400000"/>
        </a:ln>
        <a:effectLst/>
      </c:spPr>
    </c:plotArea>
    <c:plotVisOnly val="1"/>
    <c:dispBlanksAs val="gap"/>
  </c:chart>
  <c:spPr>
    <a:noFill/>
    <a:ln>
      <a:noFill/>
    </a:ln>
    <a:effectLst/>
  </c:sp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roundedCorners val="0"/>
  <c:chart>
    <c:autoTitleDeleted val="1"/>
    <c:plotArea>
      <c:layout>
        <c:manualLayout>
          <c:layoutTarget val="inner"/>
          <c:xMode val="edge"/>
          <c:yMode val="edge"/>
          <c:x val="0.0515936"/>
          <c:y val="0.0515936"/>
          <c:w val="0.896813"/>
          <c:h val="0.884313"/>
        </c:manualLayout>
      </c:layout>
      <c:pieChart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Région 1</c:v>
                </c:pt>
              </c:strCache>
            </c:strRef>
          </c:tx>
          <c:spPr>
            <a:solidFill>
              <a:srgbClr val="808785"/>
            </a:solidFill>
            <a:ln w="12700" cap="flat">
              <a:noFill/>
              <a:miter lim="400000"/>
            </a:ln>
            <a:effectLst/>
          </c:spPr>
          <c:explosion val="0"/>
          <c:dPt>
            <c:idx val="0"/>
            <c:explosion val="0"/>
            <c:spPr>
              <a:solidFill>
                <a:srgbClr val="808785"/>
              </a:solidFill>
              <a:ln w="12700" cap="flat">
                <a:noFill/>
                <a:miter lim="400000"/>
              </a:ln>
              <a:effectLst/>
            </c:spPr>
          </c:dPt>
          <c:dPt>
            <c:idx val="1"/>
            <c:explosion val="0"/>
            <c:spPr>
              <a:solidFill>
                <a:srgbClr val="AB1803"/>
              </a:solidFill>
              <a:ln w="12700" cap="flat">
                <a:noFill/>
                <a:miter lim="400000"/>
              </a:ln>
              <a:effectLst/>
            </c:spPr>
          </c:dPt>
          <c:dPt>
            <c:idx val="2"/>
            <c:explosion val="0"/>
            <c:spPr>
              <a:solidFill>
                <a:srgbClr val="B4B4B4"/>
              </a:solidFill>
              <a:ln w="12700" cap="flat">
                <a:noFill/>
                <a:miter lim="400000"/>
              </a:ln>
              <a:effectLst/>
            </c:spPr>
          </c:dPt>
          <c:dPt>
            <c:idx val="3"/>
            <c:explosion val="0"/>
            <c:spPr>
              <a:solidFill>
                <a:srgbClr val="7988A0"/>
              </a:solidFill>
              <a:ln w="12700" cap="flat">
                <a:noFill/>
                <a:miter lim="400000"/>
              </a:ln>
              <a:effectLst/>
            </c:spPr>
          </c:dPt>
          <c:dPt>
            <c:idx val="4"/>
            <c:explosion val="0"/>
            <c:spPr>
              <a:solidFill>
                <a:srgbClr val="D9971A"/>
              </a:solidFill>
              <a:ln w="12700" cap="flat">
                <a:noFill/>
                <a:miter lim="400000"/>
              </a:ln>
              <a:effectLst/>
            </c:spPr>
          </c:dPt>
          <c:dPt>
            <c:idx val="5"/>
            <c:explosion val="0"/>
            <c:spPr>
              <a:solidFill>
                <a:srgbClr val="3D4553"/>
              </a:solidFill>
              <a:ln w="12700" cap="flat">
                <a:noFill/>
                <a:miter lim="400000"/>
              </a:ln>
              <a:effectLst/>
            </c:spPr>
          </c:dPt>
          <c:dLbls>
            <c:dLbl>
              <c:idx val="0"/>
              <c:numFmt formatCode="#,##0%" sourceLinked="0"/>
              <c:txPr>
                <a:bodyPr/>
                <a:lstStyle/>
                <a:p>
                  <a:pPr>
                    <a:defRPr b="0" i="0" strike="noStrike" sz="1500" u="none">
                      <a:solidFill>
                        <a:srgbClr val="FFFFFF"/>
                      </a:solidFill>
                      <a:latin typeface="Gill Sans Light"/>
                    </a:defRPr>
                  </a:pPr>
                </a:p>
              </c:txPr>
              <c:dLblPos val="ctr"/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1"/>
              <c:numFmt formatCode="#,##0%" sourceLinked="0"/>
              <c:txPr>
                <a:bodyPr/>
                <a:lstStyle/>
                <a:p>
                  <a:pPr>
                    <a:defRPr b="0" i="0" strike="noStrike" sz="1500" u="none">
                      <a:solidFill>
                        <a:srgbClr val="FFFFFF"/>
                      </a:solidFill>
                      <a:latin typeface="Gill Sans Light"/>
                    </a:defRPr>
                  </a:pPr>
                </a:p>
              </c:txPr>
              <c:dLblPos val="ctr"/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2"/>
              <c:numFmt formatCode="#,##0%" sourceLinked="0"/>
              <c:txPr>
                <a:bodyPr/>
                <a:lstStyle/>
                <a:p>
                  <a:pPr>
                    <a:defRPr b="0" i="0" strike="noStrike" sz="1500" u="none">
                      <a:solidFill>
                        <a:srgbClr val="FFFFFF"/>
                      </a:solidFill>
                      <a:latin typeface="Gill Sans Light"/>
                    </a:defRPr>
                  </a:pPr>
                </a:p>
              </c:txPr>
              <c:dLblPos val="ctr"/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3"/>
              <c:numFmt formatCode="#,##0%" sourceLinked="0"/>
              <c:txPr>
                <a:bodyPr/>
                <a:lstStyle/>
                <a:p>
                  <a:pPr>
                    <a:defRPr b="0" i="0" strike="noStrike" sz="1500" u="none">
                      <a:solidFill>
                        <a:srgbClr val="FFFFFF"/>
                      </a:solidFill>
                      <a:latin typeface="Gill Sans Light"/>
                    </a:defRPr>
                  </a:pPr>
                </a:p>
              </c:txPr>
              <c:dLblPos val="ctr"/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4"/>
              <c:numFmt formatCode="#,##0%" sourceLinked="0"/>
              <c:txPr>
                <a:bodyPr/>
                <a:lstStyle/>
                <a:p>
                  <a:pPr>
                    <a:defRPr b="0" i="0" strike="noStrike" sz="1500" u="none">
                      <a:solidFill>
                        <a:srgbClr val="FFFFFF"/>
                      </a:solidFill>
                      <a:latin typeface="Gill Sans Light"/>
                    </a:defRPr>
                  </a:pPr>
                </a:p>
              </c:txPr>
              <c:dLblPos val="ctr"/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5"/>
              <c:numFmt formatCode="#,##0%" sourceLinked="0"/>
              <c:txPr>
                <a:bodyPr/>
                <a:lstStyle/>
                <a:p>
                  <a:pPr>
                    <a:defRPr b="0" i="0" strike="noStrike" sz="1500" u="none">
                      <a:solidFill>
                        <a:srgbClr val="FFFFFF"/>
                      </a:solidFill>
                      <a:latin typeface="Gill Sans Light"/>
                    </a:defRPr>
                  </a:pPr>
                </a:p>
              </c:txPr>
              <c:dLblPos val="ctr"/>
              <c:showLegendKey val="0"/>
              <c:showVal val="0"/>
              <c:showCatName val="0"/>
              <c:showSerName val="0"/>
              <c:showPercent val="1"/>
              <c:showBubbleSize val="0"/>
            </c:dLbl>
            <c:numFmt formatCode="#,##0%" sourceLinked="0"/>
            <c:txPr>
              <a:bodyPr/>
              <a:lstStyle/>
              <a:p>
                <a:pPr>
                  <a:defRPr b="0" i="0" strike="noStrike" sz="1500" u="none">
                    <a:solidFill>
                      <a:srgbClr val="FFFFFF"/>
                    </a:solidFill>
                    <a:latin typeface="Gill Sans Light"/>
                  </a:defRPr>
                </a:pPr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noFill/>
                <a:ln w="6350" cap="flat">
                  <a:solidFill>
                    <a:srgbClr val="000000"/>
                  </a:solidFill>
                  <a:prstDash val="solid"/>
                  <a:miter lim="400000"/>
                </a:ln>
                <a:effectLst/>
              </c:spPr>
            </c:leaderLines>
          </c:dLbls>
          <c:cat>
            <c:strRef>
              <c:f>Sheet1!$B$1:$G$1</c:f>
              <c:strCache>
                <c:ptCount val="6"/>
                <c:pt idx="0">
                  <c:v>Avril</c:v>
                </c:pt>
                <c:pt idx="1">
                  <c:v>Mai</c:v>
                </c:pt>
                <c:pt idx="2">
                  <c:v>Juin</c:v>
                </c:pt>
                <c:pt idx="3">
                  <c:v>Juillet</c:v>
                </c:pt>
                <c:pt idx="4">
                  <c:v>Août</c:v>
                </c:pt>
                <c:pt idx="5">
                  <c:v>Septembre</c:v>
                </c:pt>
              </c:strCache>
            </c:strRef>
          </c:cat>
          <c:val>
            <c:numRef>
              <c:f>Sheet1!$B$2:$G$2</c:f>
              <c:numCache>
                <c:ptCount val="6"/>
                <c:pt idx="0">
                  <c:v>91.000000</c:v>
                </c:pt>
                <c:pt idx="1">
                  <c:v>76.000000</c:v>
                </c:pt>
                <c:pt idx="2">
                  <c:v>28.000000</c:v>
                </c:pt>
                <c:pt idx="3">
                  <c:v>26.000000</c:v>
                </c:pt>
                <c:pt idx="4">
                  <c:v>21.000000</c:v>
                </c:pt>
                <c:pt idx="5">
                  <c:v>18.000000</c:v>
                </c:pt>
              </c:numCache>
            </c:numRef>
          </c:val>
        </c:ser>
        <c:firstSliceAng val="0"/>
      </c:pieChart>
      <c:spPr>
        <a:noFill/>
        <a:ln w="12700" cap="flat">
          <a:noFill/>
          <a:miter lim="400000"/>
        </a:ln>
        <a:effectLst/>
      </c:spPr>
    </c:plotArea>
    <c:plotVisOnly val="1"/>
    <c:dispBlanksAs val="gap"/>
  </c:chart>
  <c:spPr>
    <a:noFill/>
    <a:ln>
      <a:noFill/>
    </a:ln>
    <a:effectLst/>
  </c:sp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roundedCorners val="0"/>
  <c:chart>
    <c:autoTitleDeleted val="1"/>
    <c:plotArea>
      <c:layout>
        <c:manualLayout>
          <c:layoutTarget val="inner"/>
          <c:xMode val="edge"/>
          <c:yMode val="edge"/>
          <c:x val="0.197013"/>
          <c:y val="0.177064"/>
          <c:w val="0.761858"/>
          <c:h val="0.556635"/>
        </c:manualLayout>
      </c:layout>
      <c:bubbleChart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Mai</c:v>
                </c:pt>
              </c:strCache>
            </c:strRef>
          </c:tx>
          <c:spPr>
            <a:solidFill>
              <a:srgbClr val="808785"/>
            </a:solidFill>
            <a:ln w="12700" cap="flat">
              <a:noFill/>
              <a:miter lim="400000"/>
            </a:ln>
            <a:effectLst/>
          </c:spPr>
          <c:invertIfNegative val="0"/>
          <c:dLbls>
            <c:numFmt formatCode="#,##0" sourceLinked="0"/>
            <c:txPr>
              <a:bodyPr/>
              <a:lstStyle/>
              <a:p>
                <a:pPr>
                  <a:defRPr b="0" i="0" strike="noStrike" sz="3600" u="none">
                    <a:solidFill>
                      <a:srgbClr val="FFFFFF"/>
                    </a:solidFill>
                    <a:latin typeface="Gill Sans Light"/>
                  </a:defRPr>
                </a:pPr>
              </a:p>
            </c:txPr>
            <c:dLblPos val="ctr"/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xVal>
            <c:numRef>
              <c:f>Sheet1!$B$2:$B$10</c:f>
              <c:numCache>
                <c:ptCount val="9"/>
                <c:pt idx="0">
                  <c:v>1.000000</c:v>
                </c:pt>
                <c:pt idx="1">
                  <c:v>3.000000</c:v>
                </c:pt>
                <c:pt idx="2">
                  <c:v>5.000000</c:v>
                </c:pt>
                <c:pt idx="3">
                  <c:v>6.000000</c:v>
                </c:pt>
                <c:pt idx="4">
                  <c:v>8.000000</c:v>
                </c:pt>
                <c:pt idx="5">
                  <c:v>9.000000</c:v>
                </c:pt>
                <c:pt idx="6">
                  <c:v>11.000000</c:v>
                </c:pt>
                <c:pt idx="7">
                  <c:v>12.000000</c:v>
                </c:pt>
                <c:pt idx="8">
                  <c:v>15.000000</c:v>
                </c:pt>
              </c:numCache>
            </c:numRef>
          </c:xVal>
          <c:yVal>
            <c:numRef>
              <c:f>Sheet1!$C$2:$C$10</c:f>
              <c:numCache>
                <c:ptCount val="9"/>
                <c:pt idx="0">
                  <c:v>2.000000</c:v>
                </c:pt>
                <c:pt idx="1">
                  <c:v>4.000000</c:v>
                </c:pt>
                <c:pt idx="2">
                  <c:v>5.000000</c:v>
                </c:pt>
                <c:pt idx="3">
                  <c:v>8.000000</c:v>
                </c:pt>
                <c:pt idx="4">
                  <c:v>13.000000</c:v>
                </c:pt>
                <c:pt idx="5">
                  <c:v>16.000000</c:v>
                </c:pt>
                <c:pt idx="6">
                  <c:v>18.000000</c:v>
                </c:pt>
                <c:pt idx="7">
                  <c:v>20.000000</c:v>
                </c:pt>
                <c:pt idx="8">
                  <c:v>24.000000</c:v>
                </c:pt>
              </c:numCache>
            </c:numRef>
          </c:yVal>
          <c:bubbleSize>
            <c:numRef>
              <c:f>Sheet1!$D$2:$D$10</c:f>
              <c:numCache>
                <c:ptCount val="9"/>
                <c:pt idx="0">
                  <c:v>20.000000</c:v>
                </c:pt>
                <c:pt idx="1">
                  <c:v>34.000000</c:v>
                </c:pt>
                <c:pt idx="2">
                  <c:v>12.000000</c:v>
                </c:pt>
                <c:pt idx="3">
                  <c:v>50.000000</c:v>
                </c:pt>
                <c:pt idx="4">
                  <c:v>70.000000</c:v>
                </c:pt>
                <c:pt idx="5">
                  <c:v>35.000000</c:v>
                </c:pt>
                <c:pt idx="6">
                  <c:v>68.000000</c:v>
                </c:pt>
                <c:pt idx="7">
                  <c:v>22.000000</c:v>
                </c:pt>
                <c:pt idx="8">
                  <c:v>35.000000</c:v>
                </c:pt>
              </c:numCache>
            </c:numRef>
          </c:bubbleSize>
          <c:bubble3D val="0"/>
        </c:ser>
        <c:bubbleScale val="100"/>
        <c:showNegBubbles val="0"/>
        <c:axId val="2094734552"/>
        <c:axId val="2094734553"/>
      </c:bubbleChart>
      <c:valAx>
        <c:axId val="2094734552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low"/>
        <c:spPr>
          <a:ln w="12700" cap="flat">
            <a:solidFill>
              <a:srgbClr val="B8B8B8"/>
            </a:solidFill>
            <a:prstDash val="solid"/>
            <a:miter lim="400000"/>
          </a:ln>
        </c:spPr>
        <c:txPr>
          <a:bodyPr rot="0"/>
          <a:lstStyle/>
          <a:p>
            <a:pPr>
              <a:defRPr b="0" i="0" strike="noStrike" sz="2400" u="none">
                <a:solidFill>
                  <a:srgbClr val="535353"/>
                </a:solidFill>
                <a:latin typeface="Gill Sans Light"/>
              </a:defRPr>
            </a:pPr>
          </a:p>
        </c:txPr>
        <c:crossAx val="2094734553"/>
        <c:crosses val="autoZero"/>
        <c:crossBetween val="between"/>
        <c:majorUnit val="4"/>
        <c:minorUnit val="2"/>
      </c:valAx>
      <c:valAx>
        <c:axId val="2094734553"/>
        <c:scaling>
          <c:orientation val="minMax"/>
        </c:scaling>
        <c:delete val="0"/>
        <c:axPos val="l"/>
        <c:majorGridlines>
          <c:spPr>
            <a:ln w="12700" cap="flat">
              <a:solidFill>
                <a:srgbClr val="B8B8B8"/>
              </a:solidFill>
              <a:prstDash val="solid"/>
              <a:miter lim="400000"/>
            </a:ln>
          </c:spPr>
        </c:majorGridlines>
        <c:numFmt formatCode="General" sourceLinked="0"/>
        <c:majorTickMark val="none"/>
        <c:minorTickMark val="none"/>
        <c:tickLblPos val="low"/>
        <c:spPr>
          <a:ln w="12700" cap="flat">
            <a:noFill/>
            <a:prstDash val="solid"/>
            <a:miter lim="400000"/>
          </a:ln>
        </c:spPr>
        <c:txPr>
          <a:bodyPr rot="0"/>
          <a:lstStyle/>
          <a:p>
            <a:pPr>
              <a:defRPr b="0" i="0" strike="noStrike" sz="2400" u="none">
                <a:solidFill>
                  <a:srgbClr val="535353"/>
                </a:solidFill>
                <a:latin typeface="Gill Sans Light"/>
              </a:defRPr>
            </a:pPr>
          </a:p>
        </c:txPr>
        <c:crossAx val="2094734552"/>
        <c:crosses val="autoZero"/>
        <c:crossBetween val="between"/>
        <c:majorUnit val="7.5"/>
        <c:minorUnit val="3.75"/>
      </c:valAx>
      <c:spPr>
        <a:noFill/>
        <a:ln w="12700" cap="flat">
          <a:noFill/>
          <a:miter lim="400000"/>
        </a:ln>
        <a:effectLst/>
      </c:spPr>
    </c:plotArea>
    <c:plotVisOnly val="1"/>
    <c:dispBlanksAs val="gap"/>
  </c:chart>
  <c:spPr>
    <a:noFill/>
    <a:ln>
      <a:noFill/>
    </a:ln>
    <a:effectLst/>
  </c:spPr>
  <c:externalData r:id="rId1">
    <c:autoUpdate val="0"/>
  </c:externalData>
</c:chartSpace>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Shape 126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27" name="Shape 127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584200" latinLnBrk="0">
      <a:defRPr sz="2200">
        <a:latin typeface="Lucida Grande"/>
        <a:ea typeface="Lucida Grande"/>
        <a:cs typeface="Lucida Grande"/>
        <a:sym typeface="Lucida Grande"/>
      </a:defRPr>
    </a:lvl1pPr>
    <a:lvl2pPr indent="228600" defTabSz="584200" latinLnBrk="0">
      <a:defRPr sz="2200">
        <a:latin typeface="Lucida Grande"/>
        <a:ea typeface="Lucida Grande"/>
        <a:cs typeface="Lucida Grande"/>
        <a:sym typeface="Lucida Grande"/>
      </a:defRPr>
    </a:lvl2pPr>
    <a:lvl3pPr indent="457200" defTabSz="584200" latinLnBrk="0">
      <a:defRPr sz="2200">
        <a:latin typeface="Lucida Grande"/>
        <a:ea typeface="Lucida Grande"/>
        <a:cs typeface="Lucida Grande"/>
        <a:sym typeface="Lucida Grande"/>
      </a:defRPr>
    </a:lvl3pPr>
    <a:lvl4pPr indent="685800" defTabSz="584200" latinLnBrk="0">
      <a:defRPr sz="2200">
        <a:latin typeface="Lucida Grande"/>
        <a:ea typeface="Lucida Grande"/>
        <a:cs typeface="Lucida Grande"/>
        <a:sym typeface="Lucida Grande"/>
      </a:defRPr>
    </a:lvl4pPr>
    <a:lvl5pPr indent="914400" defTabSz="584200" latinLnBrk="0">
      <a:defRPr sz="2200">
        <a:latin typeface="Lucida Grande"/>
        <a:ea typeface="Lucida Grande"/>
        <a:cs typeface="Lucida Grande"/>
        <a:sym typeface="Lucida Grande"/>
      </a:defRPr>
    </a:lvl5pPr>
    <a:lvl6pPr indent="1143000" defTabSz="584200" latinLnBrk="0">
      <a:defRPr sz="2200">
        <a:latin typeface="Lucida Grande"/>
        <a:ea typeface="Lucida Grande"/>
        <a:cs typeface="Lucida Grande"/>
        <a:sym typeface="Lucida Grande"/>
      </a:defRPr>
    </a:lvl6pPr>
    <a:lvl7pPr indent="1371600" defTabSz="584200" latinLnBrk="0">
      <a:defRPr sz="2200">
        <a:latin typeface="Lucida Grande"/>
        <a:ea typeface="Lucida Grande"/>
        <a:cs typeface="Lucida Grande"/>
        <a:sym typeface="Lucida Grande"/>
      </a:defRPr>
    </a:lvl7pPr>
    <a:lvl8pPr indent="1600200" defTabSz="584200" latinLnBrk="0">
      <a:defRPr sz="2200">
        <a:latin typeface="Lucida Grande"/>
        <a:ea typeface="Lucida Grande"/>
        <a:cs typeface="Lucida Grande"/>
        <a:sym typeface="Lucida Grande"/>
      </a:defRPr>
    </a:lvl8pPr>
    <a:lvl9pPr indent="1828800" defTabSz="584200" latinLnBrk="0">
      <a:defRPr sz="2200">
        <a:latin typeface="Lucida Grande"/>
        <a:ea typeface="Lucida Grande"/>
        <a:cs typeface="Lucida Grande"/>
        <a:sym typeface="Lucida Grande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Titre et sous-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aux angles arrondis"/>
          <p:cNvSpPr/>
          <p:nvPr>
            <p:ph type="body" sz="quarter" idx="21"/>
          </p:nvPr>
        </p:nvSpPr>
        <p:spPr>
          <a:xfrm>
            <a:off x="5067300" y="6807200"/>
            <a:ext cx="3225800" cy="1270000"/>
          </a:xfrm>
          <a:prstGeom prst="roundRect">
            <a:avLst>
              <a:gd name="adj" fmla="val 41000"/>
            </a:avLst>
          </a:prstGeom>
          <a:solidFill>
            <a:srgbClr val="00D3C4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/>
          <a:p>
            <a: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8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</a:p>
        </p:txBody>
      </p:sp>
      <p:sp>
        <p:nvSpPr>
          <p:cNvPr id="12" name="Rectangle aux angles arrondis"/>
          <p:cNvSpPr/>
          <p:nvPr>
            <p:ph type="body" sz="half" idx="22"/>
          </p:nvPr>
        </p:nvSpPr>
        <p:spPr>
          <a:xfrm>
            <a:off x="1320800" y="1993900"/>
            <a:ext cx="10375900" cy="2908300"/>
          </a:xfrm>
          <a:prstGeom prst="roundRect">
            <a:avLst>
              <a:gd name="adj" fmla="val 36099"/>
            </a:avLst>
          </a:prstGeom>
          <a:solidFill>
            <a:srgbClr val="00D3C4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/>
          <a:p>
            <a: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cap="all" sz="7200">
                <a:solidFill>
                  <a:srgbClr val="535353"/>
                </a:solidFill>
                <a:latin typeface="+mn-lt"/>
                <a:ea typeface="+mn-ea"/>
                <a:cs typeface="+mn-cs"/>
                <a:sym typeface="Baskerville"/>
              </a:defRPr>
            </a:pPr>
          </a:p>
        </p:txBody>
      </p:sp>
      <p:sp>
        <p:nvSpPr>
          <p:cNvPr id="13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Remarq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Remarque:"/>
          <p:cNvSpPr/>
          <p:nvPr>
            <p:ph type="body" sz="quarter" idx="21"/>
          </p:nvPr>
        </p:nvSpPr>
        <p:spPr>
          <a:xfrm>
            <a:off x="139700" y="444500"/>
            <a:ext cx="2819400" cy="787400"/>
          </a:xfrm>
          <a:prstGeom prst="roundRect">
            <a:avLst>
              <a:gd name="adj" fmla="val 50000"/>
            </a:avLst>
          </a:prstGeom>
          <a:solidFill>
            <a:srgbClr val="A460D7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0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Remarque:</a:t>
            </a:r>
          </a:p>
        </p:txBody>
      </p:sp>
      <p:sp>
        <p:nvSpPr>
          <p:cNvPr id="87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Aujourd'hu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Aujourd’hui, nous avons vu"/>
          <p:cNvSpPr/>
          <p:nvPr>
            <p:ph type="body" sz="quarter" idx="21"/>
          </p:nvPr>
        </p:nvSpPr>
        <p:spPr>
          <a:xfrm>
            <a:off x="3124200" y="241300"/>
            <a:ext cx="6756400" cy="723900"/>
          </a:xfrm>
          <a:prstGeom prst="roundRect">
            <a:avLst>
              <a:gd name="adj" fmla="val 50000"/>
            </a:avLst>
          </a:prstGeom>
          <a:solidFill>
            <a:srgbClr val="00D3C4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0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Aujourd’hui, nous avons vu</a:t>
            </a:r>
          </a:p>
        </p:txBody>
      </p:sp>
      <p:sp>
        <p:nvSpPr>
          <p:cNvPr id="95" name="item…"/>
          <p:cNvSpPr txBox="1"/>
          <p:nvPr>
            <p:ph type="body" sz="half" idx="22"/>
          </p:nvPr>
        </p:nvSpPr>
        <p:spPr>
          <a:xfrm>
            <a:off x="1308100" y="1460500"/>
            <a:ext cx="9525000" cy="2705100"/>
          </a:xfrm>
          <a:prstGeom prst="rect">
            <a:avLst/>
          </a:prstGeom>
        </p:spPr>
        <p:txBody>
          <a:bodyPr>
            <a:spAutoFit/>
          </a:bodyPr>
          <a:lstStyle/>
          <a:p>
            <a:pPr lvl="1" marL="635000" indent="-635000">
              <a:lnSpc>
                <a:spcPct val="200000"/>
              </a:lnSpc>
              <a:spcBef>
                <a:spcPts val="0"/>
              </a:spcBef>
              <a:buClr>
                <a:srgbClr val="008B81"/>
              </a:buClr>
              <a:buSzPct val="125000"/>
              <a:buFont typeface="Lucida Grande"/>
              <a:buChar char="✓"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  <a:r>
              <a:t>item</a:t>
            </a:r>
          </a:p>
          <a:p>
            <a:pPr lvl="1" marL="635000" indent="-635000">
              <a:lnSpc>
                <a:spcPct val="200000"/>
              </a:lnSpc>
              <a:spcBef>
                <a:spcPts val="0"/>
              </a:spcBef>
              <a:buClr>
                <a:srgbClr val="008B81"/>
              </a:buClr>
              <a:buSzPct val="125000"/>
              <a:buFont typeface="Lucida Grande"/>
              <a:buChar char="✓"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  <a:r>
              <a:t>item</a:t>
            </a:r>
          </a:p>
          <a:p>
            <a:pPr lvl="1" marL="635000" indent="-635000">
              <a:lnSpc>
                <a:spcPct val="200000"/>
              </a:lnSpc>
              <a:spcBef>
                <a:spcPts val="0"/>
              </a:spcBef>
              <a:buClr>
                <a:srgbClr val="008B81"/>
              </a:buClr>
              <a:buSzPct val="125000"/>
              <a:buFont typeface="Lucida Grande"/>
              <a:buChar char="✓"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  <a:r>
              <a:t>item</a:t>
            </a:r>
          </a:p>
        </p:txBody>
      </p:sp>
      <p:sp>
        <p:nvSpPr>
          <p:cNvPr id="96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voi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Devoir:"/>
          <p:cNvSpPr/>
          <p:nvPr>
            <p:ph type="body" sz="quarter" idx="21"/>
          </p:nvPr>
        </p:nvSpPr>
        <p:spPr>
          <a:xfrm>
            <a:off x="4000500" y="4102100"/>
            <a:ext cx="2387600" cy="787400"/>
          </a:xfrm>
          <a:prstGeom prst="roundRect">
            <a:avLst>
              <a:gd name="adj" fmla="val 50000"/>
            </a:avLst>
          </a:prstGeom>
          <a:solidFill>
            <a:srgbClr val="D92A14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0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Devoir:</a:t>
            </a:r>
          </a:p>
        </p:txBody>
      </p:sp>
      <p:sp>
        <p:nvSpPr>
          <p:cNvPr id="104" name="p.  , #"/>
          <p:cNvSpPr txBox="1"/>
          <p:nvPr>
            <p:ph type="body" sz="quarter" idx="22"/>
          </p:nvPr>
        </p:nvSpPr>
        <p:spPr>
          <a:xfrm>
            <a:off x="6666979" y="4178300"/>
            <a:ext cx="1211759" cy="622300"/>
          </a:xfrm>
          <a:prstGeom prst="rect">
            <a:avLst/>
          </a:prstGeom>
        </p:spPr>
        <p:txBody>
          <a:bodyPr wrap="none">
            <a:sp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p.  , #</a:t>
            </a:r>
          </a:p>
        </p:txBody>
      </p:sp>
      <p:sp>
        <p:nvSpPr>
          <p:cNvPr id="105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Qui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QUIZ"/>
          <p:cNvSpPr/>
          <p:nvPr>
            <p:ph type="body" sz="quarter" idx="21"/>
          </p:nvPr>
        </p:nvSpPr>
        <p:spPr>
          <a:xfrm>
            <a:off x="5308600" y="444500"/>
            <a:ext cx="2387600" cy="787400"/>
          </a:xfrm>
          <a:prstGeom prst="roundRect">
            <a:avLst>
              <a:gd name="adj" fmla="val 50000"/>
            </a:avLst>
          </a:prstGeom>
          <a:solidFill>
            <a:srgbClr val="FFF76B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0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QUIZ</a:t>
            </a:r>
          </a:p>
        </p:txBody>
      </p:sp>
      <p:sp>
        <p:nvSpPr>
          <p:cNvPr id="113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vierge cop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rnier cou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Au dernier cours, nous avons vu"/>
          <p:cNvSpPr/>
          <p:nvPr>
            <p:ph type="body" sz="quarter" idx="21"/>
          </p:nvPr>
        </p:nvSpPr>
        <p:spPr>
          <a:xfrm>
            <a:off x="2755900" y="165100"/>
            <a:ext cx="7810500" cy="800100"/>
          </a:xfrm>
          <a:prstGeom prst="roundRect">
            <a:avLst>
              <a:gd name="adj" fmla="val 50000"/>
            </a:avLst>
          </a:prstGeom>
          <a:solidFill>
            <a:srgbClr val="00D3C4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0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Au dernier cours, nous avons vu</a:t>
            </a:r>
          </a:p>
        </p:txBody>
      </p:sp>
      <p:sp>
        <p:nvSpPr>
          <p:cNvPr id="21" name="item…"/>
          <p:cNvSpPr txBox="1"/>
          <p:nvPr>
            <p:ph type="body" sz="half" idx="22"/>
          </p:nvPr>
        </p:nvSpPr>
        <p:spPr>
          <a:xfrm>
            <a:off x="1346200" y="1714500"/>
            <a:ext cx="9525000" cy="2705100"/>
          </a:xfrm>
          <a:prstGeom prst="rect">
            <a:avLst/>
          </a:prstGeom>
        </p:spPr>
        <p:txBody>
          <a:bodyPr>
            <a:spAutoFit/>
          </a:bodyPr>
          <a:lstStyle/>
          <a:p>
            <a:pPr lvl="1" marL="635000" indent="-635000">
              <a:lnSpc>
                <a:spcPct val="200000"/>
              </a:lnSpc>
              <a:spcBef>
                <a:spcPts val="0"/>
              </a:spcBef>
              <a:buClr>
                <a:srgbClr val="008B81"/>
              </a:buClr>
              <a:buSzPct val="125000"/>
              <a:buFont typeface="Lucida Grande"/>
              <a:buChar char="✓"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  <a:r>
              <a:t>item</a:t>
            </a:r>
          </a:p>
          <a:p>
            <a:pPr lvl="1" marL="635000" indent="-635000">
              <a:lnSpc>
                <a:spcPct val="200000"/>
              </a:lnSpc>
              <a:spcBef>
                <a:spcPts val="0"/>
              </a:spcBef>
              <a:buClr>
                <a:srgbClr val="008B81"/>
              </a:buClr>
              <a:buSzPct val="125000"/>
              <a:buFont typeface="Lucida Grande"/>
              <a:buChar char="✓"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  <a:r>
              <a:t>item</a:t>
            </a:r>
          </a:p>
          <a:p>
            <a:pPr lvl="1" marL="635000" indent="-635000">
              <a:lnSpc>
                <a:spcPct val="200000"/>
              </a:lnSpc>
              <a:spcBef>
                <a:spcPts val="0"/>
              </a:spcBef>
              <a:buClr>
                <a:srgbClr val="008B81"/>
              </a:buClr>
              <a:buSzPct val="125000"/>
              <a:buFont typeface="Lucida Grande"/>
              <a:buChar char="✓"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  <a:r>
              <a:t>item</a:t>
            </a:r>
          </a:p>
        </p:txBody>
      </p:sp>
      <p:sp>
        <p:nvSpPr>
          <p:cNvPr id="22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voi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Aujourd’hui, nous allons voir"/>
          <p:cNvSpPr/>
          <p:nvPr/>
        </p:nvSpPr>
        <p:spPr>
          <a:xfrm>
            <a:off x="2857500" y="203200"/>
            <a:ext cx="7607300" cy="774700"/>
          </a:xfrm>
          <a:prstGeom prst="roundRect">
            <a:avLst>
              <a:gd name="adj" fmla="val 50000"/>
            </a:avLst>
          </a:prstGeom>
          <a:solidFill>
            <a:srgbClr val="00D3C4"/>
          </a:solidFill>
          <a:ln w="25400">
            <a:miter lim="400000"/>
          </a:ln>
          <a:effectLst>
            <a:reflection blurRad="0" stA="71804" stPos="0" endA="0" endPos="40000" dist="0" dir="5400000" fadeDir="5400000" sx="100000" sy="-100000" kx="0" ky="0" algn="bl" rotWithShape="0"/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sz="4000"/>
            </a:lvl1pPr>
          </a:lstStyle>
          <a:p>
            <a:pPr/>
            <a:r>
              <a:t>Aujourd’hui, nous allons voir</a:t>
            </a:r>
          </a:p>
        </p:txBody>
      </p:sp>
      <p:sp>
        <p:nvSpPr>
          <p:cNvPr id="30" name="item…"/>
          <p:cNvSpPr txBox="1"/>
          <p:nvPr>
            <p:ph type="body" sz="half" idx="21"/>
          </p:nvPr>
        </p:nvSpPr>
        <p:spPr>
          <a:xfrm>
            <a:off x="1346200" y="1714500"/>
            <a:ext cx="9525000" cy="2705100"/>
          </a:xfrm>
          <a:prstGeom prst="rect">
            <a:avLst/>
          </a:prstGeom>
        </p:spPr>
        <p:txBody>
          <a:bodyPr>
            <a:spAutoFit/>
          </a:bodyPr>
          <a:lstStyle/>
          <a:p>
            <a:pPr lvl="1" marL="635000" indent="-635000">
              <a:lnSpc>
                <a:spcPct val="200000"/>
              </a:lnSpc>
              <a:spcBef>
                <a:spcPts val="0"/>
              </a:spcBef>
              <a:buClr>
                <a:srgbClr val="008B81"/>
              </a:buClr>
              <a:buSzPct val="125000"/>
              <a:buFont typeface="Lucida Grande"/>
              <a:buChar char="✓"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  <a:r>
              <a:t>item</a:t>
            </a:r>
          </a:p>
          <a:p>
            <a:pPr lvl="1" marL="635000" indent="-635000">
              <a:lnSpc>
                <a:spcPct val="200000"/>
              </a:lnSpc>
              <a:spcBef>
                <a:spcPts val="0"/>
              </a:spcBef>
              <a:buClr>
                <a:srgbClr val="008B81"/>
              </a:buClr>
              <a:buSzPct val="125000"/>
              <a:buFont typeface="Lucida Grande"/>
              <a:buChar char="✓"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  <a:r>
              <a:t>item</a:t>
            </a:r>
          </a:p>
          <a:p>
            <a:pPr lvl="1" marL="635000" indent="-635000">
              <a:lnSpc>
                <a:spcPct val="200000"/>
              </a:lnSpc>
              <a:spcBef>
                <a:spcPts val="0"/>
              </a:spcBef>
              <a:buClr>
                <a:srgbClr val="008B81"/>
              </a:buClr>
              <a:buSzPct val="125000"/>
              <a:buFont typeface="Lucida Grande"/>
              <a:buChar char="✓"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  <a:r>
              <a:t>item</a:t>
            </a:r>
          </a:p>
        </p:txBody>
      </p:sp>
      <p:sp>
        <p:nvSpPr>
          <p:cNvPr id="31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Au boulo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Faites les exercices suivants"/>
          <p:cNvSpPr/>
          <p:nvPr>
            <p:ph type="body" sz="quarter" idx="21"/>
          </p:nvPr>
        </p:nvSpPr>
        <p:spPr>
          <a:xfrm>
            <a:off x="3251200" y="266700"/>
            <a:ext cx="6502400" cy="711200"/>
          </a:xfrm>
          <a:prstGeom prst="roundRect">
            <a:avLst>
              <a:gd name="adj" fmla="val 50000"/>
            </a:avLst>
          </a:prstGeom>
          <a:solidFill>
            <a:srgbClr val="EEF148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0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Faites les exercices suivants</a:t>
            </a:r>
          </a:p>
        </p:txBody>
      </p:sp>
      <p:sp>
        <p:nvSpPr>
          <p:cNvPr id="39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Rectangle aux angles arrondis"/>
          <p:cNvSpPr/>
          <p:nvPr>
            <p:ph type="body" sz="quarter" idx="21"/>
          </p:nvPr>
        </p:nvSpPr>
        <p:spPr>
          <a:xfrm>
            <a:off x="3962400" y="165100"/>
            <a:ext cx="5080000" cy="800100"/>
          </a:xfrm>
          <a:prstGeom prst="roundRect">
            <a:avLst>
              <a:gd name="adj" fmla="val 50000"/>
            </a:avLst>
          </a:prstGeom>
          <a:solidFill>
            <a:srgbClr val="00D3C4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/>
          <a:p>
            <a: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0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</a:p>
        </p:txBody>
      </p:sp>
      <p:sp>
        <p:nvSpPr>
          <p:cNvPr id="47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232323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héorè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Théorème:"/>
          <p:cNvSpPr/>
          <p:nvPr>
            <p:ph type="body" sz="quarter" idx="21"/>
          </p:nvPr>
        </p:nvSpPr>
        <p:spPr>
          <a:xfrm>
            <a:off x="139700" y="469900"/>
            <a:ext cx="2743200" cy="762000"/>
          </a:xfrm>
          <a:prstGeom prst="roundRect">
            <a:avLst>
              <a:gd name="adj" fmla="val 50000"/>
            </a:avLst>
          </a:prstGeom>
          <a:solidFill>
            <a:srgbClr val="6FD355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0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Théorème:</a:t>
            </a:r>
          </a:p>
        </p:txBody>
      </p:sp>
      <p:sp>
        <p:nvSpPr>
          <p:cNvPr id="55" name="Preuve:"/>
          <p:cNvSpPr/>
          <p:nvPr>
            <p:ph type="body" sz="quarter" idx="22"/>
          </p:nvPr>
        </p:nvSpPr>
        <p:spPr>
          <a:xfrm>
            <a:off x="139700" y="2565400"/>
            <a:ext cx="2743200" cy="698500"/>
          </a:xfrm>
          <a:prstGeom prst="roundRect">
            <a:avLst>
              <a:gd name="adj" fmla="val 50000"/>
            </a:avLst>
          </a:prstGeom>
          <a:solidFill>
            <a:srgbClr val="84F866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0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Preuve:</a:t>
            </a:r>
          </a:p>
        </p:txBody>
      </p:sp>
      <p:sp>
        <p:nvSpPr>
          <p:cNvPr id="56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vier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éfini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Définition:"/>
          <p:cNvSpPr/>
          <p:nvPr>
            <p:ph type="body" sz="quarter" idx="21"/>
          </p:nvPr>
        </p:nvSpPr>
        <p:spPr>
          <a:xfrm>
            <a:off x="139700" y="469900"/>
            <a:ext cx="2667000" cy="762000"/>
          </a:xfrm>
          <a:prstGeom prst="roundRect">
            <a:avLst>
              <a:gd name="adj" fmla="val 50000"/>
            </a:avLst>
          </a:prstGeom>
          <a:solidFill>
            <a:srgbClr val="EF983D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0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Définition:</a:t>
            </a:r>
          </a:p>
        </p:txBody>
      </p:sp>
      <p:sp>
        <p:nvSpPr>
          <p:cNvPr id="71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Exemp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Exemple:"/>
          <p:cNvSpPr/>
          <p:nvPr>
            <p:ph type="body" sz="quarter" idx="21"/>
          </p:nvPr>
        </p:nvSpPr>
        <p:spPr>
          <a:xfrm>
            <a:off x="139700" y="444500"/>
            <a:ext cx="2387600" cy="787400"/>
          </a:xfrm>
          <a:prstGeom prst="roundRect">
            <a:avLst>
              <a:gd name="adj" fmla="val 50000"/>
            </a:avLst>
          </a:prstGeom>
          <a:solidFill>
            <a:srgbClr val="3A88FE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0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Exemple:</a:t>
            </a:r>
          </a:p>
        </p:txBody>
      </p:sp>
      <p:sp>
        <p:nvSpPr>
          <p:cNvPr id="79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Relationship Id="rId14" Type="http://schemas.openxmlformats.org/officeDocument/2006/relationships/slideLayout" Target="../slideLayouts/slideLayout13.xml"/><Relationship Id="rId15" Type="http://schemas.openxmlformats.org/officeDocument/2006/relationships/slideLayout" Target="../slideLayouts/slideLayout14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e du titre"/>
          <p:cNvSpPr txBox="1"/>
          <p:nvPr>
            <p:ph type="title"/>
          </p:nvPr>
        </p:nvSpPr>
        <p:spPr>
          <a:xfrm>
            <a:off x="355600" y="254000"/>
            <a:ext cx="12293600" cy="24384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/>
          <a:p>
            <a:pPr/>
            <a:r>
              <a:t>Texte du titre</a:t>
            </a:r>
          </a:p>
        </p:txBody>
      </p:sp>
      <p:sp>
        <p:nvSpPr>
          <p:cNvPr id="3" name="Texte niveau 1…"/>
          <p:cNvSpPr txBox="1"/>
          <p:nvPr>
            <p:ph type="body" idx="1"/>
          </p:nvPr>
        </p:nvSpPr>
        <p:spPr>
          <a:xfrm>
            <a:off x="355600" y="254000"/>
            <a:ext cx="12293600" cy="92329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/>
          <a:p>
            <a:pPr/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 5</a:t>
            </a:r>
          </a:p>
        </p:txBody>
      </p:sp>
      <p:sp>
        <p:nvSpPr>
          <p:cNvPr id="4" name="Numéro de diapositive"/>
          <p:cNvSpPr txBox="1"/>
          <p:nvPr>
            <p:ph type="sldNum" sz="quarter" idx="2"/>
          </p:nvPr>
        </p:nvSpPr>
        <p:spPr>
          <a:xfrm>
            <a:off x="6324600" y="9271000"/>
            <a:ext cx="342900" cy="355600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>
              <a:defRPr sz="1800">
                <a:solidFill>
                  <a:srgbClr val="535353"/>
                </a:solidFill>
                <a:latin typeface="Gill Sans Light"/>
                <a:ea typeface="Gill Sans Light"/>
                <a:cs typeface="Gill Sans Light"/>
                <a:sym typeface="Gill Sans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  <p:sldLayoutId id="2147483662" r:id="rId15"/>
  </p:sldLayoutIdLst>
  <p:transition xmlns:p14="http://schemas.microsoft.com/office/powerpoint/2010/main" spd="med" advClick="1"/>
  <p:txStyles>
    <p:titleStyle>
      <a:lvl1pPr marL="0" marR="0" indent="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0" strike="noStrike" sz="7200" u="none">
          <a:solidFill>
            <a:srgbClr val="525252"/>
          </a:solidFill>
          <a:uFillTx/>
          <a:latin typeface="Gill Sans Light"/>
          <a:ea typeface="Gill Sans Light"/>
          <a:cs typeface="Gill Sans Light"/>
          <a:sym typeface="Gill Sans Light"/>
        </a:defRPr>
      </a:lvl1pPr>
      <a:lvl2pPr marL="0" marR="0" indent="228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0" strike="noStrike" sz="7200" u="none">
          <a:solidFill>
            <a:srgbClr val="525252"/>
          </a:solidFill>
          <a:uFillTx/>
          <a:latin typeface="Gill Sans Light"/>
          <a:ea typeface="Gill Sans Light"/>
          <a:cs typeface="Gill Sans Light"/>
          <a:sym typeface="Gill Sans Light"/>
        </a:defRPr>
      </a:lvl2pPr>
      <a:lvl3pPr marL="0" marR="0" indent="457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0" strike="noStrike" sz="7200" u="none">
          <a:solidFill>
            <a:srgbClr val="525252"/>
          </a:solidFill>
          <a:uFillTx/>
          <a:latin typeface="Gill Sans Light"/>
          <a:ea typeface="Gill Sans Light"/>
          <a:cs typeface="Gill Sans Light"/>
          <a:sym typeface="Gill Sans Light"/>
        </a:defRPr>
      </a:lvl3pPr>
      <a:lvl4pPr marL="0" marR="0" indent="685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0" strike="noStrike" sz="7200" u="none">
          <a:solidFill>
            <a:srgbClr val="525252"/>
          </a:solidFill>
          <a:uFillTx/>
          <a:latin typeface="Gill Sans Light"/>
          <a:ea typeface="Gill Sans Light"/>
          <a:cs typeface="Gill Sans Light"/>
          <a:sym typeface="Gill Sans Light"/>
        </a:defRPr>
      </a:lvl4pPr>
      <a:lvl5pPr marL="0" marR="0" indent="9144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0" strike="noStrike" sz="7200" u="none">
          <a:solidFill>
            <a:srgbClr val="525252"/>
          </a:solidFill>
          <a:uFillTx/>
          <a:latin typeface="Gill Sans Light"/>
          <a:ea typeface="Gill Sans Light"/>
          <a:cs typeface="Gill Sans Light"/>
          <a:sym typeface="Gill Sans Light"/>
        </a:defRPr>
      </a:lvl5pPr>
      <a:lvl6pPr marL="0" marR="0" indent="11430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0" strike="noStrike" sz="7200" u="none">
          <a:solidFill>
            <a:srgbClr val="525252"/>
          </a:solidFill>
          <a:uFillTx/>
          <a:latin typeface="Gill Sans Light"/>
          <a:ea typeface="Gill Sans Light"/>
          <a:cs typeface="Gill Sans Light"/>
          <a:sym typeface="Gill Sans Light"/>
        </a:defRPr>
      </a:lvl6pPr>
      <a:lvl7pPr marL="0" marR="0" indent="1371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0" strike="noStrike" sz="7200" u="none">
          <a:solidFill>
            <a:srgbClr val="525252"/>
          </a:solidFill>
          <a:uFillTx/>
          <a:latin typeface="Gill Sans Light"/>
          <a:ea typeface="Gill Sans Light"/>
          <a:cs typeface="Gill Sans Light"/>
          <a:sym typeface="Gill Sans Light"/>
        </a:defRPr>
      </a:lvl7pPr>
      <a:lvl8pPr marL="0" marR="0" indent="1600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0" strike="noStrike" sz="7200" u="none">
          <a:solidFill>
            <a:srgbClr val="525252"/>
          </a:solidFill>
          <a:uFillTx/>
          <a:latin typeface="Gill Sans Light"/>
          <a:ea typeface="Gill Sans Light"/>
          <a:cs typeface="Gill Sans Light"/>
          <a:sym typeface="Gill Sans Light"/>
        </a:defRPr>
      </a:lvl8pPr>
      <a:lvl9pPr marL="0" marR="0" indent="1828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0" strike="noStrike" sz="7200" u="none">
          <a:solidFill>
            <a:srgbClr val="525252"/>
          </a:solidFill>
          <a:uFillTx/>
          <a:latin typeface="Gill Sans Light"/>
          <a:ea typeface="Gill Sans Light"/>
          <a:cs typeface="Gill Sans Light"/>
          <a:sym typeface="Gill Sans Light"/>
        </a:defRPr>
      </a:lvl9pPr>
    </p:titleStyle>
    <p:bodyStyle>
      <a:lvl1pPr marL="304800" marR="0" indent="-304800" algn="l" defTabSz="584200" latinLnBrk="0">
        <a:lnSpc>
          <a:spcPct val="120000"/>
        </a:lnSpc>
        <a:spcBef>
          <a:spcPts val="3800"/>
        </a:spcBef>
        <a:spcAft>
          <a:spcPts val="0"/>
        </a:spcAft>
        <a:buClr>
          <a:srgbClr val="535353"/>
        </a:buClr>
        <a:buSzPct val="82000"/>
        <a:buFontTx/>
        <a:buChar char="•"/>
        <a:tabLst/>
        <a:defRPr b="0" baseline="0" cap="none" i="0" spc="0" strike="noStrike" sz="4600" u="none">
          <a:solidFill>
            <a:srgbClr val="525252"/>
          </a:solidFill>
          <a:uFillTx/>
          <a:latin typeface="Gill Sans Light"/>
          <a:ea typeface="Gill Sans Light"/>
          <a:cs typeface="Gill Sans Light"/>
          <a:sym typeface="Gill Sans Light"/>
        </a:defRPr>
      </a:lvl1pPr>
      <a:lvl2pPr marL="685800" marR="0" indent="-304800" algn="l" defTabSz="584200" latinLnBrk="0">
        <a:lnSpc>
          <a:spcPct val="120000"/>
        </a:lnSpc>
        <a:spcBef>
          <a:spcPts val="3800"/>
        </a:spcBef>
        <a:spcAft>
          <a:spcPts val="0"/>
        </a:spcAft>
        <a:buClr>
          <a:srgbClr val="535353"/>
        </a:buClr>
        <a:buSzPct val="82000"/>
        <a:buFontTx/>
        <a:buChar char="•"/>
        <a:tabLst/>
        <a:defRPr b="0" baseline="0" cap="none" i="0" spc="0" strike="noStrike" sz="4600" u="none">
          <a:solidFill>
            <a:srgbClr val="525252"/>
          </a:solidFill>
          <a:uFillTx/>
          <a:latin typeface="Gill Sans Light"/>
          <a:ea typeface="Gill Sans Light"/>
          <a:cs typeface="Gill Sans Light"/>
          <a:sym typeface="Gill Sans Light"/>
        </a:defRPr>
      </a:lvl2pPr>
      <a:lvl3pPr marL="1066800" marR="0" indent="-304800" algn="l" defTabSz="584200" latinLnBrk="0">
        <a:lnSpc>
          <a:spcPct val="120000"/>
        </a:lnSpc>
        <a:spcBef>
          <a:spcPts val="3800"/>
        </a:spcBef>
        <a:spcAft>
          <a:spcPts val="0"/>
        </a:spcAft>
        <a:buClr>
          <a:srgbClr val="535353"/>
        </a:buClr>
        <a:buSzPct val="82000"/>
        <a:buFontTx/>
        <a:buChar char="•"/>
        <a:tabLst/>
        <a:defRPr b="0" baseline="0" cap="none" i="0" spc="0" strike="noStrike" sz="4600" u="none">
          <a:solidFill>
            <a:srgbClr val="525252"/>
          </a:solidFill>
          <a:uFillTx/>
          <a:latin typeface="Gill Sans Light"/>
          <a:ea typeface="Gill Sans Light"/>
          <a:cs typeface="Gill Sans Light"/>
          <a:sym typeface="Gill Sans Light"/>
        </a:defRPr>
      </a:lvl3pPr>
      <a:lvl4pPr marL="1447800" marR="0" indent="-304800" algn="l" defTabSz="584200" latinLnBrk="0">
        <a:lnSpc>
          <a:spcPct val="120000"/>
        </a:lnSpc>
        <a:spcBef>
          <a:spcPts val="3800"/>
        </a:spcBef>
        <a:spcAft>
          <a:spcPts val="0"/>
        </a:spcAft>
        <a:buClr>
          <a:srgbClr val="535353"/>
        </a:buClr>
        <a:buSzPct val="82000"/>
        <a:buFontTx/>
        <a:buChar char="•"/>
        <a:tabLst/>
        <a:defRPr b="0" baseline="0" cap="none" i="0" spc="0" strike="noStrike" sz="4600" u="none">
          <a:solidFill>
            <a:srgbClr val="525252"/>
          </a:solidFill>
          <a:uFillTx/>
          <a:latin typeface="Gill Sans Light"/>
          <a:ea typeface="Gill Sans Light"/>
          <a:cs typeface="Gill Sans Light"/>
          <a:sym typeface="Gill Sans Light"/>
        </a:defRPr>
      </a:lvl4pPr>
      <a:lvl5pPr marL="1828800" marR="0" indent="-304800" algn="l" defTabSz="584200" latinLnBrk="0">
        <a:lnSpc>
          <a:spcPct val="120000"/>
        </a:lnSpc>
        <a:spcBef>
          <a:spcPts val="3800"/>
        </a:spcBef>
        <a:spcAft>
          <a:spcPts val="0"/>
        </a:spcAft>
        <a:buClr>
          <a:srgbClr val="535353"/>
        </a:buClr>
        <a:buSzPct val="82000"/>
        <a:buFontTx/>
        <a:buChar char="•"/>
        <a:tabLst/>
        <a:defRPr b="0" baseline="0" cap="none" i="0" spc="0" strike="noStrike" sz="4600" u="none">
          <a:solidFill>
            <a:srgbClr val="525252"/>
          </a:solidFill>
          <a:uFillTx/>
          <a:latin typeface="Gill Sans Light"/>
          <a:ea typeface="Gill Sans Light"/>
          <a:cs typeface="Gill Sans Light"/>
          <a:sym typeface="Gill Sans Light"/>
        </a:defRPr>
      </a:lvl5pPr>
      <a:lvl6pPr marL="2209800" marR="0" indent="-304800" algn="l" defTabSz="584200" latinLnBrk="0">
        <a:lnSpc>
          <a:spcPct val="120000"/>
        </a:lnSpc>
        <a:spcBef>
          <a:spcPts val="3800"/>
        </a:spcBef>
        <a:spcAft>
          <a:spcPts val="0"/>
        </a:spcAft>
        <a:buClr>
          <a:srgbClr val="535353"/>
        </a:buClr>
        <a:buSzPct val="82000"/>
        <a:buFontTx/>
        <a:buChar char="•"/>
        <a:tabLst/>
        <a:defRPr b="0" baseline="0" cap="none" i="0" spc="0" strike="noStrike" sz="4600" u="none">
          <a:solidFill>
            <a:srgbClr val="525252"/>
          </a:solidFill>
          <a:uFillTx/>
          <a:latin typeface="Gill Sans Light"/>
          <a:ea typeface="Gill Sans Light"/>
          <a:cs typeface="Gill Sans Light"/>
          <a:sym typeface="Gill Sans Light"/>
        </a:defRPr>
      </a:lvl6pPr>
      <a:lvl7pPr marL="2590800" marR="0" indent="-304800" algn="l" defTabSz="584200" latinLnBrk="0">
        <a:lnSpc>
          <a:spcPct val="120000"/>
        </a:lnSpc>
        <a:spcBef>
          <a:spcPts val="3800"/>
        </a:spcBef>
        <a:spcAft>
          <a:spcPts val="0"/>
        </a:spcAft>
        <a:buClr>
          <a:srgbClr val="535353"/>
        </a:buClr>
        <a:buSzPct val="82000"/>
        <a:buFontTx/>
        <a:buChar char="•"/>
        <a:tabLst/>
        <a:defRPr b="0" baseline="0" cap="none" i="0" spc="0" strike="noStrike" sz="4600" u="none">
          <a:solidFill>
            <a:srgbClr val="525252"/>
          </a:solidFill>
          <a:uFillTx/>
          <a:latin typeface="Gill Sans Light"/>
          <a:ea typeface="Gill Sans Light"/>
          <a:cs typeface="Gill Sans Light"/>
          <a:sym typeface="Gill Sans Light"/>
        </a:defRPr>
      </a:lvl7pPr>
      <a:lvl8pPr marL="2971800" marR="0" indent="-304800" algn="l" defTabSz="584200" latinLnBrk="0">
        <a:lnSpc>
          <a:spcPct val="120000"/>
        </a:lnSpc>
        <a:spcBef>
          <a:spcPts val="3800"/>
        </a:spcBef>
        <a:spcAft>
          <a:spcPts val="0"/>
        </a:spcAft>
        <a:buClr>
          <a:srgbClr val="535353"/>
        </a:buClr>
        <a:buSzPct val="82000"/>
        <a:buFontTx/>
        <a:buChar char="•"/>
        <a:tabLst/>
        <a:defRPr b="0" baseline="0" cap="none" i="0" spc="0" strike="noStrike" sz="4600" u="none">
          <a:solidFill>
            <a:srgbClr val="525252"/>
          </a:solidFill>
          <a:uFillTx/>
          <a:latin typeface="Gill Sans Light"/>
          <a:ea typeface="Gill Sans Light"/>
          <a:cs typeface="Gill Sans Light"/>
          <a:sym typeface="Gill Sans Light"/>
        </a:defRPr>
      </a:lvl8pPr>
      <a:lvl9pPr marL="3352800" marR="0" indent="-304800" algn="l" defTabSz="584200" latinLnBrk="0">
        <a:lnSpc>
          <a:spcPct val="120000"/>
        </a:lnSpc>
        <a:spcBef>
          <a:spcPts val="3800"/>
        </a:spcBef>
        <a:spcAft>
          <a:spcPts val="0"/>
        </a:spcAft>
        <a:buClr>
          <a:srgbClr val="535353"/>
        </a:buClr>
        <a:buSzPct val="82000"/>
        <a:buFontTx/>
        <a:buChar char="•"/>
        <a:tabLst/>
        <a:defRPr b="0" baseline="0" cap="none" i="0" spc="0" strike="noStrike" sz="4600" u="none">
          <a:solidFill>
            <a:srgbClr val="525252"/>
          </a:solidFill>
          <a:uFillTx/>
          <a:latin typeface="Gill Sans Light"/>
          <a:ea typeface="Gill Sans Light"/>
          <a:cs typeface="Gill Sans Light"/>
          <a:sym typeface="Gill Sans Light"/>
        </a:defRPr>
      </a:lvl9pPr>
    </p:bodyStyle>
    <p:otherStyle>
      <a:lvl1pPr marL="0" marR="0" indent="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Gill Sans Light"/>
        </a:defRPr>
      </a:lvl1pPr>
      <a:lvl2pPr marL="0" marR="0" indent="228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Gill Sans Light"/>
        </a:defRPr>
      </a:lvl2pPr>
      <a:lvl3pPr marL="0" marR="0" indent="457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Gill Sans Light"/>
        </a:defRPr>
      </a:lvl3pPr>
      <a:lvl4pPr marL="0" marR="0" indent="685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Gill Sans Light"/>
        </a:defRPr>
      </a:lvl4pPr>
      <a:lvl5pPr marL="0" marR="0" indent="9144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Gill Sans Light"/>
        </a:defRPr>
      </a:lvl5pPr>
      <a:lvl6pPr marL="0" marR="0" indent="11430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Gill Sans Light"/>
        </a:defRPr>
      </a:lvl6pPr>
      <a:lvl7pPr marL="0" marR="0" indent="1371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Gill Sans Light"/>
        </a:defRPr>
      </a:lvl7pPr>
      <a:lvl8pPr marL="0" marR="0" indent="1600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Gill Sans Light"/>
        </a:defRPr>
      </a:lvl8pPr>
      <a:lvl9pPr marL="0" marR="0" indent="1828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Gill Sans Light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8.png"/><Relationship Id="rId3" Type="http://schemas.openxmlformats.org/officeDocument/2006/relationships/image" Target="../media/image9.png"/><Relationship Id="rId4" Type="http://schemas.openxmlformats.org/officeDocument/2006/relationships/image" Target="../media/image10.png"/><Relationship Id="rId5" Type="http://schemas.openxmlformats.org/officeDocument/2006/relationships/image" Target="../media/image11.png"/><Relationship Id="rId6" Type="http://schemas.openxmlformats.org/officeDocument/2006/relationships/image" Target="../media/image12.png"/><Relationship Id="rId7" Type="http://schemas.openxmlformats.org/officeDocument/2006/relationships/image" Target="../media/image13.png"/><Relationship Id="rId8" Type="http://schemas.openxmlformats.org/officeDocument/2006/relationships/image" Target="../media/image14.png"/><Relationship Id="rId9" Type="http://schemas.openxmlformats.org/officeDocument/2006/relationships/image" Target="../media/image15.png"/><Relationship Id="rId10" Type="http://schemas.openxmlformats.org/officeDocument/2006/relationships/image" Target="../media/image16.png"/><Relationship Id="rId11" Type="http://schemas.openxmlformats.org/officeDocument/2006/relationships/image" Target="../media/image17.png"/></Relationships>
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image" Target="../media/image18.png"/><Relationship Id="rId3" Type="http://schemas.openxmlformats.org/officeDocument/2006/relationships/image" Target="../media/image19.png"/><Relationship Id="rId4" Type="http://schemas.openxmlformats.org/officeDocument/2006/relationships/image" Target="../media/image20.png"/><Relationship Id="rId5" Type="http://schemas.openxmlformats.org/officeDocument/2006/relationships/image" Target="../media/image21.png"/><Relationship Id="rId6" Type="http://schemas.openxmlformats.org/officeDocument/2006/relationships/image" Target="../media/image22.png"/></Relationships>
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image" Target="../media/image18.png"/><Relationship Id="rId3" Type="http://schemas.openxmlformats.org/officeDocument/2006/relationships/image" Target="../media/image20.png"/><Relationship Id="rId4" Type="http://schemas.openxmlformats.org/officeDocument/2006/relationships/image" Target="../media/image22.png"/><Relationship Id="rId5" Type="http://schemas.openxmlformats.org/officeDocument/2006/relationships/image" Target="../media/image23.png"/></Relationships>
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image" Target="../media/image18.png"/><Relationship Id="rId3" Type="http://schemas.openxmlformats.org/officeDocument/2006/relationships/image" Target="../media/image20.png"/><Relationship Id="rId4" Type="http://schemas.openxmlformats.org/officeDocument/2006/relationships/image" Target="../media/image22.png"/><Relationship Id="rId5" Type="http://schemas.openxmlformats.org/officeDocument/2006/relationships/image" Target="../media/image24.png"/><Relationship Id="rId6" Type="http://schemas.openxmlformats.org/officeDocument/2006/relationships/image" Target="../media/image23.png"/></Relationships>

</file>

<file path=ppt/slides/_rels/slide1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image" Target="../media/image23.png"/><Relationship Id="rId3" Type="http://schemas.openxmlformats.org/officeDocument/2006/relationships/image" Target="../media/image24.png"/></Relationships>

</file>

<file path=ppt/slides/_rels/slide1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image" Target="../media/image25.png"/><Relationship Id="rId3" Type="http://schemas.openxmlformats.org/officeDocument/2006/relationships/image" Target="../media/image26.png"/><Relationship Id="rId4" Type="http://schemas.openxmlformats.org/officeDocument/2006/relationships/image" Target="../media/image27.png"/><Relationship Id="rId5" Type="http://schemas.openxmlformats.org/officeDocument/2006/relationships/image" Target="../media/image28.png"/><Relationship Id="rId6" Type="http://schemas.openxmlformats.org/officeDocument/2006/relationships/image" Target="../media/image29.png"/><Relationship Id="rId7" Type="http://schemas.openxmlformats.org/officeDocument/2006/relationships/image" Target="../media/image30.png"/><Relationship Id="rId8" Type="http://schemas.openxmlformats.org/officeDocument/2006/relationships/image" Target="../media/image31.png"/><Relationship Id="rId9" Type="http://schemas.openxmlformats.org/officeDocument/2006/relationships/image" Target="../media/image32.png"/><Relationship Id="rId10" Type="http://schemas.openxmlformats.org/officeDocument/2006/relationships/image" Target="../media/image33.png"/><Relationship Id="rId11" Type="http://schemas.openxmlformats.org/officeDocument/2006/relationships/image" Target="../media/image34.png"/><Relationship Id="rId12" Type="http://schemas.openxmlformats.org/officeDocument/2006/relationships/image" Target="../media/image35.png"/></Relationships>

</file>

<file path=ppt/slides/_rels/slide1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image" Target="../media/image36.png"/><Relationship Id="rId3" Type="http://schemas.openxmlformats.org/officeDocument/2006/relationships/image" Target="../media/image37.png"/><Relationship Id="rId4" Type="http://schemas.openxmlformats.org/officeDocument/2006/relationships/image" Target="../media/image38.png"/></Relationships>

</file>

<file path=ppt/slides/_rels/slide1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39.png"/><Relationship Id="rId3" Type="http://schemas.openxmlformats.org/officeDocument/2006/relationships/image" Target="../media/image40.png"/><Relationship Id="rId4" Type="http://schemas.openxmlformats.org/officeDocument/2006/relationships/image" Target="../media/image41.png"/><Relationship Id="rId5" Type="http://schemas.openxmlformats.org/officeDocument/2006/relationships/image" Target="../media/image42.png"/><Relationship Id="rId6" Type="http://schemas.openxmlformats.org/officeDocument/2006/relationships/image" Target="../media/image43.png"/><Relationship Id="rId7" Type="http://schemas.openxmlformats.org/officeDocument/2006/relationships/image" Target="../media/image44.png"/><Relationship Id="rId8" Type="http://schemas.openxmlformats.org/officeDocument/2006/relationships/image" Target="../media/image45.png"/><Relationship Id="rId9" Type="http://schemas.openxmlformats.org/officeDocument/2006/relationships/image" Target="../media/image46.png"/></Relationships>

</file>

<file path=ppt/slides/_rels/slide1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42.png"/><Relationship Id="rId3" Type="http://schemas.openxmlformats.org/officeDocument/2006/relationships/image" Target="../media/image43.png"/><Relationship Id="rId4" Type="http://schemas.openxmlformats.org/officeDocument/2006/relationships/image" Target="../media/image40.png"/><Relationship Id="rId5" Type="http://schemas.openxmlformats.org/officeDocument/2006/relationships/image" Target="../media/image44.png"/><Relationship Id="rId6" Type="http://schemas.openxmlformats.org/officeDocument/2006/relationships/image" Target="../media/image46.png"/><Relationship Id="rId7" Type="http://schemas.openxmlformats.org/officeDocument/2006/relationships/image" Target="../media/image47.png"/><Relationship Id="rId8" Type="http://schemas.openxmlformats.org/officeDocument/2006/relationships/image" Target="../media/image48.png"/></Relationships>

</file>

<file path=ppt/slides/_rels/slide1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9.png"/><Relationship Id="rId3" Type="http://schemas.openxmlformats.org/officeDocument/2006/relationships/image" Target="../media/image50.png"/><Relationship Id="rId4" Type="http://schemas.openxmlformats.org/officeDocument/2006/relationships/image" Target="../media/image51.png"/><Relationship Id="rId5" Type="http://schemas.openxmlformats.org/officeDocument/2006/relationships/image" Target="../media/image52.png"/><Relationship Id="rId6" Type="http://schemas.openxmlformats.org/officeDocument/2006/relationships/image" Target="../media/image53.png"/><Relationship Id="rId7" Type="http://schemas.openxmlformats.org/officeDocument/2006/relationships/image" Target="../media/image54.png"/><Relationship Id="rId8" Type="http://schemas.openxmlformats.org/officeDocument/2006/relationships/image" Target="../media/image55.png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_rels/slide2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0.png"/><Relationship Id="rId3" Type="http://schemas.openxmlformats.org/officeDocument/2006/relationships/image" Target="../media/image55.png"/><Relationship Id="rId4" Type="http://schemas.openxmlformats.org/officeDocument/2006/relationships/image" Target="../media/image56.png"/><Relationship Id="rId5" Type="http://schemas.openxmlformats.org/officeDocument/2006/relationships/image" Target="../media/image57.png"/><Relationship Id="rId6" Type="http://schemas.openxmlformats.org/officeDocument/2006/relationships/image" Target="../media/image58.png"/><Relationship Id="rId7" Type="http://schemas.openxmlformats.org/officeDocument/2006/relationships/image" Target="../media/image59.png"/><Relationship Id="rId8" Type="http://schemas.openxmlformats.org/officeDocument/2006/relationships/image" Target="../media/image60.png"/><Relationship Id="rId9" Type="http://schemas.openxmlformats.org/officeDocument/2006/relationships/image" Target="../media/image61.png"/><Relationship Id="rId10" Type="http://schemas.openxmlformats.org/officeDocument/2006/relationships/image" Target="../media/image62.png"/></Relationships>

</file>

<file path=ppt/slides/_rels/slide2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0.png"/><Relationship Id="rId3" Type="http://schemas.openxmlformats.org/officeDocument/2006/relationships/image" Target="../media/image55.png"/><Relationship Id="rId4" Type="http://schemas.openxmlformats.org/officeDocument/2006/relationships/image" Target="../media/image56.png"/><Relationship Id="rId5" Type="http://schemas.openxmlformats.org/officeDocument/2006/relationships/image" Target="../media/image62.png"/><Relationship Id="rId6" Type="http://schemas.openxmlformats.org/officeDocument/2006/relationships/image" Target="../media/image63.png"/><Relationship Id="rId7" Type="http://schemas.openxmlformats.org/officeDocument/2006/relationships/image" Target="../media/image64.png"/><Relationship Id="rId8" Type="http://schemas.openxmlformats.org/officeDocument/2006/relationships/image" Target="../media/image65.png"/><Relationship Id="rId9" Type="http://schemas.openxmlformats.org/officeDocument/2006/relationships/image" Target="../media/image66.png"/><Relationship Id="rId10" Type="http://schemas.openxmlformats.org/officeDocument/2006/relationships/image" Target="../media/image67.png"/></Relationships>

</file>

<file path=ppt/slides/_rels/slide2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68.png"/><Relationship Id="rId3" Type="http://schemas.openxmlformats.org/officeDocument/2006/relationships/image" Target="../media/image69.png"/><Relationship Id="rId4" Type="http://schemas.openxmlformats.org/officeDocument/2006/relationships/image" Target="../media/image70.png"/><Relationship Id="rId5" Type="http://schemas.openxmlformats.org/officeDocument/2006/relationships/image" Target="../media/image71.png"/><Relationship Id="rId6" Type="http://schemas.openxmlformats.org/officeDocument/2006/relationships/image" Target="../media/image72.png"/><Relationship Id="rId7" Type="http://schemas.openxmlformats.org/officeDocument/2006/relationships/image" Target="../media/image73.png"/><Relationship Id="rId8" Type="http://schemas.openxmlformats.org/officeDocument/2006/relationships/image" Target="../media/image74.png"/></Relationships>

</file>

<file path=ppt/slides/_rels/slide2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75.png"/><Relationship Id="rId3" Type="http://schemas.openxmlformats.org/officeDocument/2006/relationships/image" Target="../media/image76.png"/><Relationship Id="rId4" Type="http://schemas.openxmlformats.org/officeDocument/2006/relationships/image" Target="../media/image77.png"/><Relationship Id="rId5" Type="http://schemas.openxmlformats.org/officeDocument/2006/relationships/image" Target="../media/image78.png"/><Relationship Id="rId6" Type="http://schemas.openxmlformats.org/officeDocument/2006/relationships/image" Target="../media/image79.png"/><Relationship Id="rId7" Type="http://schemas.openxmlformats.org/officeDocument/2006/relationships/image" Target="../media/image70.png"/><Relationship Id="rId8" Type="http://schemas.openxmlformats.org/officeDocument/2006/relationships/image" Target="../media/image80.png"/><Relationship Id="rId9" Type="http://schemas.openxmlformats.org/officeDocument/2006/relationships/image" Target="../media/image81.png"/></Relationships>

</file>

<file path=ppt/slides/_rels/slide2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/Relationships>

</file>

<file path=ppt/slides/_rels/slide2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42.png"/><Relationship Id="rId3" Type="http://schemas.openxmlformats.org/officeDocument/2006/relationships/image" Target="../media/image43.png"/><Relationship Id="rId4" Type="http://schemas.openxmlformats.org/officeDocument/2006/relationships/image" Target="../media/image40.png"/><Relationship Id="rId5" Type="http://schemas.openxmlformats.org/officeDocument/2006/relationships/image" Target="../media/image44.png"/><Relationship Id="rId6" Type="http://schemas.openxmlformats.org/officeDocument/2006/relationships/image" Target="../media/image46.png"/><Relationship Id="rId7" Type="http://schemas.openxmlformats.org/officeDocument/2006/relationships/image" Target="../media/image82.png"/><Relationship Id="rId8" Type="http://schemas.openxmlformats.org/officeDocument/2006/relationships/image" Target="../media/image83.png"/><Relationship Id="rId9" Type="http://schemas.openxmlformats.org/officeDocument/2006/relationships/image" Target="../media/image84.png"/></Relationships>

</file>

<file path=ppt/slides/_rels/slide2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83.png"/><Relationship Id="rId3" Type="http://schemas.openxmlformats.org/officeDocument/2006/relationships/image" Target="../media/image84.png"/><Relationship Id="rId4" Type="http://schemas.openxmlformats.org/officeDocument/2006/relationships/image" Target="../media/image85.png"/><Relationship Id="rId5" Type="http://schemas.openxmlformats.org/officeDocument/2006/relationships/image" Target="../media/image86.png"/><Relationship Id="rId6" Type="http://schemas.openxmlformats.org/officeDocument/2006/relationships/image" Target="../media/image87.png"/><Relationship Id="rId7" Type="http://schemas.openxmlformats.org/officeDocument/2006/relationships/image" Target="../media/image88.png"/><Relationship Id="rId8" Type="http://schemas.openxmlformats.org/officeDocument/2006/relationships/image" Target="../media/image89.png"/></Relationships>

</file>

<file path=ppt/slides/_rels/slide2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90.png"/><Relationship Id="rId3" Type="http://schemas.openxmlformats.org/officeDocument/2006/relationships/image" Target="../media/image91.png"/><Relationship Id="rId4" Type="http://schemas.openxmlformats.org/officeDocument/2006/relationships/image" Target="../media/image92.png"/></Relationships>

</file>

<file path=ppt/slides/_rels/slide2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/Relationships>

</file>

<file path=ppt/slides/_rels/slide2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image" Target="../media/image90.png"/><Relationship Id="rId3" Type="http://schemas.openxmlformats.org/officeDocument/2006/relationships/image" Target="../media/image93.png"/><Relationship Id="rId4" Type="http://schemas.openxmlformats.org/officeDocument/2006/relationships/image" Target="../media/image94.png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Relationship Id="rId3" Type="http://schemas.openxmlformats.org/officeDocument/2006/relationships/image" Target="../media/image2.png"/><Relationship Id="rId4" Type="http://schemas.openxmlformats.org/officeDocument/2006/relationships/image" Target="../media/image3.png"/></Relationships>

</file>

<file path=ppt/slides/_rels/slide3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8.xml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8.xml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4.png"/></Relationships>
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png"/><Relationship Id="rId3" Type="http://schemas.openxmlformats.org/officeDocument/2006/relationships/image" Target="../media/image6.png"/><Relationship Id="rId4" Type="http://schemas.openxmlformats.org/officeDocument/2006/relationships/image" Target="../media/image7.png"/></Relationships>
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chart" Target="../charts/chart1.xml"/><Relationship Id="rId3" Type="http://schemas.openxmlformats.org/officeDocument/2006/relationships/chart" Target="../charts/chart2.xml"/><Relationship Id="rId4" Type="http://schemas.openxmlformats.org/officeDocument/2006/relationships/chart" Target="../charts/chart3.xml"/><Relationship Id="rId5" Type="http://schemas.openxmlformats.org/officeDocument/2006/relationships/chart" Target="../charts/chart4.xml"/><Relationship Id="rId6" Type="http://schemas.openxmlformats.org/officeDocument/2006/relationships/chart" Target="../charts/chart5.xml"/><Relationship Id="rId7" Type="http://schemas.openxmlformats.org/officeDocument/2006/relationships/chart" Target="../charts/chart6.xml"/></Relationships>
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cours 22"/>
          <p:cNvSpPr/>
          <p:nvPr>
            <p:ph type="body" idx="21"/>
          </p:nvPr>
        </p:nvSpPr>
        <p:spPr>
          <a:xfrm>
            <a:off x="4889500" y="6819900"/>
            <a:ext cx="3225800" cy="1270000"/>
          </a:xfrm>
          <a:prstGeom prst="roundRect">
            <a:avLst>
              <a:gd name="adj" fmla="val 41000"/>
            </a:avLst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8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cours 22</a:t>
            </a:r>
          </a:p>
        </p:txBody>
      </p:sp>
      <p:sp>
        <p:nvSpPr>
          <p:cNvPr id="130" name="4.1 Distributions échantillonales"/>
          <p:cNvSpPr/>
          <p:nvPr>
            <p:ph type="body" idx="22"/>
          </p:nvPr>
        </p:nvSpPr>
        <p:spPr>
          <a:xfrm>
            <a:off x="424308" y="2171700"/>
            <a:ext cx="12156184" cy="2247206"/>
          </a:xfrm>
          <a:prstGeom prst="roundRect">
            <a:avLst>
              <a:gd name="adj" fmla="val 46719"/>
            </a:avLst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cap="all" sz="72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4.1 Distributions échantillonales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Population"/>
          <p:cNvSpPr txBox="1"/>
          <p:nvPr/>
        </p:nvSpPr>
        <p:spPr>
          <a:xfrm>
            <a:off x="4404238" y="958562"/>
            <a:ext cx="2094012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Population</a:t>
            </a:r>
          </a:p>
        </p:txBody>
      </p:sp>
      <p:sp>
        <p:nvSpPr>
          <p:cNvPr id="214" name="Échantillon"/>
          <p:cNvSpPr txBox="1"/>
          <p:nvPr/>
        </p:nvSpPr>
        <p:spPr>
          <a:xfrm>
            <a:off x="8604981" y="958562"/>
            <a:ext cx="2228628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Échantillon</a:t>
            </a:r>
          </a:p>
        </p:txBody>
      </p:sp>
      <p:sp>
        <p:nvSpPr>
          <p:cNvPr id="215" name="Taille"/>
          <p:cNvSpPr txBox="1"/>
          <p:nvPr/>
        </p:nvSpPr>
        <p:spPr>
          <a:xfrm>
            <a:off x="926826" y="2349443"/>
            <a:ext cx="1257078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Taille </a:t>
            </a:r>
          </a:p>
        </p:txBody>
      </p:sp>
      <p:pic>
        <p:nvPicPr>
          <p:cNvPr id="216" name="Image" descr="Image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5254394" y="2501843"/>
            <a:ext cx="393701" cy="317501"/>
          </a:xfrm>
          <a:prstGeom prst="rect">
            <a:avLst/>
          </a:prstGeom>
          <a:ln w="12700">
            <a:miter lim="400000"/>
          </a:ln>
        </p:spPr>
      </p:pic>
      <p:pic>
        <p:nvPicPr>
          <p:cNvPr id="217" name="Image" descr="Image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9592295" y="2501843"/>
            <a:ext cx="254001" cy="215901"/>
          </a:xfrm>
          <a:prstGeom prst="rect">
            <a:avLst/>
          </a:prstGeom>
          <a:ln w="12700">
            <a:miter lim="400000"/>
          </a:ln>
        </p:spPr>
      </p:pic>
      <p:sp>
        <p:nvSpPr>
          <p:cNvPr id="218" name="Moyenne"/>
          <p:cNvSpPr txBox="1"/>
          <p:nvPr/>
        </p:nvSpPr>
        <p:spPr>
          <a:xfrm>
            <a:off x="577787" y="3739341"/>
            <a:ext cx="1955156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Moyenne </a:t>
            </a:r>
          </a:p>
        </p:txBody>
      </p:sp>
      <p:sp>
        <p:nvSpPr>
          <p:cNvPr id="219" name="Variance"/>
          <p:cNvSpPr txBox="1"/>
          <p:nvPr/>
        </p:nvSpPr>
        <p:spPr>
          <a:xfrm>
            <a:off x="673781" y="5129239"/>
            <a:ext cx="1859162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Variance </a:t>
            </a:r>
          </a:p>
        </p:txBody>
      </p:sp>
      <p:sp>
        <p:nvSpPr>
          <p:cNvPr id="220" name="Écart type"/>
          <p:cNvSpPr txBox="1"/>
          <p:nvPr/>
        </p:nvSpPr>
        <p:spPr>
          <a:xfrm>
            <a:off x="577787" y="6519137"/>
            <a:ext cx="2119462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Écart type </a:t>
            </a:r>
          </a:p>
        </p:txBody>
      </p:sp>
      <p:sp>
        <p:nvSpPr>
          <p:cNvPr id="221" name="Proportion"/>
          <p:cNvSpPr txBox="1"/>
          <p:nvPr/>
        </p:nvSpPr>
        <p:spPr>
          <a:xfrm>
            <a:off x="586494" y="7909035"/>
            <a:ext cx="2110755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Proportion</a:t>
            </a:r>
          </a:p>
        </p:txBody>
      </p:sp>
      <p:pic>
        <p:nvPicPr>
          <p:cNvPr id="222" name="Image" descr="Image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5324244" y="3891741"/>
            <a:ext cx="254001" cy="317501"/>
          </a:xfrm>
          <a:prstGeom prst="rect">
            <a:avLst/>
          </a:prstGeom>
          <a:ln w="12700">
            <a:miter lim="400000"/>
          </a:ln>
        </p:spPr>
      </p:pic>
      <p:pic>
        <p:nvPicPr>
          <p:cNvPr id="223" name="Image" descr="Image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9598645" y="3758391"/>
            <a:ext cx="241301" cy="292101"/>
          </a:xfrm>
          <a:prstGeom prst="rect">
            <a:avLst/>
          </a:prstGeom>
          <a:ln w="12700">
            <a:miter lim="400000"/>
          </a:ln>
        </p:spPr>
      </p:pic>
      <p:pic>
        <p:nvPicPr>
          <p:cNvPr id="224" name="Image" descr="Image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5254394" y="5129239"/>
            <a:ext cx="431801" cy="419101"/>
          </a:xfrm>
          <a:prstGeom prst="rect">
            <a:avLst/>
          </a:prstGeom>
          <a:ln w="12700">
            <a:miter lim="400000"/>
          </a:ln>
        </p:spPr>
      </p:pic>
      <p:pic>
        <p:nvPicPr>
          <p:cNvPr id="225" name="Image" descr="Image"/>
          <p:cNvPicPr>
            <a:picLocks noChangeAspect="1"/>
          </p:cNvPicPr>
          <p:nvPr/>
        </p:nvPicPr>
        <p:blipFill>
          <a:blip r:embed="rId7">
            <a:extLst/>
          </a:blip>
          <a:stretch>
            <a:fillRect/>
          </a:stretch>
        </p:blipFill>
        <p:spPr>
          <a:xfrm>
            <a:off x="5324244" y="6728687"/>
            <a:ext cx="254001" cy="203201"/>
          </a:xfrm>
          <a:prstGeom prst="rect">
            <a:avLst/>
          </a:prstGeom>
          <a:ln w="12700">
            <a:miter lim="400000"/>
          </a:ln>
        </p:spPr>
      </p:pic>
      <p:pic>
        <p:nvPicPr>
          <p:cNvPr id="226" name="Image" descr="Image"/>
          <p:cNvPicPr>
            <a:picLocks noChangeAspect="1"/>
          </p:cNvPicPr>
          <p:nvPr/>
        </p:nvPicPr>
        <p:blipFill>
          <a:blip r:embed="rId8">
            <a:extLst/>
          </a:blip>
          <a:stretch>
            <a:fillRect/>
          </a:stretch>
        </p:blipFill>
        <p:spPr>
          <a:xfrm>
            <a:off x="5324244" y="8118585"/>
            <a:ext cx="254001" cy="203201"/>
          </a:xfrm>
          <a:prstGeom prst="rect">
            <a:avLst/>
          </a:prstGeom>
          <a:ln w="12700">
            <a:miter lim="400000"/>
          </a:ln>
        </p:spPr>
      </p:pic>
      <p:pic>
        <p:nvPicPr>
          <p:cNvPr id="227" name="Image" descr="Image"/>
          <p:cNvPicPr>
            <a:picLocks noChangeAspect="1"/>
          </p:cNvPicPr>
          <p:nvPr/>
        </p:nvPicPr>
        <p:blipFill>
          <a:blip r:embed="rId9">
            <a:extLst/>
          </a:blip>
          <a:stretch>
            <a:fillRect/>
          </a:stretch>
        </p:blipFill>
        <p:spPr>
          <a:xfrm>
            <a:off x="9624045" y="6715987"/>
            <a:ext cx="190501" cy="215901"/>
          </a:xfrm>
          <a:prstGeom prst="rect">
            <a:avLst/>
          </a:prstGeom>
          <a:ln w="12700">
            <a:miter lim="400000"/>
          </a:ln>
        </p:spPr>
      </p:pic>
      <p:pic>
        <p:nvPicPr>
          <p:cNvPr id="228" name="Image" descr="Image"/>
          <p:cNvPicPr>
            <a:picLocks noChangeAspect="1"/>
          </p:cNvPicPr>
          <p:nvPr/>
        </p:nvPicPr>
        <p:blipFill>
          <a:blip r:embed="rId10">
            <a:extLst/>
          </a:blip>
          <a:stretch>
            <a:fillRect/>
          </a:stretch>
        </p:blipFill>
        <p:spPr>
          <a:xfrm>
            <a:off x="9541495" y="5091139"/>
            <a:ext cx="355601" cy="419101"/>
          </a:xfrm>
          <a:prstGeom prst="rect">
            <a:avLst/>
          </a:prstGeom>
          <a:ln w="12700">
            <a:miter lim="400000"/>
          </a:ln>
        </p:spPr>
      </p:pic>
      <p:pic>
        <p:nvPicPr>
          <p:cNvPr id="229" name="Image" descr="Image"/>
          <p:cNvPicPr>
            <a:picLocks noChangeAspect="1"/>
          </p:cNvPicPr>
          <p:nvPr/>
        </p:nvPicPr>
        <p:blipFill>
          <a:blip r:embed="rId11">
            <a:extLst/>
          </a:blip>
          <a:stretch>
            <a:fillRect/>
          </a:stretch>
        </p:blipFill>
        <p:spPr>
          <a:xfrm>
            <a:off x="9592295" y="8118585"/>
            <a:ext cx="254001" cy="30480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Class="entr" nodeType="clickEffect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Class="entr" nodeType="click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Class="entr" nodeType="clickEffect" presetSubtype="0" presetID="1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8" fill="hold"/>
                                        <p:tgtEl>
                                          <p:spTgt spid="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Class="entr" nodeType="clickEffect" presetSubtype="0" presetID="1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2" fill="hold"/>
                                        <p:tgtEl>
                                          <p:spTgt spid="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Class="entr" nodeType="clickEffect" presetSubtype="0" presetID="1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6" fill="hold"/>
                                        <p:tgtEl>
                                          <p:spTgt spid="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Class="entr" nodeType="clickEffect" presetSubtype="0" presetID="1" grpId="1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0" fill="hold"/>
                                        <p:tgtEl>
                                          <p:spTgt spid="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Class="entr" nodeType="clickEffect" presetSubtype="0" presetID="1" grpId="1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4" fill="hold"/>
                                        <p:tgtEl>
                                          <p:spTgt spid="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Class="entr" nodeType="clickEffect" presetSubtype="0" presetID="1" grpId="1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8" fill="hold"/>
                                        <p:tgtEl>
                                          <p:spTgt spid="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Class="entr" nodeType="clickEffect" presetSubtype="0" presetID="1" grpId="1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2" fill="hold"/>
                                        <p:tgtEl>
                                          <p:spTgt spid="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18" grpId="4"/>
      <p:bldP build="whole" bldLvl="1" animBg="1" rev="0" advAuto="0" spid="225" grpId="11"/>
      <p:bldP build="whole" bldLvl="1" animBg="1" rev="0" advAuto="0" spid="222" grpId="5"/>
      <p:bldP build="whole" bldLvl="1" animBg="1" rev="0" advAuto="0" spid="224" grpId="8"/>
      <p:bldP build="whole" bldLvl="1" animBg="1" rev="0" advAuto="0" spid="223" grpId="6"/>
      <p:bldP build="whole" bldLvl="1" animBg="1" rev="0" advAuto="0" spid="220" grpId="10"/>
      <p:bldP build="whole" bldLvl="1" animBg="1" rev="0" advAuto="0" spid="228" grpId="9"/>
      <p:bldP build="whole" bldLvl="1" animBg="1" rev="0" advAuto="0" spid="217" grpId="3"/>
      <p:bldP build="whole" bldLvl="1" animBg="1" rev="0" advAuto="0" spid="216" grpId="2"/>
      <p:bldP build="whole" bldLvl="1" animBg="1" rev="0" advAuto="0" spid="221" grpId="13"/>
      <p:bldP build="whole" bldLvl="1" animBg="1" rev="0" advAuto="0" spid="229" grpId="15"/>
      <p:bldP build="whole" bldLvl="1" animBg="1" rev="0" advAuto="0" spid="226" grpId="14"/>
      <p:bldP build="whole" bldLvl="1" animBg="1" rev="0" advAuto="0" spid="219" grpId="7"/>
      <p:bldP build="whole" bldLvl="1" animBg="1" rev="0" advAuto="0" spid="215" grpId="1"/>
      <p:bldP build="whole" bldLvl="1" animBg="1" rev="0" advAuto="0" spid="227" grpId="12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" name="Exemple:"/>
          <p:cNvSpPr/>
          <p:nvPr>
            <p:ph type="body" idx="21"/>
          </p:nvPr>
        </p:nvSpPr>
        <p:spPr>
          <a:prstGeom prst="roundRect">
            <a:avLst>
              <a:gd name="adj" fmla="val 50000"/>
            </a:avLst>
          </a:prstGeom>
        </p:spPr>
        <p:txBody>
          <a:bodyPr/>
          <a:lstStyle/>
          <a:p>
            <a:pPr/>
            <a:r>
              <a:t>Exemple:</a:t>
            </a:r>
          </a:p>
        </p:txBody>
      </p:sp>
      <p:sp>
        <p:nvSpPr>
          <p:cNvPr id="232" name="Regardons une population de 5 personnes et considérons…"/>
          <p:cNvSpPr txBox="1"/>
          <p:nvPr/>
        </p:nvSpPr>
        <p:spPr>
          <a:xfrm>
            <a:off x="2527300" y="400050"/>
            <a:ext cx="10644188" cy="1663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algn="l"/>
            <a:r>
              <a:t>Regardons une population de 5 personnes et considérons </a:t>
            </a:r>
          </a:p>
          <a:p>
            <a:pPr algn="l"/>
            <a:r>
              <a:t>la variable statistique: le nombre de cellulaires dans les 5 </a:t>
            </a:r>
          </a:p>
          <a:p>
            <a:pPr algn="l"/>
            <a:r>
              <a:t>dernières années.</a:t>
            </a:r>
          </a:p>
        </p:txBody>
      </p:sp>
      <p:sp>
        <p:nvSpPr>
          <p:cNvPr id="233" name="A"/>
          <p:cNvSpPr txBox="1"/>
          <p:nvPr/>
        </p:nvSpPr>
        <p:spPr>
          <a:xfrm>
            <a:off x="770314" y="2231652"/>
            <a:ext cx="423938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A</a:t>
            </a:r>
          </a:p>
        </p:txBody>
      </p:sp>
      <p:sp>
        <p:nvSpPr>
          <p:cNvPr id="234" name="B"/>
          <p:cNvSpPr txBox="1"/>
          <p:nvPr/>
        </p:nvSpPr>
        <p:spPr>
          <a:xfrm>
            <a:off x="770314" y="2729969"/>
            <a:ext cx="395363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B</a:t>
            </a:r>
          </a:p>
        </p:txBody>
      </p:sp>
      <p:sp>
        <p:nvSpPr>
          <p:cNvPr id="235" name="C"/>
          <p:cNvSpPr txBox="1"/>
          <p:nvPr/>
        </p:nvSpPr>
        <p:spPr>
          <a:xfrm>
            <a:off x="760826" y="3233901"/>
            <a:ext cx="442914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C</a:t>
            </a:r>
          </a:p>
        </p:txBody>
      </p:sp>
      <p:sp>
        <p:nvSpPr>
          <p:cNvPr id="236" name="D"/>
          <p:cNvSpPr txBox="1"/>
          <p:nvPr/>
        </p:nvSpPr>
        <p:spPr>
          <a:xfrm>
            <a:off x="737051" y="3732219"/>
            <a:ext cx="461889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D</a:t>
            </a:r>
          </a:p>
        </p:txBody>
      </p:sp>
      <p:sp>
        <p:nvSpPr>
          <p:cNvPr id="237" name="E"/>
          <p:cNvSpPr txBox="1"/>
          <p:nvPr/>
        </p:nvSpPr>
        <p:spPr>
          <a:xfrm>
            <a:off x="763282" y="4236150"/>
            <a:ext cx="400051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E</a:t>
            </a:r>
          </a:p>
        </p:txBody>
      </p:sp>
      <p:sp>
        <p:nvSpPr>
          <p:cNvPr id="238" name="2"/>
          <p:cNvSpPr txBox="1"/>
          <p:nvPr/>
        </p:nvSpPr>
        <p:spPr>
          <a:xfrm>
            <a:off x="2184399" y="2250001"/>
            <a:ext cx="342901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2</a:t>
            </a:r>
          </a:p>
        </p:txBody>
      </p:sp>
      <p:sp>
        <p:nvSpPr>
          <p:cNvPr id="239" name="1"/>
          <p:cNvSpPr txBox="1"/>
          <p:nvPr/>
        </p:nvSpPr>
        <p:spPr>
          <a:xfrm>
            <a:off x="2170112" y="2748319"/>
            <a:ext cx="342901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1</a:t>
            </a:r>
          </a:p>
        </p:txBody>
      </p:sp>
      <p:sp>
        <p:nvSpPr>
          <p:cNvPr id="240" name="0"/>
          <p:cNvSpPr txBox="1"/>
          <p:nvPr/>
        </p:nvSpPr>
        <p:spPr>
          <a:xfrm>
            <a:off x="2184399" y="3252250"/>
            <a:ext cx="342901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0</a:t>
            </a:r>
          </a:p>
        </p:txBody>
      </p:sp>
      <p:sp>
        <p:nvSpPr>
          <p:cNvPr id="241" name="3"/>
          <p:cNvSpPr txBox="1"/>
          <p:nvPr/>
        </p:nvSpPr>
        <p:spPr>
          <a:xfrm>
            <a:off x="2170112" y="3750568"/>
            <a:ext cx="342901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3</a:t>
            </a:r>
          </a:p>
        </p:txBody>
      </p:sp>
      <p:sp>
        <p:nvSpPr>
          <p:cNvPr id="242" name="4"/>
          <p:cNvSpPr txBox="1"/>
          <p:nvPr/>
        </p:nvSpPr>
        <p:spPr>
          <a:xfrm>
            <a:off x="2165424" y="4254499"/>
            <a:ext cx="342901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4</a:t>
            </a:r>
          </a:p>
        </p:txBody>
      </p:sp>
      <p:pic>
        <p:nvPicPr>
          <p:cNvPr id="243" name="Image" descr="Image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9851224" y="3121918"/>
            <a:ext cx="673101" cy="317501"/>
          </a:xfrm>
          <a:prstGeom prst="rect">
            <a:avLst/>
          </a:prstGeom>
          <a:ln w="12700">
            <a:miter lim="400000"/>
          </a:ln>
        </p:spPr>
      </p:pic>
      <p:pic>
        <p:nvPicPr>
          <p:cNvPr id="244" name="Image" descr="Image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511300" y="7454379"/>
            <a:ext cx="673100" cy="317501"/>
          </a:xfrm>
          <a:prstGeom prst="rect">
            <a:avLst/>
          </a:prstGeom>
          <a:ln w="12700">
            <a:miter lim="400000"/>
          </a:ln>
        </p:spPr>
      </p:pic>
      <p:pic>
        <p:nvPicPr>
          <p:cNvPr id="245" name="Image" descr="Image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5182217" y="2810768"/>
            <a:ext cx="4483101" cy="939801"/>
          </a:xfrm>
          <a:prstGeom prst="rect">
            <a:avLst/>
          </a:prstGeom>
          <a:ln w="12700">
            <a:miter lim="400000"/>
          </a:ln>
        </p:spPr>
      </p:pic>
      <p:pic>
        <p:nvPicPr>
          <p:cNvPr id="246" name="Image" descr="Image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4634498" y="3150022"/>
            <a:ext cx="254001" cy="317501"/>
          </a:xfrm>
          <a:prstGeom prst="rect">
            <a:avLst/>
          </a:prstGeom>
          <a:ln w="12700">
            <a:miter lim="400000"/>
          </a:ln>
        </p:spPr>
      </p:pic>
      <p:pic>
        <p:nvPicPr>
          <p:cNvPr id="247" name="Image" descr="Image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1481075" y="5894901"/>
            <a:ext cx="11201401" cy="939801"/>
          </a:xfrm>
          <a:prstGeom prst="rect">
            <a:avLst/>
          </a:prstGeom>
          <a:ln w="12700">
            <a:miter lim="400000"/>
          </a:ln>
        </p:spPr>
      </p:pic>
      <p:pic>
        <p:nvPicPr>
          <p:cNvPr id="248" name="Image" descr="Image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766382" y="6155251"/>
            <a:ext cx="431801" cy="41910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Class="entr" nodeType="clickEffect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Class="entr" nodeType="click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Class="entr" nodeType="clickEffect" presetSubtype="0" presetID="1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8" fill="hold"/>
                                        <p:tgtEl>
                                          <p:spTgt spid="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Class="entr" nodeType="clickEffect" presetSubtype="0" presetID="1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2" fill="hold"/>
                                        <p:tgtEl>
                                          <p:spTgt spid="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Class="entr" nodeType="clickEffect" presetSubtype="0" presetID="1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6" fill="hold"/>
                                        <p:tgtEl>
                                          <p:spTgt spid="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Class="entr" nodeType="clickEffect" presetSubtype="0" presetID="1" grpId="1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0" fill="hold"/>
                                        <p:tgtEl>
                                          <p:spTgt spid="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Class="entr" nodeType="clickEffect" presetSubtype="0" presetID="1" grpId="1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4" fill="hold"/>
                                        <p:tgtEl>
                                          <p:spTgt spid="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Class="entr" nodeType="clickEffect" presetSubtype="0" presetID="1" grpId="1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8" fill="hold"/>
                                        <p:tgtEl>
                                          <p:spTgt spid="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Class="entr" nodeType="clickEffect" presetSubtype="0" presetID="1" grpId="1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2" fill="hold"/>
                                        <p:tgtEl>
                                          <p:spTgt spid="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Class="entr" nodeType="clickEffect" presetSubtype="0" presetID="1" grpId="1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6" fill="hold"/>
                                        <p:tgtEl>
                                          <p:spTgt spid="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38" grpId="6"/>
      <p:bldP build="whole" bldLvl="1" animBg="1" rev="0" advAuto="0" spid="248" grpId="14"/>
      <p:bldP build="whole" bldLvl="1" animBg="1" rev="0" advAuto="0" spid="242" grpId="10"/>
      <p:bldP build="whole" bldLvl="1" animBg="1" rev="0" advAuto="0" spid="237" grpId="5"/>
      <p:bldP build="whole" bldLvl="1" animBg="1" rev="0" advAuto="0" spid="239" grpId="7"/>
      <p:bldP build="whole" bldLvl="1" animBg="1" rev="0" advAuto="0" spid="243" grpId="13"/>
      <p:bldP build="whole" bldLvl="1" animBg="1" rev="0" advAuto="0" spid="233" grpId="1"/>
      <p:bldP build="whole" bldLvl="1" animBg="1" rev="0" advAuto="0" spid="234" grpId="2"/>
      <p:bldP build="whole" bldLvl="1" animBg="1" rev="0" advAuto="0" spid="240" grpId="8"/>
      <p:bldP build="whole" bldLvl="1" animBg="1" rev="0" advAuto="0" spid="241" grpId="9"/>
      <p:bldP build="whole" bldLvl="1" animBg="1" rev="0" advAuto="0" spid="235" grpId="3"/>
      <p:bldP build="whole" bldLvl="1" animBg="1" rev="0" advAuto="0" spid="236" grpId="4"/>
      <p:bldP build="whole" bldLvl="1" animBg="1" rev="0" advAuto="0" spid="244" grpId="16"/>
      <p:bldP build="whole" bldLvl="1" animBg="1" rev="0" advAuto="0" spid="246" grpId="11"/>
      <p:bldP build="whole" bldLvl="1" animBg="1" rev="0" advAuto="0" spid="247" grpId="15"/>
      <p:bldP build="whole" bldLvl="1" animBg="1" rev="0" advAuto="0" spid="245" grpId="12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" name="Exemple:"/>
          <p:cNvSpPr/>
          <p:nvPr>
            <p:ph type="body" idx="21"/>
          </p:nvPr>
        </p:nvSpPr>
        <p:spPr>
          <a:prstGeom prst="roundRect">
            <a:avLst>
              <a:gd name="adj" fmla="val 50000"/>
            </a:avLst>
          </a:prstGeom>
        </p:spPr>
        <p:txBody>
          <a:bodyPr/>
          <a:lstStyle/>
          <a:p>
            <a:pPr/>
            <a:r>
              <a:t>Exemple:</a:t>
            </a:r>
          </a:p>
        </p:txBody>
      </p:sp>
      <p:sp>
        <p:nvSpPr>
          <p:cNvPr id="251" name="A"/>
          <p:cNvSpPr txBox="1"/>
          <p:nvPr/>
        </p:nvSpPr>
        <p:spPr>
          <a:xfrm>
            <a:off x="770314" y="2231652"/>
            <a:ext cx="423938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A</a:t>
            </a:r>
          </a:p>
        </p:txBody>
      </p:sp>
      <p:sp>
        <p:nvSpPr>
          <p:cNvPr id="252" name="B"/>
          <p:cNvSpPr txBox="1"/>
          <p:nvPr/>
        </p:nvSpPr>
        <p:spPr>
          <a:xfrm>
            <a:off x="770314" y="2729969"/>
            <a:ext cx="395363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B</a:t>
            </a:r>
          </a:p>
        </p:txBody>
      </p:sp>
      <p:sp>
        <p:nvSpPr>
          <p:cNvPr id="253" name="C"/>
          <p:cNvSpPr txBox="1"/>
          <p:nvPr/>
        </p:nvSpPr>
        <p:spPr>
          <a:xfrm>
            <a:off x="760826" y="3233901"/>
            <a:ext cx="442914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C</a:t>
            </a:r>
          </a:p>
        </p:txBody>
      </p:sp>
      <p:sp>
        <p:nvSpPr>
          <p:cNvPr id="254" name="D"/>
          <p:cNvSpPr txBox="1"/>
          <p:nvPr/>
        </p:nvSpPr>
        <p:spPr>
          <a:xfrm>
            <a:off x="737051" y="3732219"/>
            <a:ext cx="461889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D</a:t>
            </a:r>
          </a:p>
        </p:txBody>
      </p:sp>
      <p:sp>
        <p:nvSpPr>
          <p:cNvPr id="255" name="E"/>
          <p:cNvSpPr txBox="1"/>
          <p:nvPr/>
        </p:nvSpPr>
        <p:spPr>
          <a:xfrm>
            <a:off x="763282" y="4236150"/>
            <a:ext cx="400051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E</a:t>
            </a:r>
          </a:p>
        </p:txBody>
      </p:sp>
      <p:sp>
        <p:nvSpPr>
          <p:cNvPr id="256" name="2"/>
          <p:cNvSpPr txBox="1"/>
          <p:nvPr/>
        </p:nvSpPr>
        <p:spPr>
          <a:xfrm>
            <a:off x="2184399" y="2250001"/>
            <a:ext cx="342901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2</a:t>
            </a:r>
          </a:p>
        </p:txBody>
      </p:sp>
      <p:sp>
        <p:nvSpPr>
          <p:cNvPr id="257" name="1"/>
          <p:cNvSpPr txBox="1"/>
          <p:nvPr/>
        </p:nvSpPr>
        <p:spPr>
          <a:xfrm>
            <a:off x="2170112" y="2748319"/>
            <a:ext cx="342901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1</a:t>
            </a:r>
          </a:p>
        </p:txBody>
      </p:sp>
      <p:sp>
        <p:nvSpPr>
          <p:cNvPr id="258" name="0"/>
          <p:cNvSpPr txBox="1"/>
          <p:nvPr/>
        </p:nvSpPr>
        <p:spPr>
          <a:xfrm>
            <a:off x="2184399" y="3252250"/>
            <a:ext cx="342901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0</a:t>
            </a:r>
          </a:p>
        </p:txBody>
      </p:sp>
      <p:sp>
        <p:nvSpPr>
          <p:cNvPr id="259" name="3"/>
          <p:cNvSpPr txBox="1"/>
          <p:nvPr/>
        </p:nvSpPr>
        <p:spPr>
          <a:xfrm>
            <a:off x="2170112" y="3750568"/>
            <a:ext cx="342901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3</a:t>
            </a:r>
          </a:p>
        </p:txBody>
      </p:sp>
      <p:sp>
        <p:nvSpPr>
          <p:cNvPr id="260" name="4"/>
          <p:cNvSpPr txBox="1"/>
          <p:nvPr/>
        </p:nvSpPr>
        <p:spPr>
          <a:xfrm>
            <a:off x="2165424" y="4254499"/>
            <a:ext cx="342901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4</a:t>
            </a:r>
          </a:p>
        </p:txBody>
      </p:sp>
      <p:pic>
        <p:nvPicPr>
          <p:cNvPr id="261" name="Image" descr="Image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6408675" y="2063750"/>
            <a:ext cx="673101" cy="317500"/>
          </a:xfrm>
          <a:prstGeom prst="rect">
            <a:avLst/>
          </a:prstGeom>
          <a:ln w="12700">
            <a:miter lim="400000"/>
          </a:ln>
        </p:spPr>
      </p:pic>
      <p:pic>
        <p:nvPicPr>
          <p:cNvPr id="262" name="Image" descr="Image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9089713" y="2063750"/>
            <a:ext cx="673101" cy="317500"/>
          </a:xfrm>
          <a:prstGeom prst="rect">
            <a:avLst/>
          </a:prstGeom>
          <a:ln w="12700">
            <a:miter lim="400000"/>
          </a:ln>
        </p:spPr>
      </p:pic>
      <p:sp>
        <p:nvSpPr>
          <p:cNvPr id="263" name="Si on prend un échantillon avec remise de taille 2"/>
          <p:cNvSpPr txBox="1"/>
          <p:nvPr/>
        </p:nvSpPr>
        <p:spPr>
          <a:xfrm>
            <a:off x="3474697" y="2853952"/>
            <a:ext cx="9108952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Si on prend un échantillon avec remise de taille 2</a:t>
            </a:r>
          </a:p>
        </p:txBody>
      </p:sp>
      <p:pic>
        <p:nvPicPr>
          <p:cNvPr id="264" name="Image" descr="Image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5965975" y="2072902"/>
            <a:ext cx="254001" cy="317501"/>
          </a:xfrm>
          <a:prstGeom prst="rect">
            <a:avLst/>
          </a:prstGeom>
          <a:ln w="12700">
            <a:miter lim="400000"/>
          </a:ln>
        </p:spPr>
      </p:pic>
      <p:pic>
        <p:nvPicPr>
          <p:cNvPr id="265" name="Image" descr="Image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8225094" y="1948749"/>
            <a:ext cx="431801" cy="419101"/>
          </a:xfrm>
          <a:prstGeom prst="rect">
            <a:avLst/>
          </a:prstGeom>
          <a:ln w="12700">
            <a:miter lim="400000"/>
          </a:ln>
        </p:spPr>
      </p:pic>
      <p:sp>
        <p:nvSpPr>
          <p:cNvPr id="266" name="AA"/>
          <p:cNvSpPr txBox="1"/>
          <p:nvPr/>
        </p:nvSpPr>
        <p:spPr>
          <a:xfrm>
            <a:off x="531376" y="6164659"/>
            <a:ext cx="733574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AA</a:t>
            </a:r>
          </a:p>
        </p:txBody>
      </p:sp>
      <p:sp>
        <p:nvSpPr>
          <p:cNvPr id="267" name="AB"/>
          <p:cNvSpPr txBox="1"/>
          <p:nvPr/>
        </p:nvSpPr>
        <p:spPr>
          <a:xfrm>
            <a:off x="532658" y="6786960"/>
            <a:ext cx="705000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AB</a:t>
            </a:r>
          </a:p>
        </p:txBody>
      </p:sp>
      <p:sp>
        <p:nvSpPr>
          <p:cNvPr id="268" name="AC"/>
          <p:cNvSpPr txBox="1"/>
          <p:nvPr/>
        </p:nvSpPr>
        <p:spPr>
          <a:xfrm>
            <a:off x="515245" y="7491383"/>
            <a:ext cx="739825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AC</a:t>
            </a:r>
          </a:p>
        </p:txBody>
      </p:sp>
      <p:sp>
        <p:nvSpPr>
          <p:cNvPr id="269" name="AD"/>
          <p:cNvSpPr txBox="1"/>
          <p:nvPr/>
        </p:nvSpPr>
        <p:spPr>
          <a:xfrm>
            <a:off x="499395" y="8195805"/>
            <a:ext cx="771526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AD</a:t>
            </a:r>
          </a:p>
        </p:txBody>
      </p:sp>
      <p:sp>
        <p:nvSpPr>
          <p:cNvPr id="270" name="AE"/>
          <p:cNvSpPr txBox="1"/>
          <p:nvPr/>
        </p:nvSpPr>
        <p:spPr>
          <a:xfrm>
            <a:off x="543319" y="8900228"/>
            <a:ext cx="709688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AE</a:t>
            </a:r>
          </a:p>
        </p:txBody>
      </p:sp>
      <p:grpSp>
        <p:nvGrpSpPr>
          <p:cNvPr id="291" name="Grouper"/>
          <p:cNvGrpSpPr/>
          <p:nvPr/>
        </p:nvGrpSpPr>
        <p:grpSpPr>
          <a:xfrm>
            <a:off x="3034672" y="6164659"/>
            <a:ext cx="8018830" cy="3357870"/>
            <a:chOff x="0" y="0"/>
            <a:chExt cx="8018829" cy="3357869"/>
          </a:xfrm>
        </p:grpSpPr>
        <p:sp>
          <p:nvSpPr>
            <p:cNvPr id="271" name="BA"/>
            <p:cNvSpPr txBox="1"/>
            <p:nvPr/>
          </p:nvSpPr>
          <p:spPr>
            <a:xfrm>
              <a:off x="38343" y="-1"/>
              <a:ext cx="692275" cy="6223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/>
              <a:r>
                <a:t>BA</a:t>
              </a:r>
            </a:p>
          </p:txBody>
        </p:sp>
        <p:sp>
          <p:nvSpPr>
            <p:cNvPr id="272" name="BB"/>
            <p:cNvSpPr txBox="1"/>
            <p:nvPr/>
          </p:nvSpPr>
          <p:spPr>
            <a:xfrm>
              <a:off x="33263" y="622300"/>
              <a:ext cx="676424" cy="6223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/>
              <a:r>
                <a:t>BB</a:t>
              </a:r>
            </a:p>
          </p:txBody>
        </p:sp>
        <p:sp>
          <p:nvSpPr>
            <p:cNvPr id="273" name="BC"/>
            <p:cNvSpPr txBox="1"/>
            <p:nvPr/>
          </p:nvSpPr>
          <p:spPr>
            <a:xfrm>
              <a:off x="9487" y="1326723"/>
              <a:ext cx="723976" cy="6223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/>
              <a:r>
                <a:t>BC</a:t>
              </a:r>
            </a:p>
          </p:txBody>
        </p:sp>
        <p:sp>
          <p:nvSpPr>
            <p:cNvPr id="274" name="BD"/>
            <p:cNvSpPr txBox="1"/>
            <p:nvPr/>
          </p:nvSpPr>
          <p:spPr>
            <a:xfrm>
              <a:off x="-1" y="2031146"/>
              <a:ext cx="742951" cy="6223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/>
              <a:r>
                <a:t>BD</a:t>
              </a:r>
            </a:p>
          </p:txBody>
        </p:sp>
        <p:sp>
          <p:nvSpPr>
            <p:cNvPr id="275" name="BE"/>
            <p:cNvSpPr txBox="1"/>
            <p:nvPr/>
          </p:nvSpPr>
          <p:spPr>
            <a:xfrm>
              <a:off x="43924" y="2735569"/>
              <a:ext cx="681113" cy="6223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/>
              <a:r>
                <a:t>BE</a:t>
              </a:r>
            </a:p>
          </p:txBody>
        </p:sp>
        <p:sp>
          <p:nvSpPr>
            <p:cNvPr id="276" name="CA"/>
            <p:cNvSpPr txBox="1"/>
            <p:nvPr/>
          </p:nvSpPr>
          <p:spPr>
            <a:xfrm>
              <a:off x="2499483" y="-1"/>
              <a:ext cx="752551" cy="6223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/>
              <a:r>
                <a:t>CA</a:t>
              </a:r>
            </a:p>
          </p:txBody>
        </p:sp>
        <p:sp>
          <p:nvSpPr>
            <p:cNvPr id="277" name="CB"/>
            <p:cNvSpPr txBox="1"/>
            <p:nvPr/>
          </p:nvSpPr>
          <p:spPr>
            <a:xfrm>
              <a:off x="2500765" y="622300"/>
              <a:ext cx="723976" cy="6223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/>
              <a:r>
                <a:t>CB</a:t>
              </a:r>
            </a:p>
          </p:txBody>
        </p:sp>
        <p:sp>
          <p:nvSpPr>
            <p:cNvPr id="278" name="CC"/>
            <p:cNvSpPr txBox="1"/>
            <p:nvPr/>
          </p:nvSpPr>
          <p:spPr>
            <a:xfrm>
              <a:off x="2476990" y="1326723"/>
              <a:ext cx="771526" cy="6223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/>
              <a:r>
                <a:t>CC</a:t>
              </a:r>
            </a:p>
          </p:txBody>
        </p:sp>
        <p:sp>
          <p:nvSpPr>
            <p:cNvPr id="279" name="CD"/>
            <p:cNvSpPr txBox="1"/>
            <p:nvPr/>
          </p:nvSpPr>
          <p:spPr>
            <a:xfrm>
              <a:off x="2467502" y="2031146"/>
              <a:ext cx="790502" cy="6223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/>
              <a:r>
                <a:t>CD</a:t>
              </a:r>
            </a:p>
          </p:txBody>
        </p:sp>
        <p:sp>
          <p:nvSpPr>
            <p:cNvPr id="280" name="CE"/>
            <p:cNvSpPr txBox="1"/>
            <p:nvPr/>
          </p:nvSpPr>
          <p:spPr>
            <a:xfrm>
              <a:off x="2511427" y="2735569"/>
              <a:ext cx="728663" cy="6223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/>
              <a:r>
                <a:t>CE</a:t>
              </a:r>
            </a:p>
          </p:txBody>
        </p:sp>
        <p:sp>
          <p:nvSpPr>
            <p:cNvPr id="281" name="DA"/>
            <p:cNvSpPr txBox="1"/>
            <p:nvPr/>
          </p:nvSpPr>
          <p:spPr>
            <a:xfrm>
              <a:off x="4953801" y="-1"/>
              <a:ext cx="741834" cy="6223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/>
              <a:r>
                <a:t>DA</a:t>
              </a:r>
            </a:p>
          </p:txBody>
        </p:sp>
        <p:sp>
          <p:nvSpPr>
            <p:cNvPr id="282" name="DB"/>
            <p:cNvSpPr txBox="1"/>
            <p:nvPr/>
          </p:nvSpPr>
          <p:spPr>
            <a:xfrm>
              <a:off x="4940238" y="622300"/>
              <a:ext cx="742951" cy="6223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/>
              <a:r>
                <a:t>DB</a:t>
              </a:r>
            </a:p>
          </p:txBody>
        </p:sp>
        <p:sp>
          <p:nvSpPr>
            <p:cNvPr id="283" name="DC"/>
            <p:cNvSpPr txBox="1"/>
            <p:nvPr/>
          </p:nvSpPr>
          <p:spPr>
            <a:xfrm>
              <a:off x="4916463" y="1326723"/>
              <a:ext cx="790501" cy="6223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/>
              <a:r>
                <a:t>DC</a:t>
              </a:r>
            </a:p>
          </p:txBody>
        </p:sp>
        <p:sp>
          <p:nvSpPr>
            <p:cNvPr id="284" name="DD"/>
            <p:cNvSpPr txBox="1"/>
            <p:nvPr/>
          </p:nvSpPr>
          <p:spPr>
            <a:xfrm>
              <a:off x="4906975" y="2031146"/>
              <a:ext cx="809477" cy="6223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/>
              <a:r>
                <a:t>DD</a:t>
              </a:r>
            </a:p>
          </p:txBody>
        </p:sp>
        <p:sp>
          <p:nvSpPr>
            <p:cNvPr id="285" name="DE"/>
            <p:cNvSpPr txBox="1"/>
            <p:nvPr/>
          </p:nvSpPr>
          <p:spPr>
            <a:xfrm>
              <a:off x="4950898" y="2735569"/>
              <a:ext cx="747640" cy="6223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/>
              <a:r>
                <a:t>DE</a:t>
              </a:r>
            </a:p>
          </p:txBody>
        </p:sp>
        <p:sp>
          <p:nvSpPr>
            <p:cNvPr id="286" name="EA"/>
            <p:cNvSpPr txBox="1"/>
            <p:nvPr/>
          </p:nvSpPr>
          <p:spPr>
            <a:xfrm>
              <a:off x="7303172" y="-1"/>
              <a:ext cx="709687" cy="6223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/>
              <a:r>
                <a:t>EA</a:t>
              </a:r>
            </a:p>
          </p:txBody>
        </p:sp>
        <p:sp>
          <p:nvSpPr>
            <p:cNvPr id="287" name="EB"/>
            <p:cNvSpPr txBox="1"/>
            <p:nvPr/>
          </p:nvSpPr>
          <p:spPr>
            <a:xfrm>
              <a:off x="7304454" y="622300"/>
              <a:ext cx="681113" cy="6223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/>
              <a:r>
                <a:t>EB</a:t>
              </a:r>
            </a:p>
          </p:txBody>
        </p:sp>
        <p:sp>
          <p:nvSpPr>
            <p:cNvPr id="288" name="EC"/>
            <p:cNvSpPr txBox="1"/>
            <p:nvPr/>
          </p:nvSpPr>
          <p:spPr>
            <a:xfrm>
              <a:off x="7280678" y="1326723"/>
              <a:ext cx="728664" cy="6223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/>
              <a:r>
                <a:t>EC</a:t>
              </a:r>
            </a:p>
          </p:txBody>
        </p:sp>
        <p:sp>
          <p:nvSpPr>
            <p:cNvPr id="289" name="ED"/>
            <p:cNvSpPr txBox="1"/>
            <p:nvPr/>
          </p:nvSpPr>
          <p:spPr>
            <a:xfrm>
              <a:off x="7271191" y="2031146"/>
              <a:ext cx="747639" cy="6223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/>
              <a:r>
                <a:t>ED</a:t>
              </a:r>
            </a:p>
          </p:txBody>
        </p:sp>
        <p:sp>
          <p:nvSpPr>
            <p:cNvPr id="290" name="EE"/>
            <p:cNvSpPr txBox="1"/>
            <p:nvPr/>
          </p:nvSpPr>
          <p:spPr>
            <a:xfrm>
              <a:off x="7315115" y="2735569"/>
              <a:ext cx="685801" cy="6223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/>
              <a:r>
                <a:t>EE</a:t>
              </a:r>
            </a:p>
          </p:txBody>
        </p:sp>
      </p:grpSp>
      <p:grpSp>
        <p:nvGrpSpPr>
          <p:cNvPr id="297" name="Grouper"/>
          <p:cNvGrpSpPr/>
          <p:nvPr/>
        </p:nvGrpSpPr>
        <p:grpSpPr>
          <a:xfrm>
            <a:off x="2045999" y="5705703"/>
            <a:ext cx="10231167" cy="330201"/>
            <a:chOff x="0" y="0"/>
            <a:chExt cx="10231166" cy="330200"/>
          </a:xfrm>
        </p:grpSpPr>
        <p:pic>
          <p:nvPicPr>
            <p:cNvPr id="292" name="Image" descr="Image"/>
            <p:cNvPicPr>
              <a:picLocks noChangeAspect="1"/>
            </p:cNvPicPr>
            <p:nvPr/>
          </p:nvPicPr>
          <p:blipFill>
            <a:blip r:embed="rId5">
              <a:extLst/>
            </a:blip>
            <a:stretch>
              <a:fillRect/>
            </a:stretch>
          </p:blipFill>
          <p:spPr>
            <a:xfrm>
              <a:off x="0" y="38100"/>
              <a:ext cx="241300" cy="2921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293" name="Image" descr="Image"/>
            <p:cNvPicPr>
              <a:picLocks noChangeAspect="1"/>
            </p:cNvPicPr>
            <p:nvPr/>
          </p:nvPicPr>
          <p:blipFill>
            <a:blip r:embed="rId5">
              <a:extLst/>
            </a:blip>
            <a:stretch>
              <a:fillRect/>
            </a:stretch>
          </p:blipFill>
          <p:spPr>
            <a:xfrm>
              <a:off x="2603107" y="38100"/>
              <a:ext cx="241301" cy="2921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294" name="Image" descr="Image"/>
            <p:cNvPicPr>
              <a:picLocks noChangeAspect="1"/>
            </p:cNvPicPr>
            <p:nvPr/>
          </p:nvPicPr>
          <p:blipFill>
            <a:blip r:embed="rId5">
              <a:extLst/>
            </a:blip>
            <a:stretch>
              <a:fillRect/>
            </a:stretch>
          </p:blipFill>
          <p:spPr>
            <a:xfrm>
              <a:off x="5065360" y="38100"/>
              <a:ext cx="241301" cy="2921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295" name="Image" descr="Image"/>
            <p:cNvPicPr>
              <a:picLocks noChangeAspect="1"/>
            </p:cNvPicPr>
            <p:nvPr/>
          </p:nvPicPr>
          <p:blipFill>
            <a:blip r:embed="rId5">
              <a:extLst/>
            </a:blip>
            <a:stretch>
              <a:fillRect/>
            </a:stretch>
          </p:blipFill>
          <p:spPr>
            <a:xfrm>
              <a:off x="7527613" y="0"/>
              <a:ext cx="241301" cy="2921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296" name="Image" descr="Image"/>
            <p:cNvPicPr>
              <a:picLocks noChangeAspect="1"/>
            </p:cNvPicPr>
            <p:nvPr/>
          </p:nvPicPr>
          <p:blipFill>
            <a:blip r:embed="rId5">
              <a:extLst/>
            </a:blip>
            <a:stretch>
              <a:fillRect/>
            </a:stretch>
          </p:blipFill>
          <p:spPr>
            <a:xfrm>
              <a:off x="9989866" y="38100"/>
              <a:ext cx="241301" cy="2921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298" name="2"/>
          <p:cNvSpPr txBox="1"/>
          <p:nvPr/>
        </p:nvSpPr>
        <p:spPr>
          <a:xfrm>
            <a:off x="1944399" y="6164659"/>
            <a:ext cx="342901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2</a:t>
            </a:r>
          </a:p>
        </p:txBody>
      </p:sp>
      <p:sp>
        <p:nvSpPr>
          <p:cNvPr id="299" name="1,5"/>
          <p:cNvSpPr txBox="1"/>
          <p:nvPr/>
        </p:nvSpPr>
        <p:spPr>
          <a:xfrm>
            <a:off x="1772949" y="6757031"/>
            <a:ext cx="685801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1,5</a:t>
            </a:r>
          </a:p>
        </p:txBody>
      </p:sp>
      <p:sp>
        <p:nvSpPr>
          <p:cNvPr id="300" name="1"/>
          <p:cNvSpPr txBox="1"/>
          <p:nvPr/>
        </p:nvSpPr>
        <p:spPr>
          <a:xfrm>
            <a:off x="1874549" y="7491383"/>
            <a:ext cx="342901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1</a:t>
            </a:r>
          </a:p>
        </p:txBody>
      </p:sp>
      <p:sp>
        <p:nvSpPr>
          <p:cNvPr id="301" name="2,5"/>
          <p:cNvSpPr txBox="1"/>
          <p:nvPr/>
        </p:nvSpPr>
        <p:spPr>
          <a:xfrm>
            <a:off x="1771362" y="8113683"/>
            <a:ext cx="685801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2,5</a:t>
            </a:r>
          </a:p>
        </p:txBody>
      </p:sp>
      <p:sp>
        <p:nvSpPr>
          <p:cNvPr id="302" name="3"/>
          <p:cNvSpPr txBox="1"/>
          <p:nvPr/>
        </p:nvSpPr>
        <p:spPr>
          <a:xfrm>
            <a:off x="1874549" y="8900228"/>
            <a:ext cx="342901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3</a:t>
            </a:r>
          </a:p>
        </p:txBody>
      </p:sp>
      <p:grpSp>
        <p:nvGrpSpPr>
          <p:cNvPr id="323" name="Grouper"/>
          <p:cNvGrpSpPr/>
          <p:nvPr/>
        </p:nvGrpSpPr>
        <p:grpSpPr>
          <a:xfrm>
            <a:off x="4276388" y="6164659"/>
            <a:ext cx="8229018" cy="3357870"/>
            <a:chOff x="0" y="0"/>
            <a:chExt cx="8229016" cy="3357869"/>
          </a:xfrm>
        </p:grpSpPr>
        <p:sp>
          <p:nvSpPr>
            <p:cNvPr id="303" name="2"/>
            <p:cNvSpPr txBox="1"/>
            <p:nvPr/>
          </p:nvSpPr>
          <p:spPr>
            <a:xfrm>
              <a:off x="150467" y="1945516"/>
              <a:ext cx="342901" cy="6223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/>
              <a:r>
                <a:t>2</a:t>
              </a:r>
            </a:p>
          </p:txBody>
        </p:sp>
        <p:sp>
          <p:nvSpPr>
            <p:cNvPr id="304" name="1,5"/>
            <p:cNvSpPr txBox="1"/>
            <p:nvPr/>
          </p:nvSpPr>
          <p:spPr>
            <a:xfrm>
              <a:off x="64777" y="37333"/>
              <a:ext cx="685801" cy="6223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/>
              <a:r>
                <a:t>1,5</a:t>
              </a:r>
            </a:p>
          </p:txBody>
        </p:sp>
        <p:sp>
          <p:nvSpPr>
            <p:cNvPr id="305" name="1"/>
            <p:cNvSpPr txBox="1"/>
            <p:nvPr/>
          </p:nvSpPr>
          <p:spPr>
            <a:xfrm>
              <a:off x="236227" y="659633"/>
              <a:ext cx="342901" cy="6223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/>
              <a:r>
                <a:t>1</a:t>
              </a:r>
            </a:p>
          </p:txBody>
        </p:sp>
        <p:sp>
          <p:nvSpPr>
            <p:cNvPr id="306" name="2,5"/>
            <p:cNvSpPr txBox="1"/>
            <p:nvPr/>
          </p:nvSpPr>
          <p:spPr>
            <a:xfrm>
              <a:off x="0" y="2735569"/>
              <a:ext cx="685801" cy="6223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/>
              <a:r>
                <a:t>2,5</a:t>
              </a:r>
            </a:p>
          </p:txBody>
        </p:sp>
        <p:sp>
          <p:nvSpPr>
            <p:cNvPr id="307" name="0,5"/>
            <p:cNvSpPr txBox="1"/>
            <p:nvPr/>
          </p:nvSpPr>
          <p:spPr>
            <a:xfrm>
              <a:off x="64777" y="1244600"/>
              <a:ext cx="685801" cy="6223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/>
              <a:r>
                <a:t>0,5</a:t>
              </a:r>
            </a:p>
          </p:txBody>
        </p:sp>
        <p:sp>
          <p:nvSpPr>
            <p:cNvPr id="308" name="0"/>
            <p:cNvSpPr txBox="1"/>
            <p:nvPr/>
          </p:nvSpPr>
          <p:spPr>
            <a:xfrm>
              <a:off x="2669322" y="1244600"/>
              <a:ext cx="342901" cy="6223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/>
              <a:r>
                <a:t>0</a:t>
              </a:r>
            </a:p>
          </p:txBody>
        </p:sp>
        <p:sp>
          <p:nvSpPr>
            <p:cNvPr id="309" name="0,5"/>
            <p:cNvSpPr txBox="1"/>
            <p:nvPr/>
          </p:nvSpPr>
          <p:spPr>
            <a:xfrm>
              <a:off x="2519094" y="592371"/>
              <a:ext cx="685801" cy="6223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/>
              <a:r>
                <a:t>0,5</a:t>
              </a:r>
            </a:p>
          </p:txBody>
        </p:sp>
        <p:sp>
          <p:nvSpPr>
            <p:cNvPr id="310" name="1"/>
            <p:cNvSpPr txBox="1"/>
            <p:nvPr/>
          </p:nvSpPr>
          <p:spPr>
            <a:xfrm>
              <a:off x="2690544" y="-1"/>
              <a:ext cx="342901" cy="6223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/>
              <a:r>
                <a:t>1</a:t>
              </a:r>
            </a:p>
          </p:txBody>
        </p:sp>
        <p:sp>
          <p:nvSpPr>
            <p:cNvPr id="311" name="1,5"/>
            <p:cNvSpPr txBox="1"/>
            <p:nvPr/>
          </p:nvSpPr>
          <p:spPr>
            <a:xfrm>
              <a:off x="2517507" y="1949023"/>
              <a:ext cx="685801" cy="6223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/>
              <a:r>
                <a:t>1,5</a:t>
              </a:r>
            </a:p>
          </p:txBody>
        </p:sp>
        <p:sp>
          <p:nvSpPr>
            <p:cNvPr id="312" name="2"/>
            <p:cNvSpPr txBox="1"/>
            <p:nvPr/>
          </p:nvSpPr>
          <p:spPr>
            <a:xfrm>
              <a:off x="2620694" y="2735569"/>
              <a:ext cx="342901" cy="6223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/>
              <a:r>
                <a:t>2</a:t>
              </a:r>
            </a:p>
          </p:txBody>
        </p:sp>
        <p:sp>
          <p:nvSpPr>
            <p:cNvPr id="313" name="2,5"/>
            <p:cNvSpPr txBox="1"/>
            <p:nvPr/>
          </p:nvSpPr>
          <p:spPr>
            <a:xfrm>
              <a:off x="5057552" y="-1"/>
              <a:ext cx="685801" cy="6223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/>
              <a:r>
                <a:t>2,5</a:t>
              </a:r>
            </a:p>
          </p:txBody>
        </p:sp>
        <p:sp>
          <p:nvSpPr>
            <p:cNvPr id="314" name="2"/>
            <p:cNvSpPr txBox="1"/>
            <p:nvPr/>
          </p:nvSpPr>
          <p:spPr>
            <a:xfrm>
              <a:off x="5229002" y="592371"/>
              <a:ext cx="342901" cy="6223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/>
              <a:r>
                <a:t>2</a:t>
              </a:r>
            </a:p>
          </p:txBody>
        </p:sp>
        <p:sp>
          <p:nvSpPr>
            <p:cNvPr id="315" name="1,5"/>
            <p:cNvSpPr txBox="1"/>
            <p:nvPr/>
          </p:nvSpPr>
          <p:spPr>
            <a:xfrm>
              <a:off x="4987702" y="1326723"/>
              <a:ext cx="685801" cy="6223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/>
              <a:r>
                <a:t>1,5</a:t>
              </a:r>
            </a:p>
          </p:txBody>
        </p:sp>
        <p:sp>
          <p:nvSpPr>
            <p:cNvPr id="316" name="3"/>
            <p:cNvSpPr txBox="1"/>
            <p:nvPr/>
          </p:nvSpPr>
          <p:spPr>
            <a:xfrm>
              <a:off x="5227415" y="1949023"/>
              <a:ext cx="342901" cy="6223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/>
              <a:r>
                <a:t>3</a:t>
              </a:r>
            </a:p>
          </p:txBody>
        </p:sp>
        <p:sp>
          <p:nvSpPr>
            <p:cNvPr id="317" name="3,5"/>
            <p:cNvSpPr txBox="1"/>
            <p:nvPr/>
          </p:nvSpPr>
          <p:spPr>
            <a:xfrm>
              <a:off x="4987702" y="2735569"/>
              <a:ext cx="685801" cy="6223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/>
              <a:r>
                <a:t>3,5</a:t>
              </a:r>
            </a:p>
          </p:txBody>
        </p:sp>
        <p:sp>
          <p:nvSpPr>
            <p:cNvPr id="318" name="3"/>
            <p:cNvSpPr txBox="1"/>
            <p:nvPr/>
          </p:nvSpPr>
          <p:spPr>
            <a:xfrm>
              <a:off x="7714666" y="-1"/>
              <a:ext cx="342901" cy="6223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/>
              <a:r>
                <a:t>3</a:t>
              </a:r>
            </a:p>
          </p:txBody>
        </p:sp>
        <p:sp>
          <p:nvSpPr>
            <p:cNvPr id="319" name="2,5"/>
            <p:cNvSpPr txBox="1"/>
            <p:nvPr/>
          </p:nvSpPr>
          <p:spPr>
            <a:xfrm>
              <a:off x="7543216" y="592371"/>
              <a:ext cx="685801" cy="6223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/>
              <a:r>
                <a:t>2,5</a:t>
              </a:r>
            </a:p>
          </p:txBody>
        </p:sp>
        <p:sp>
          <p:nvSpPr>
            <p:cNvPr id="320" name="2"/>
            <p:cNvSpPr txBox="1"/>
            <p:nvPr/>
          </p:nvSpPr>
          <p:spPr>
            <a:xfrm>
              <a:off x="7644816" y="1326723"/>
              <a:ext cx="342901" cy="6223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/>
              <a:r>
                <a:t>2</a:t>
              </a:r>
            </a:p>
          </p:txBody>
        </p:sp>
        <p:sp>
          <p:nvSpPr>
            <p:cNvPr id="321" name="3,5"/>
            <p:cNvSpPr txBox="1"/>
            <p:nvPr/>
          </p:nvSpPr>
          <p:spPr>
            <a:xfrm>
              <a:off x="7541628" y="1949023"/>
              <a:ext cx="685801" cy="6223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/>
              <a:r>
                <a:t>3,5</a:t>
              </a:r>
            </a:p>
          </p:txBody>
        </p:sp>
        <p:sp>
          <p:nvSpPr>
            <p:cNvPr id="322" name="4"/>
            <p:cNvSpPr txBox="1"/>
            <p:nvPr/>
          </p:nvSpPr>
          <p:spPr>
            <a:xfrm>
              <a:off x="7644816" y="2735569"/>
              <a:ext cx="342901" cy="6223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/>
              <a:r>
                <a:t>4</a:t>
              </a:r>
            </a:p>
          </p:txBody>
        </p:sp>
      </p:grpSp>
      <p:sp>
        <p:nvSpPr>
          <p:cNvPr id="324" name="Regardons une population de 5 personnes et considérons…"/>
          <p:cNvSpPr txBox="1"/>
          <p:nvPr/>
        </p:nvSpPr>
        <p:spPr>
          <a:xfrm>
            <a:off x="2527300" y="400050"/>
            <a:ext cx="10644188" cy="1663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algn="l"/>
            <a:r>
              <a:t>Regardons une population de 5 personnes et considérons </a:t>
            </a:r>
          </a:p>
          <a:p>
            <a:pPr algn="l"/>
            <a:r>
              <a:t>la variable statistique: le nombre de cellulaires dans les 5 </a:t>
            </a:r>
          </a:p>
          <a:p>
            <a:pPr algn="l"/>
            <a:r>
              <a:t>dernières années.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advClick="1" p14:dur="2000">
        <p:dissolve/>
      </p:transition>
    </mc:Choice>
    <mc:Fallback>
      <p:transition spd="slow">
        <p:fade/>
      </p:transition>
    </mc:Fallback>
  </mc:AlternateContent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Class="entr" nodeType="clickEffect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Class="entr" nodeType="click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Class="entr" nodeType="clickEffect" presetSubtype="0" presetID="1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8" fill="hold"/>
                                        <p:tgtEl>
                                          <p:spTgt spid="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Class="entr" nodeType="clickEffect" presetSubtype="0" presetID="1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2" fill="hold"/>
                                        <p:tgtEl>
                                          <p:spTgt spid="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Class="entr" nodeType="clickEffect" presetSubtype="0" presetID="1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6" fill="hold"/>
                                        <p:tgtEl>
                                          <p:spTgt spid="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Class="entr" nodeType="clickEffect" presetSubtype="0" presetID="1" grpId="1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0" fill="hold"/>
                                        <p:tgtEl>
                                          <p:spTgt spid="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Class="entr" nodeType="clickEffect" presetSubtype="0" presetID="1" grpId="1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4" fill="hold"/>
                                        <p:tgtEl>
                                          <p:spTgt spid="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Class="entr" nodeType="clickEffect" presetSubtype="0" presetID="1" grpId="1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8" fill="hold"/>
                                        <p:tgtEl>
                                          <p:spTgt spid="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63" grpId="1"/>
      <p:bldP build="whole" bldLvl="1" animBg="1" rev="0" advAuto="0" spid="267" grpId="3"/>
      <p:bldP build="whole" bldLvl="1" animBg="1" rev="0" advAuto="0" spid="302" grpId="13"/>
      <p:bldP build="whole" bldLvl="1" animBg="1" rev="0" advAuto="0" spid="270" grpId="6"/>
      <p:bldP build="whole" bldLvl="1" animBg="1" rev="0" advAuto="0" spid="297" grpId="8"/>
      <p:bldP build="whole" bldLvl="1" animBg="1" rev="0" advAuto="0" spid="298" grpId="9"/>
      <p:bldP build="whole" bldLvl="1" animBg="1" rev="0" advAuto="0" spid="301" grpId="12"/>
      <p:bldP build="whole" bldLvl="1" animBg="1" rev="0" advAuto="0" spid="291" grpId="7"/>
      <p:bldP build="whole" bldLvl="1" animBg="1" rev="0" advAuto="0" spid="300" grpId="11"/>
      <p:bldP build="whole" bldLvl="1" animBg="1" rev="0" advAuto="0" spid="269" grpId="5"/>
      <p:bldP build="whole" bldLvl="1" animBg="1" rev="0" advAuto="0" spid="266" grpId="2"/>
      <p:bldP build="whole" bldLvl="1" animBg="1" rev="0" advAuto="0" spid="299" grpId="10"/>
      <p:bldP build="whole" bldLvl="1" animBg="1" rev="0" advAuto="0" spid="323" grpId="14"/>
      <p:bldP build="whole" bldLvl="1" animBg="1" rev="0" advAuto="0" spid="268" grpId="4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6" name="Exemple:"/>
          <p:cNvSpPr/>
          <p:nvPr>
            <p:ph type="body" idx="21"/>
          </p:nvPr>
        </p:nvSpPr>
        <p:spPr>
          <a:prstGeom prst="roundRect">
            <a:avLst>
              <a:gd name="adj" fmla="val 50000"/>
            </a:avLst>
          </a:prstGeom>
        </p:spPr>
        <p:txBody>
          <a:bodyPr/>
          <a:lstStyle/>
          <a:p>
            <a:pPr/>
            <a:r>
              <a:t>Exemple:</a:t>
            </a:r>
          </a:p>
        </p:txBody>
      </p:sp>
      <p:sp>
        <p:nvSpPr>
          <p:cNvPr id="327" name="A"/>
          <p:cNvSpPr txBox="1"/>
          <p:nvPr/>
        </p:nvSpPr>
        <p:spPr>
          <a:xfrm>
            <a:off x="770314" y="2231652"/>
            <a:ext cx="423938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A</a:t>
            </a:r>
          </a:p>
        </p:txBody>
      </p:sp>
      <p:sp>
        <p:nvSpPr>
          <p:cNvPr id="328" name="B"/>
          <p:cNvSpPr txBox="1"/>
          <p:nvPr/>
        </p:nvSpPr>
        <p:spPr>
          <a:xfrm>
            <a:off x="770314" y="2729969"/>
            <a:ext cx="395363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B</a:t>
            </a:r>
          </a:p>
        </p:txBody>
      </p:sp>
      <p:sp>
        <p:nvSpPr>
          <p:cNvPr id="329" name="C"/>
          <p:cNvSpPr txBox="1"/>
          <p:nvPr/>
        </p:nvSpPr>
        <p:spPr>
          <a:xfrm>
            <a:off x="760826" y="3233901"/>
            <a:ext cx="442914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C</a:t>
            </a:r>
          </a:p>
        </p:txBody>
      </p:sp>
      <p:sp>
        <p:nvSpPr>
          <p:cNvPr id="330" name="D"/>
          <p:cNvSpPr txBox="1"/>
          <p:nvPr/>
        </p:nvSpPr>
        <p:spPr>
          <a:xfrm>
            <a:off x="737051" y="3732219"/>
            <a:ext cx="461889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D</a:t>
            </a:r>
          </a:p>
        </p:txBody>
      </p:sp>
      <p:sp>
        <p:nvSpPr>
          <p:cNvPr id="331" name="E"/>
          <p:cNvSpPr txBox="1"/>
          <p:nvPr/>
        </p:nvSpPr>
        <p:spPr>
          <a:xfrm>
            <a:off x="763282" y="4236150"/>
            <a:ext cx="400051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E</a:t>
            </a:r>
          </a:p>
        </p:txBody>
      </p:sp>
      <p:sp>
        <p:nvSpPr>
          <p:cNvPr id="332" name="2"/>
          <p:cNvSpPr txBox="1"/>
          <p:nvPr/>
        </p:nvSpPr>
        <p:spPr>
          <a:xfrm>
            <a:off x="1600199" y="2250001"/>
            <a:ext cx="342901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2</a:t>
            </a:r>
          </a:p>
        </p:txBody>
      </p:sp>
      <p:sp>
        <p:nvSpPr>
          <p:cNvPr id="333" name="1"/>
          <p:cNvSpPr txBox="1"/>
          <p:nvPr/>
        </p:nvSpPr>
        <p:spPr>
          <a:xfrm>
            <a:off x="1585912" y="2748319"/>
            <a:ext cx="342901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1</a:t>
            </a:r>
          </a:p>
        </p:txBody>
      </p:sp>
      <p:sp>
        <p:nvSpPr>
          <p:cNvPr id="334" name="0"/>
          <p:cNvSpPr txBox="1"/>
          <p:nvPr/>
        </p:nvSpPr>
        <p:spPr>
          <a:xfrm>
            <a:off x="1600199" y="3252250"/>
            <a:ext cx="342901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0</a:t>
            </a:r>
          </a:p>
        </p:txBody>
      </p:sp>
      <p:sp>
        <p:nvSpPr>
          <p:cNvPr id="335" name="3"/>
          <p:cNvSpPr txBox="1"/>
          <p:nvPr/>
        </p:nvSpPr>
        <p:spPr>
          <a:xfrm>
            <a:off x="1585912" y="3750568"/>
            <a:ext cx="342901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3</a:t>
            </a:r>
          </a:p>
        </p:txBody>
      </p:sp>
      <p:sp>
        <p:nvSpPr>
          <p:cNvPr id="336" name="4"/>
          <p:cNvSpPr txBox="1"/>
          <p:nvPr/>
        </p:nvSpPr>
        <p:spPr>
          <a:xfrm>
            <a:off x="1581224" y="4254499"/>
            <a:ext cx="342901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4</a:t>
            </a:r>
          </a:p>
        </p:txBody>
      </p:sp>
      <p:pic>
        <p:nvPicPr>
          <p:cNvPr id="337" name="Image" descr="Image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147147" y="2158299"/>
            <a:ext cx="673101" cy="317501"/>
          </a:xfrm>
          <a:prstGeom prst="rect">
            <a:avLst/>
          </a:prstGeom>
          <a:ln w="12700">
            <a:miter lim="400000"/>
          </a:ln>
        </p:spPr>
      </p:pic>
      <p:pic>
        <p:nvPicPr>
          <p:cNvPr id="338" name="Image" descr="Image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321025" y="3093500"/>
            <a:ext cx="673101" cy="317501"/>
          </a:xfrm>
          <a:prstGeom prst="rect">
            <a:avLst/>
          </a:prstGeom>
          <a:ln w="12700">
            <a:miter lim="400000"/>
          </a:ln>
        </p:spPr>
      </p:pic>
      <p:pic>
        <p:nvPicPr>
          <p:cNvPr id="339" name="Image" descr="Image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2703683" y="2250001"/>
            <a:ext cx="254001" cy="317501"/>
          </a:xfrm>
          <a:prstGeom prst="rect">
            <a:avLst/>
          </a:prstGeom>
          <a:ln w="12700">
            <a:miter lim="400000"/>
          </a:ln>
        </p:spPr>
      </p:pic>
      <p:pic>
        <p:nvPicPr>
          <p:cNvPr id="340" name="Image" descr="Image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2671422" y="2951519"/>
            <a:ext cx="431801" cy="419101"/>
          </a:xfrm>
          <a:prstGeom prst="rect">
            <a:avLst/>
          </a:prstGeom>
          <a:ln w="12700">
            <a:miter lim="400000"/>
          </a:ln>
        </p:spPr>
      </p:pic>
      <p:sp>
        <p:nvSpPr>
          <p:cNvPr id="341" name="Considérons l’expérience aléatoire de…"/>
          <p:cNvSpPr txBox="1"/>
          <p:nvPr/>
        </p:nvSpPr>
        <p:spPr>
          <a:xfrm>
            <a:off x="5394486" y="2176819"/>
            <a:ext cx="7065170" cy="1143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algn="l"/>
            <a:r>
              <a:t>Considérons l’expérience aléatoire de </a:t>
            </a:r>
          </a:p>
          <a:p>
            <a:pPr algn="l"/>
            <a:r>
              <a:t>piger un échantillon au hasard </a:t>
            </a:r>
          </a:p>
        </p:txBody>
      </p:sp>
      <p:grpSp>
        <p:nvGrpSpPr>
          <p:cNvPr id="344" name="Grouper"/>
          <p:cNvGrpSpPr/>
          <p:nvPr/>
        </p:nvGrpSpPr>
        <p:grpSpPr>
          <a:xfrm>
            <a:off x="5262816" y="3545051"/>
            <a:ext cx="5498423" cy="622301"/>
            <a:chOff x="0" y="0"/>
            <a:chExt cx="5498422" cy="622300"/>
          </a:xfrm>
        </p:grpSpPr>
        <p:pic>
          <p:nvPicPr>
            <p:cNvPr id="342" name="Image" descr="Image"/>
            <p:cNvPicPr>
              <a:picLocks noChangeAspect="1"/>
            </p:cNvPicPr>
            <p:nvPr/>
          </p:nvPicPr>
          <p:blipFill>
            <a:blip r:embed="rId5">
              <a:extLst/>
            </a:blip>
            <a:stretch>
              <a:fillRect/>
            </a:stretch>
          </p:blipFill>
          <p:spPr>
            <a:xfrm>
              <a:off x="0" y="101611"/>
              <a:ext cx="381000" cy="39370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343" name=": moyenne de l’échantillon"/>
            <p:cNvSpPr txBox="1"/>
            <p:nvPr/>
          </p:nvSpPr>
          <p:spPr>
            <a:xfrm>
              <a:off x="566779" y="-1"/>
              <a:ext cx="4931644" cy="6223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/>
              <a:r>
                <a:t>: moyenne de l’échantillon</a:t>
              </a:r>
            </a:p>
          </p:txBody>
        </p:sp>
      </p:grpSp>
      <p:sp>
        <p:nvSpPr>
          <p:cNvPr id="345" name="AA"/>
          <p:cNvSpPr txBox="1"/>
          <p:nvPr/>
        </p:nvSpPr>
        <p:spPr>
          <a:xfrm>
            <a:off x="531376" y="6164659"/>
            <a:ext cx="733574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AA</a:t>
            </a:r>
          </a:p>
        </p:txBody>
      </p:sp>
      <p:sp>
        <p:nvSpPr>
          <p:cNvPr id="346" name="AB"/>
          <p:cNvSpPr txBox="1"/>
          <p:nvPr/>
        </p:nvSpPr>
        <p:spPr>
          <a:xfrm>
            <a:off x="532658" y="6786960"/>
            <a:ext cx="705000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AB</a:t>
            </a:r>
          </a:p>
        </p:txBody>
      </p:sp>
      <p:sp>
        <p:nvSpPr>
          <p:cNvPr id="347" name="AC"/>
          <p:cNvSpPr txBox="1"/>
          <p:nvPr/>
        </p:nvSpPr>
        <p:spPr>
          <a:xfrm>
            <a:off x="515245" y="7491383"/>
            <a:ext cx="739825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AC</a:t>
            </a:r>
          </a:p>
        </p:txBody>
      </p:sp>
      <p:sp>
        <p:nvSpPr>
          <p:cNvPr id="348" name="AD"/>
          <p:cNvSpPr txBox="1"/>
          <p:nvPr/>
        </p:nvSpPr>
        <p:spPr>
          <a:xfrm>
            <a:off x="499395" y="8195805"/>
            <a:ext cx="771526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AD</a:t>
            </a:r>
          </a:p>
        </p:txBody>
      </p:sp>
      <p:sp>
        <p:nvSpPr>
          <p:cNvPr id="349" name="AE"/>
          <p:cNvSpPr txBox="1"/>
          <p:nvPr/>
        </p:nvSpPr>
        <p:spPr>
          <a:xfrm>
            <a:off x="543319" y="8900228"/>
            <a:ext cx="709688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AE</a:t>
            </a:r>
          </a:p>
        </p:txBody>
      </p:sp>
      <p:sp>
        <p:nvSpPr>
          <p:cNvPr id="350" name="BA"/>
          <p:cNvSpPr txBox="1"/>
          <p:nvPr/>
        </p:nvSpPr>
        <p:spPr>
          <a:xfrm>
            <a:off x="3073015" y="6164659"/>
            <a:ext cx="692275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BA</a:t>
            </a:r>
          </a:p>
        </p:txBody>
      </p:sp>
      <p:sp>
        <p:nvSpPr>
          <p:cNvPr id="351" name="BB"/>
          <p:cNvSpPr txBox="1"/>
          <p:nvPr/>
        </p:nvSpPr>
        <p:spPr>
          <a:xfrm>
            <a:off x="3067935" y="6786960"/>
            <a:ext cx="676425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BB</a:t>
            </a:r>
          </a:p>
        </p:txBody>
      </p:sp>
      <p:sp>
        <p:nvSpPr>
          <p:cNvPr id="352" name="BC"/>
          <p:cNvSpPr txBox="1"/>
          <p:nvPr/>
        </p:nvSpPr>
        <p:spPr>
          <a:xfrm>
            <a:off x="3044160" y="7491383"/>
            <a:ext cx="723975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BC</a:t>
            </a:r>
          </a:p>
        </p:txBody>
      </p:sp>
      <p:sp>
        <p:nvSpPr>
          <p:cNvPr id="353" name="BD"/>
          <p:cNvSpPr txBox="1"/>
          <p:nvPr/>
        </p:nvSpPr>
        <p:spPr>
          <a:xfrm>
            <a:off x="3034672" y="8195805"/>
            <a:ext cx="742951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BD</a:t>
            </a:r>
          </a:p>
        </p:txBody>
      </p:sp>
      <p:sp>
        <p:nvSpPr>
          <p:cNvPr id="354" name="BE"/>
          <p:cNvSpPr txBox="1"/>
          <p:nvPr/>
        </p:nvSpPr>
        <p:spPr>
          <a:xfrm>
            <a:off x="3078596" y="8900228"/>
            <a:ext cx="681113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BE</a:t>
            </a:r>
          </a:p>
        </p:txBody>
      </p:sp>
      <p:sp>
        <p:nvSpPr>
          <p:cNvPr id="355" name="CA"/>
          <p:cNvSpPr txBox="1"/>
          <p:nvPr/>
        </p:nvSpPr>
        <p:spPr>
          <a:xfrm>
            <a:off x="5534156" y="6164659"/>
            <a:ext cx="752550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CA</a:t>
            </a:r>
          </a:p>
        </p:txBody>
      </p:sp>
      <p:sp>
        <p:nvSpPr>
          <p:cNvPr id="356" name="CB"/>
          <p:cNvSpPr txBox="1"/>
          <p:nvPr/>
        </p:nvSpPr>
        <p:spPr>
          <a:xfrm>
            <a:off x="5535438" y="6786960"/>
            <a:ext cx="723975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CB</a:t>
            </a:r>
          </a:p>
        </p:txBody>
      </p:sp>
      <p:sp>
        <p:nvSpPr>
          <p:cNvPr id="357" name="CC"/>
          <p:cNvSpPr txBox="1"/>
          <p:nvPr/>
        </p:nvSpPr>
        <p:spPr>
          <a:xfrm>
            <a:off x="5511663" y="7491383"/>
            <a:ext cx="771526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CC</a:t>
            </a:r>
          </a:p>
        </p:txBody>
      </p:sp>
      <p:sp>
        <p:nvSpPr>
          <p:cNvPr id="358" name="CD"/>
          <p:cNvSpPr txBox="1"/>
          <p:nvPr/>
        </p:nvSpPr>
        <p:spPr>
          <a:xfrm>
            <a:off x="5502175" y="8195805"/>
            <a:ext cx="790501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CD</a:t>
            </a:r>
          </a:p>
        </p:txBody>
      </p:sp>
      <p:sp>
        <p:nvSpPr>
          <p:cNvPr id="359" name="CE"/>
          <p:cNvSpPr txBox="1"/>
          <p:nvPr/>
        </p:nvSpPr>
        <p:spPr>
          <a:xfrm>
            <a:off x="5546099" y="8900228"/>
            <a:ext cx="728664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CE</a:t>
            </a:r>
          </a:p>
        </p:txBody>
      </p:sp>
      <p:sp>
        <p:nvSpPr>
          <p:cNvPr id="360" name="DA"/>
          <p:cNvSpPr txBox="1"/>
          <p:nvPr/>
        </p:nvSpPr>
        <p:spPr>
          <a:xfrm>
            <a:off x="7988473" y="6164659"/>
            <a:ext cx="741835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DA</a:t>
            </a:r>
          </a:p>
        </p:txBody>
      </p:sp>
      <p:sp>
        <p:nvSpPr>
          <p:cNvPr id="361" name="DB"/>
          <p:cNvSpPr txBox="1"/>
          <p:nvPr/>
        </p:nvSpPr>
        <p:spPr>
          <a:xfrm>
            <a:off x="7974910" y="6786960"/>
            <a:ext cx="742951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DB</a:t>
            </a:r>
          </a:p>
        </p:txBody>
      </p:sp>
      <p:sp>
        <p:nvSpPr>
          <p:cNvPr id="362" name="DC"/>
          <p:cNvSpPr txBox="1"/>
          <p:nvPr/>
        </p:nvSpPr>
        <p:spPr>
          <a:xfrm>
            <a:off x="7951135" y="7491383"/>
            <a:ext cx="790502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DC</a:t>
            </a:r>
          </a:p>
        </p:txBody>
      </p:sp>
      <p:sp>
        <p:nvSpPr>
          <p:cNvPr id="363" name="DD"/>
          <p:cNvSpPr txBox="1"/>
          <p:nvPr/>
        </p:nvSpPr>
        <p:spPr>
          <a:xfrm>
            <a:off x="7941647" y="8195805"/>
            <a:ext cx="809477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DD</a:t>
            </a:r>
          </a:p>
        </p:txBody>
      </p:sp>
      <p:sp>
        <p:nvSpPr>
          <p:cNvPr id="364" name="DE"/>
          <p:cNvSpPr txBox="1"/>
          <p:nvPr/>
        </p:nvSpPr>
        <p:spPr>
          <a:xfrm>
            <a:off x="7985571" y="8900228"/>
            <a:ext cx="747639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DE</a:t>
            </a:r>
          </a:p>
        </p:txBody>
      </p:sp>
      <p:sp>
        <p:nvSpPr>
          <p:cNvPr id="365" name="EA"/>
          <p:cNvSpPr txBox="1"/>
          <p:nvPr/>
        </p:nvSpPr>
        <p:spPr>
          <a:xfrm>
            <a:off x="10337844" y="6164659"/>
            <a:ext cx="709688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EA</a:t>
            </a:r>
          </a:p>
        </p:txBody>
      </p:sp>
      <p:sp>
        <p:nvSpPr>
          <p:cNvPr id="366" name="EB"/>
          <p:cNvSpPr txBox="1"/>
          <p:nvPr/>
        </p:nvSpPr>
        <p:spPr>
          <a:xfrm>
            <a:off x="10339127" y="6786960"/>
            <a:ext cx="681112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EB</a:t>
            </a:r>
          </a:p>
        </p:txBody>
      </p:sp>
      <p:sp>
        <p:nvSpPr>
          <p:cNvPr id="367" name="EC"/>
          <p:cNvSpPr txBox="1"/>
          <p:nvPr/>
        </p:nvSpPr>
        <p:spPr>
          <a:xfrm>
            <a:off x="10315351" y="7491383"/>
            <a:ext cx="728664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EC</a:t>
            </a:r>
          </a:p>
        </p:txBody>
      </p:sp>
      <p:sp>
        <p:nvSpPr>
          <p:cNvPr id="368" name="ED"/>
          <p:cNvSpPr txBox="1"/>
          <p:nvPr/>
        </p:nvSpPr>
        <p:spPr>
          <a:xfrm>
            <a:off x="10305863" y="8195805"/>
            <a:ext cx="747640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ED</a:t>
            </a:r>
          </a:p>
        </p:txBody>
      </p:sp>
      <p:sp>
        <p:nvSpPr>
          <p:cNvPr id="369" name="EE"/>
          <p:cNvSpPr txBox="1"/>
          <p:nvPr/>
        </p:nvSpPr>
        <p:spPr>
          <a:xfrm>
            <a:off x="10349788" y="8900228"/>
            <a:ext cx="685801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EE</a:t>
            </a:r>
          </a:p>
        </p:txBody>
      </p:sp>
      <p:pic>
        <p:nvPicPr>
          <p:cNvPr id="370" name="Image" descr="Image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2045999" y="5743803"/>
            <a:ext cx="241301" cy="292101"/>
          </a:xfrm>
          <a:prstGeom prst="rect">
            <a:avLst/>
          </a:prstGeom>
          <a:ln w="12700">
            <a:miter lim="400000"/>
          </a:ln>
        </p:spPr>
      </p:pic>
      <p:pic>
        <p:nvPicPr>
          <p:cNvPr id="371" name="Image" descr="Image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4649106" y="5743803"/>
            <a:ext cx="241301" cy="292101"/>
          </a:xfrm>
          <a:prstGeom prst="rect">
            <a:avLst/>
          </a:prstGeom>
          <a:ln w="12700">
            <a:miter lim="400000"/>
          </a:ln>
        </p:spPr>
      </p:pic>
      <p:pic>
        <p:nvPicPr>
          <p:cNvPr id="372" name="Image" descr="Image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7111360" y="5743803"/>
            <a:ext cx="241301" cy="292101"/>
          </a:xfrm>
          <a:prstGeom prst="rect">
            <a:avLst/>
          </a:prstGeom>
          <a:ln w="12700">
            <a:miter lim="400000"/>
          </a:ln>
        </p:spPr>
      </p:pic>
      <p:pic>
        <p:nvPicPr>
          <p:cNvPr id="373" name="Image" descr="Image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9573613" y="5705703"/>
            <a:ext cx="241301" cy="292101"/>
          </a:xfrm>
          <a:prstGeom prst="rect">
            <a:avLst/>
          </a:prstGeom>
          <a:ln w="12700">
            <a:miter lim="400000"/>
          </a:ln>
        </p:spPr>
      </p:pic>
      <p:pic>
        <p:nvPicPr>
          <p:cNvPr id="374" name="Image" descr="Image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12035866" y="5743803"/>
            <a:ext cx="241301" cy="292101"/>
          </a:xfrm>
          <a:prstGeom prst="rect">
            <a:avLst/>
          </a:prstGeom>
          <a:ln w="12700">
            <a:miter lim="400000"/>
          </a:ln>
        </p:spPr>
      </p:pic>
      <p:sp>
        <p:nvSpPr>
          <p:cNvPr id="375" name="2"/>
          <p:cNvSpPr txBox="1"/>
          <p:nvPr/>
        </p:nvSpPr>
        <p:spPr>
          <a:xfrm>
            <a:off x="1944399" y="6164659"/>
            <a:ext cx="342901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2</a:t>
            </a:r>
          </a:p>
        </p:txBody>
      </p:sp>
      <p:sp>
        <p:nvSpPr>
          <p:cNvPr id="376" name="1,5"/>
          <p:cNvSpPr txBox="1"/>
          <p:nvPr/>
        </p:nvSpPr>
        <p:spPr>
          <a:xfrm>
            <a:off x="1772949" y="6757031"/>
            <a:ext cx="685801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1,5</a:t>
            </a:r>
          </a:p>
        </p:txBody>
      </p:sp>
      <p:sp>
        <p:nvSpPr>
          <p:cNvPr id="377" name="1"/>
          <p:cNvSpPr txBox="1"/>
          <p:nvPr/>
        </p:nvSpPr>
        <p:spPr>
          <a:xfrm>
            <a:off x="1874549" y="7491383"/>
            <a:ext cx="342901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1</a:t>
            </a:r>
          </a:p>
        </p:txBody>
      </p:sp>
      <p:sp>
        <p:nvSpPr>
          <p:cNvPr id="378" name="2,5"/>
          <p:cNvSpPr txBox="1"/>
          <p:nvPr/>
        </p:nvSpPr>
        <p:spPr>
          <a:xfrm>
            <a:off x="1771362" y="8113683"/>
            <a:ext cx="685801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2,5</a:t>
            </a:r>
          </a:p>
        </p:txBody>
      </p:sp>
      <p:sp>
        <p:nvSpPr>
          <p:cNvPr id="379" name="3"/>
          <p:cNvSpPr txBox="1"/>
          <p:nvPr/>
        </p:nvSpPr>
        <p:spPr>
          <a:xfrm>
            <a:off x="1874549" y="8900228"/>
            <a:ext cx="342901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3</a:t>
            </a:r>
          </a:p>
        </p:txBody>
      </p:sp>
      <p:sp>
        <p:nvSpPr>
          <p:cNvPr id="380" name="2"/>
          <p:cNvSpPr txBox="1"/>
          <p:nvPr/>
        </p:nvSpPr>
        <p:spPr>
          <a:xfrm>
            <a:off x="4426856" y="8110176"/>
            <a:ext cx="342901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2</a:t>
            </a:r>
          </a:p>
        </p:txBody>
      </p:sp>
      <p:sp>
        <p:nvSpPr>
          <p:cNvPr id="381" name="1,5"/>
          <p:cNvSpPr txBox="1"/>
          <p:nvPr/>
        </p:nvSpPr>
        <p:spPr>
          <a:xfrm>
            <a:off x="4341166" y="6201993"/>
            <a:ext cx="685801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1,5</a:t>
            </a:r>
          </a:p>
        </p:txBody>
      </p:sp>
      <p:sp>
        <p:nvSpPr>
          <p:cNvPr id="382" name="1"/>
          <p:cNvSpPr txBox="1"/>
          <p:nvPr/>
        </p:nvSpPr>
        <p:spPr>
          <a:xfrm>
            <a:off x="4512616" y="6824293"/>
            <a:ext cx="342901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1</a:t>
            </a:r>
          </a:p>
        </p:txBody>
      </p:sp>
      <p:sp>
        <p:nvSpPr>
          <p:cNvPr id="383" name="2,5"/>
          <p:cNvSpPr txBox="1"/>
          <p:nvPr/>
        </p:nvSpPr>
        <p:spPr>
          <a:xfrm>
            <a:off x="4276388" y="8900228"/>
            <a:ext cx="685801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2,5</a:t>
            </a:r>
          </a:p>
        </p:txBody>
      </p:sp>
      <p:sp>
        <p:nvSpPr>
          <p:cNvPr id="384" name="0,5"/>
          <p:cNvSpPr txBox="1"/>
          <p:nvPr/>
        </p:nvSpPr>
        <p:spPr>
          <a:xfrm>
            <a:off x="4341166" y="7409260"/>
            <a:ext cx="685801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0,5</a:t>
            </a:r>
          </a:p>
        </p:txBody>
      </p:sp>
      <p:sp>
        <p:nvSpPr>
          <p:cNvPr id="385" name="0"/>
          <p:cNvSpPr txBox="1"/>
          <p:nvPr/>
        </p:nvSpPr>
        <p:spPr>
          <a:xfrm>
            <a:off x="6945711" y="7409260"/>
            <a:ext cx="342901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0</a:t>
            </a:r>
          </a:p>
        </p:txBody>
      </p:sp>
      <p:sp>
        <p:nvSpPr>
          <p:cNvPr id="386" name="0,5"/>
          <p:cNvSpPr txBox="1"/>
          <p:nvPr/>
        </p:nvSpPr>
        <p:spPr>
          <a:xfrm>
            <a:off x="6795483" y="6757031"/>
            <a:ext cx="685801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0,5</a:t>
            </a:r>
          </a:p>
        </p:txBody>
      </p:sp>
      <p:sp>
        <p:nvSpPr>
          <p:cNvPr id="387" name="1"/>
          <p:cNvSpPr txBox="1"/>
          <p:nvPr/>
        </p:nvSpPr>
        <p:spPr>
          <a:xfrm>
            <a:off x="6966933" y="6164659"/>
            <a:ext cx="342901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1</a:t>
            </a:r>
          </a:p>
        </p:txBody>
      </p:sp>
      <p:sp>
        <p:nvSpPr>
          <p:cNvPr id="388" name="1,5"/>
          <p:cNvSpPr txBox="1"/>
          <p:nvPr/>
        </p:nvSpPr>
        <p:spPr>
          <a:xfrm>
            <a:off x="6793896" y="8113683"/>
            <a:ext cx="685801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1,5</a:t>
            </a:r>
          </a:p>
        </p:txBody>
      </p:sp>
      <p:sp>
        <p:nvSpPr>
          <p:cNvPr id="389" name="2"/>
          <p:cNvSpPr txBox="1"/>
          <p:nvPr/>
        </p:nvSpPr>
        <p:spPr>
          <a:xfrm>
            <a:off x="6897083" y="8900228"/>
            <a:ext cx="342901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2</a:t>
            </a:r>
          </a:p>
        </p:txBody>
      </p:sp>
      <p:sp>
        <p:nvSpPr>
          <p:cNvPr id="390" name="2,5"/>
          <p:cNvSpPr txBox="1"/>
          <p:nvPr/>
        </p:nvSpPr>
        <p:spPr>
          <a:xfrm>
            <a:off x="9333941" y="6164659"/>
            <a:ext cx="685801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2,5</a:t>
            </a:r>
          </a:p>
        </p:txBody>
      </p:sp>
      <p:sp>
        <p:nvSpPr>
          <p:cNvPr id="391" name="2"/>
          <p:cNvSpPr txBox="1"/>
          <p:nvPr/>
        </p:nvSpPr>
        <p:spPr>
          <a:xfrm>
            <a:off x="9505391" y="6757031"/>
            <a:ext cx="342901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2</a:t>
            </a:r>
          </a:p>
        </p:txBody>
      </p:sp>
      <p:sp>
        <p:nvSpPr>
          <p:cNvPr id="392" name="1,5"/>
          <p:cNvSpPr txBox="1"/>
          <p:nvPr/>
        </p:nvSpPr>
        <p:spPr>
          <a:xfrm>
            <a:off x="9264091" y="7491383"/>
            <a:ext cx="685801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1,5</a:t>
            </a:r>
          </a:p>
        </p:txBody>
      </p:sp>
      <p:sp>
        <p:nvSpPr>
          <p:cNvPr id="393" name="3"/>
          <p:cNvSpPr txBox="1"/>
          <p:nvPr/>
        </p:nvSpPr>
        <p:spPr>
          <a:xfrm>
            <a:off x="9503804" y="8113683"/>
            <a:ext cx="342901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3</a:t>
            </a:r>
          </a:p>
        </p:txBody>
      </p:sp>
      <p:sp>
        <p:nvSpPr>
          <p:cNvPr id="394" name="3,5"/>
          <p:cNvSpPr txBox="1"/>
          <p:nvPr/>
        </p:nvSpPr>
        <p:spPr>
          <a:xfrm>
            <a:off x="9264091" y="8900228"/>
            <a:ext cx="685801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3,5</a:t>
            </a:r>
          </a:p>
        </p:txBody>
      </p:sp>
      <p:sp>
        <p:nvSpPr>
          <p:cNvPr id="395" name="3"/>
          <p:cNvSpPr txBox="1"/>
          <p:nvPr/>
        </p:nvSpPr>
        <p:spPr>
          <a:xfrm>
            <a:off x="11991054" y="6164659"/>
            <a:ext cx="342901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3</a:t>
            </a:r>
          </a:p>
        </p:txBody>
      </p:sp>
      <p:sp>
        <p:nvSpPr>
          <p:cNvPr id="396" name="2,5"/>
          <p:cNvSpPr txBox="1"/>
          <p:nvPr/>
        </p:nvSpPr>
        <p:spPr>
          <a:xfrm>
            <a:off x="11819604" y="6757031"/>
            <a:ext cx="685801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2,5</a:t>
            </a:r>
          </a:p>
        </p:txBody>
      </p:sp>
      <p:sp>
        <p:nvSpPr>
          <p:cNvPr id="397" name="2"/>
          <p:cNvSpPr txBox="1"/>
          <p:nvPr/>
        </p:nvSpPr>
        <p:spPr>
          <a:xfrm>
            <a:off x="11921204" y="7491383"/>
            <a:ext cx="342901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2</a:t>
            </a:r>
          </a:p>
        </p:txBody>
      </p:sp>
      <p:sp>
        <p:nvSpPr>
          <p:cNvPr id="398" name="3,5"/>
          <p:cNvSpPr txBox="1"/>
          <p:nvPr/>
        </p:nvSpPr>
        <p:spPr>
          <a:xfrm>
            <a:off x="11818017" y="8113683"/>
            <a:ext cx="685801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3,5</a:t>
            </a:r>
          </a:p>
        </p:txBody>
      </p:sp>
      <p:sp>
        <p:nvSpPr>
          <p:cNvPr id="399" name="4"/>
          <p:cNvSpPr txBox="1"/>
          <p:nvPr/>
        </p:nvSpPr>
        <p:spPr>
          <a:xfrm>
            <a:off x="11921204" y="8900228"/>
            <a:ext cx="342901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4</a:t>
            </a:r>
          </a:p>
        </p:txBody>
      </p:sp>
      <p:sp>
        <p:nvSpPr>
          <p:cNvPr id="400" name="Regardons une population de 5 personnes et considérons…"/>
          <p:cNvSpPr txBox="1"/>
          <p:nvPr/>
        </p:nvSpPr>
        <p:spPr>
          <a:xfrm>
            <a:off x="2527300" y="400050"/>
            <a:ext cx="10644188" cy="1663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algn="l"/>
            <a:r>
              <a:t>Regardons une population de 5 personnes et considérons </a:t>
            </a:r>
          </a:p>
          <a:p>
            <a:pPr algn="l"/>
            <a:r>
              <a:t>la variable statistique: le nombre de cellulaires dans les 5 </a:t>
            </a:r>
          </a:p>
          <a:p>
            <a:pPr algn="l"/>
            <a:r>
              <a:t>dernières années.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advClick="1" p14:dur="1000">
        <p:dissolve/>
      </p:transition>
    </mc:Choice>
    <mc:Fallback>
      <p:transition spd="med">
        <p:fade/>
      </p:transition>
    </mc:Fallback>
  </mc:AlternateContent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344" grpId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4" name="Grouper"/>
          <p:cNvGrpSpPr/>
          <p:nvPr/>
        </p:nvGrpSpPr>
        <p:grpSpPr>
          <a:xfrm>
            <a:off x="11775154" y="3086735"/>
            <a:ext cx="635001" cy="6324370"/>
            <a:chOff x="0" y="0"/>
            <a:chExt cx="635000" cy="6324368"/>
          </a:xfrm>
        </p:grpSpPr>
        <p:sp>
          <p:nvSpPr>
            <p:cNvPr id="402" name="Rectangle aux angles arrondis"/>
            <p:cNvSpPr/>
            <p:nvPr/>
          </p:nvSpPr>
          <p:spPr>
            <a:xfrm>
              <a:off x="182453" y="0"/>
              <a:ext cx="292101" cy="510876"/>
            </a:xfrm>
            <a:prstGeom prst="roundRect">
              <a:avLst>
                <a:gd name="adj" fmla="val 32609"/>
              </a:avLst>
            </a:prstGeom>
            <a:solidFill>
              <a:srgbClr val="86FA00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403" name="Rectangle aux angles arrondis"/>
            <p:cNvSpPr/>
            <p:nvPr/>
          </p:nvSpPr>
          <p:spPr>
            <a:xfrm>
              <a:off x="0" y="5813493"/>
              <a:ext cx="635000" cy="510876"/>
            </a:xfrm>
            <a:prstGeom prst="roundRect">
              <a:avLst>
                <a:gd name="adj" fmla="val 18644"/>
              </a:avLst>
            </a:prstGeom>
            <a:solidFill>
              <a:srgbClr val="86FA00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grpSp>
        <p:nvGrpSpPr>
          <p:cNvPr id="409" name="Grouper"/>
          <p:cNvGrpSpPr/>
          <p:nvPr/>
        </p:nvGrpSpPr>
        <p:grpSpPr>
          <a:xfrm>
            <a:off x="9333941" y="3086735"/>
            <a:ext cx="3127381" cy="6380082"/>
            <a:chOff x="0" y="0"/>
            <a:chExt cx="3127379" cy="6380080"/>
          </a:xfrm>
        </p:grpSpPr>
        <p:sp>
          <p:nvSpPr>
            <p:cNvPr id="405" name="Rectangle aux angles arrondis"/>
            <p:cNvSpPr/>
            <p:nvPr/>
          </p:nvSpPr>
          <p:spPr>
            <a:xfrm>
              <a:off x="1824811" y="0"/>
              <a:ext cx="635001" cy="510876"/>
            </a:xfrm>
            <a:prstGeom prst="roundRect">
              <a:avLst>
                <a:gd name="adj" fmla="val 18644"/>
              </a:avLst>
            </a:prstGeom>
            <a:solidFill>
              <a:srgbClr val="D6E8FF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grpSp>
          <p:nvGrpSpPr>
            <p:cNvPr id="408" name="Grouper"/>
            <p:cNvGrpSpPr/>
            <p:nvPr/>
          </p:nvGrpSpPr>
          <p:grpSpPr>
            <a:xfrm>
              <a:off x="0" y="5082659"/>
              <a:ext cx="3127380" cy="1297422"/>
              <a:chOff x="0" y="0"/>
              <a:chExt cx="3127379" cy="1297421"/>
            </a:xfrm>
          </p:grpSpPr>
          <p:sp>
            <p:nvSpPr>
              <p:cNvPr id="406" name="Rectangle aux angles arrondis"/>
              <p:cNvSpPr/>
              <p:nvPr/>
            </p:nvSpPr>
            <p:spPr>
              <a:xfrm>
                <a:off x="0" y="786545"/>
                <a:ext cx="635000" cy="510877"/>
              </a:xfrm>
              <a:prstGeom prst="roundRect">
                <a:avLst>
                  <a:gd name="adj" fmla="val 18644"/>
                </a:avLst>
              </a:prstGeom>
              <a:solidFill>
                <a:srgbClr val="D6E8FF"/>
              </a:solidFill>
              <a:ln w="25400" cap="flat">
                <a:noFill/>
                <a:miter lim="400000"/>
              </a:ln>
              <a:effectLst>
                <a:reflection blurRad="0" stA="71804" stPos="0" endA="0" endPos="40000" dist="0" dir="5400000" fadeDir="5400000" sx="100000" sy="-100000" kx="0" ky="0" algn="bl" rotWithShape="0"/>
              </a:effectLst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07" name="Rectangle aux angles arrondis"/>
              <p:cNvSpPr/>
              <p:nvPr/>
            </p:nvSpPr>
            <p:spPr>
              <a:xfrm>
                <a:off x="2492379" y="0"/>
                <a:ext cx="635001" cy="510876"/>
              </a:xfrm>
              <a:prstGeom prst="roundRect">
                <a:avLst>
                  <a:gd name="adj" fmla="val 18644"/>
                </a:avLst>
              </a:prstGeom>
              <a:solidFill>
                <a:srgbClr val="D6E8FF"/>
              </a:solidFill>
              <a:ln w="25400" cap="flat">
                <a:noFill/>
                <a:miter lim="400000"/>
              </a:ln>
              <a:effectLst>
                <a:reflection blurRad="0" stA="71804" stPos="0" endA="0" endPos="40000" dist="0" dir="5400000" fadeDir="5400000" sx="100000" sy="-100000" kx="0" ky="0" algn="bl" rotWithShape="0"/>
              </a:effectLst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</p:grpSp>
      <p:grpSp>
        <p:nvGrpSpPr>
          <p:cNvPr id="415" name="Grouper"/>
          <p:cNvGrpSpPr/>
          <p:nvPr/>
        </p:nvGrpSpPr>
        <p:grpSpPr>
          <a:xfrm>
            <a:off x="1772949" y="3099435"/>
            <a:ext cx="10732456" cy="6367382"/>
            <a:chOff x="0" y="0"/>
            <a:chExt cx="10732454" cy="6367380"/>
          </a:xfrm>
        </p:grpSpPr>
        <p:sp>
          <p:nvSpPr>
            <p:cNvPr id="410" name="Rectangle aux angles arrondis"/>
            <p:cNvSpPr/>
            <p:nvPr/>
          </p:nvSpPr>
          <p:spPr>
            <a:xfrm>
              <a:off x="8955189" y="0"/>
              <a:ext cx="292101" cy="510876"/>
            </a:xfrm>
            <a:prstGeom prst="roundRect">
              <a:avLst>
                <a:gd name="adj" fmla="val 32609"/>
              </a:avLst>
            </a:prstGeom>
            <a:solidFill>
              <a:srgbClr val="FFD0F0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grpSp>
          <p:nvGrpSpPr>
            <p:cNvPr id="414" name="Grouper"/>
            <p:cNvGrpSpPr/>
            <p:nvPr/>
          </p:nvGrpSpPr>
          <p:grpSpPr>
            <a:xfrm>
              <a:off x="0" y="3102557"/>
              <a:ext cx="10732455" cy="3264824"/>
              <a:chOff x="0" y="0"/>
              <a:chExt cx="10732454" cy="3264823"/>
            </a:xfrm>
          </p:grpSpPr>
          <p:sp>
            <p:nvSpPr>
              <p:cNvPr id="411" name="Rectangle aux angles arrondis"/>
              <p:cNvSpPr/>
              <p:nvPr/>
            </p:nvSpPr>
            <p:spPr>
              <a:xfrm>
                <a:off x="0" y="2753947"/>
                <a:ext cx="635000" cy="510877"/>
              </a:xfrm>
              <a:prstGeom prst="roundRect">
                <a:avLst>
                  <a:gd name="adj" fmla="val 18644"/>
                </a:avLst>
              </a:prstGeom>
              <a:solidFill>
                <a:srgbClr val="FFD0F0"/>
              </a:solidFill>
              <a:ln w="25400" cap="flat">
                <a:noFill/>
                <a:miter lim="400000"/>
              </a:ln>
              <a:effectLst>
                <a:reflection blurRad="0" stA="71804" stPos="0" endA="0" endPos="40000" dist="0" dir="5400000" fadeDir="5400000" sx="100000" sy="-100000" kx="0" ky="0" algn="bl" rotWithShape="0"/>
              </a:effectLst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12" name="Rectangle aux angles arrondis"/>
              <p:cNvSpPr/>
              <p:nvPr/>
            </p:nvSpPr>
            <p:spPr>
              <a:xfrm>
                <a:off x="7560991" y="2032990"/>
                <a:ext cx="635001" cy="510877"/>
              </a:xfrm>
              <a:prstGeom prst="roundRect">
                <a:avLst>
                  <a:gd name="adj" fmla="val 18644"/>
                </a:avLst>
              </a:prstGeom>
              <a:solidFill>
                <a:srgbClr val="FFD0F0"/>
              </a:solidFill>
              <a:ln w="25400" cap="flat">
                <a:noFill/>
                <a:miter lim="400000"/>
              </a:ln>
              <a:effectLst>
                <a:reflection blurRad="0" stA="71804" stPos="0" endA="0" endPos="40000" dist="0" dir="5400000" fadeDir="5400000" sx="100000" sy="-100000" kx="0" ky="0" algn="bl" rotWithShape="0"/>
              </a:effectLst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13" name="Rectangle aux angles arrondis"/>
              <p:cNvSpPr/>
              <p:nvPr/>
            </p:nvSpPr>
            <p:spPr>
              <a:xfrm>
                <a:off x="10097454" y="0"/>
                <a:ext cx="635001" cy="510876"/>
              </a:xfrm>
              <a:prstGeom prst="roundRect">
                <a:avLst>
                  <a:gd name="adj" fmla="val 18644"/>
                </a:avLst>
              </a:prstGeom>
              <a:solidFill>
                <a:srgbClr val="FFD0F0"/>
              </a:solidFill>
              <a:ln w="25400" cap="flat">
                <a:noFill/>
                <a:miter lim="400000"/>
              </a:ln>
              <a:effectLst>
                <a:reflection blurRad="0" stA="71804" stPos="0" endA="0" endPos="40000" dist="0" dir="5400000" fadeDir="5400000" sx="100000" sy="-100000" kx="0" ky="0" algn="bl" rotWithShape="0"/>
              </a:effectLst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</p:grpSp>
      <p:grpSp>
        <p:nvGrpSpPr>
          <p:cNvPr id="422" name="Grouper"/>
          <p:cNvGrpSpPr/>
          <p:nvPr/>
        </p:nvGrpSpPr>
        <p:grpSpPr>
          <a:xfrm>
            <a:off x="1796762" y="3099435"/>
            <a:ext cx="10685008" cy="6311670"/>
            <a:chOff x="0" y="0"/>
            <a:chExt cx="10685007" cy="6311668"/>
          </a:xfrm>
        </p:grpSpPr>
        <p:sp>
          <p:nvSpPr>
            <p:cNvPr id="416" name="Rectangle aux angles arrondis"/>
            <p:cNvSpPr/>
            <p:nvPr/>
          </p:nvSpPr>
          <p:spPr>
            <a:xfrm>
              <a:off x="8132520" y="0"/>
              <a:ext cx="635001" cy="510876"/>
            </a:xfrm>
            <a:prstGeom prst="roundRect">
              <a:avLst>
                <a:gd name="adj" fmla="val 18644"/>
              </a:avLst>
            </a:prstGeom>
            <a:solidFill>
              <a:srgbClr val="FFC647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grpSp>
          <p:nvGrpSpPr>
            <p:cNvPr id="421" name="Grouper"/>
            <p:cNvGrpSpPr/>
            <p:nvPr/>
          </p:nvGrpSpPr>
          <p:grpSpPr>
            <a:xfrm>
              <a:off x="0" y="3090694"/>
              <a:ext cx="10685008" cy="3220975"/>
              <a:chOff x="0" y="0"/>
              <a:chExt cx="10685007" cy="3220973"/>
            </a:xfrm>
          </p:grpSpPr>
          <p:sp>
            <p:nvSpPr>
              <p:cNvPr id="417" name="Rectangle aux angles arrondis"/>
              <p:cNvSpPr/>
              <p:nvPr/>
            </p:nvSpPr>
            <p:spPr>
              <a:xfrm>
                <a:off x="0" y="2005675"/>
                <a:ext cx="635000" cy="510876"/>
              </a:xfrm>
              <a:prstGeom prst="roundRect">
                <a:avLst>
                  <a:gd name="adj" fmla="val 18644"/>
                </a:avLst>
              </a:prstGeom>
              <a:solidFill>
                <a:srgbClr val="FFC647"/>
              </a:solidFill>
              <a:ln w="25400" cap="flat">
                <a:noFill/>
                <a:miter lim="400000"/>
              </a:ln>
              <a:effectLst>
                <a:reflection blurRad="0" stA="71804" stPos="0" endA="0" endPos="40000" dist="0" dir="5400000" fadeDir="5400000" sx="100000" sy="-100000" kx="0" ky="0" algn="bl" rotWithShape="0"/>
              </a:effectLst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18" name="Rectangle aux angles arrondis"/>
              <p:cNvSpPr/>
              <p:nvPr/>
            </p:nvSpPr>
            <p:spPr>
              <a:xfrm>
                <a:off x="2544403" y="2710098"/>
                <a:ext cx="635001" cy="510876"/>
              </a:xfrm>
              <a:prstGeom prst="roundRect">
                <a:avLst>
                  <a:gd name="adj" fmla="val 18644"/>
                </a:avLst>
              </a:prstGeom>
              <a:solidFill>
                <a:srgbClr val="FFC647"/>
              </a:solidFill>
              <a:ln w="25400" cap="flat">
                <a:noFill/>
                <a:miter lim="400000"/>
              </a:ln>
              <a:effectLst>
                <a:reflection blurRad="0" stA="71804" stPos="0" endA="0" endPos="40000" dist="0" dir="5400000" fadeDir="5400000" sx="100000" sy="-100000" kx="0" ky="0" algn="bl" rotWithShape="0"/>
              </a:effectLst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19" name="Rectangle aux angles arrondis"/>
              <p:cNvSpPr/>
              <p:nvPr/>
            </p:nvSpPr>
            <p:spPr>
              <a:xfrm>
                <a:off x="7554638" y="0"/>
                <a:ext cx="635001" cy="510876"/>
              </a:xfrm>
              <a:prstGeom prst="roundRect">
                <a:avLst>
                  <a:gd name="adj" fmla="val 18644"/>
                </a:avLst>
              </a:prstGeom>
              <a:solidFill>
                <a:srgbClr val="FFC647"/>
              </a:solidFill>
              <a:ln w="25400" cap="flat">
                <a:noFill/>
                <a:miter lim="400000"/>
              </a:ln>
              <a:effectLst>
                <a:reflection blurRad="0" stA="71804" stPos="0" endA="0" endPos="40000" dist="0" dir="5400000" fadeDir="5400000" sx="100000" sy="-100000" kx="0" ky="0" algn="bl" rotWithShape="0"/>
              </a:effectLst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20" name="Rectangle aux angles arrondis"/>
              <p:cNvSpPr/>
              <p:nvPr/>
            </p:nvSpPr>
            <p:spPr>
              <a:xfrm>
                <a:off x="10050007" y="622613"/>
                <a:ext cx="635001" cy="510876"/>
              </a:xfrm>
              <a:prstGeom prst="roundRect">
                <a:avLst>
                  <a:gd name="adj" fmla="val 18644"/>
                </a:avLst>
              </a:prstGeom>
              <a:solidFill>
                <a:srgbClr val="FFC647"/>
              </a:solidFill>
              <a:ln w="25400" cap="flat">
                <a:noFill/>
                <a:miter lim="400000"/>
              </a:ln>
              <a:effectLst>
                <a:reflection blurRad="0" stA="71804" stPos="0" endA="0" endPos="40000" dist="0" dir="5400000" fadeDir="5400000" sx="100000" sy="-100000" kx="0" ky="0" algn="bl" rotWithShape="0"/>
              </a:effectLst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</p:grpSp>
      <p:grpSp>
        <p:nvGrpSpPr>
          <p:cNvPr id="430" name="Grouper"/>
          <p:cNvGrpSpPr/>
          <p:nvPr/>
        </p:nvGrpSpPr>
        <p:grpSpPr>
          <a:xfrm>
            <a:off x="1849149" y="3086735"/>
            <a:ext cx="10574111" cy="6324370"/>
            <a:chOff x="0" y="0"/>
            <a:chExt cx="10574109" cy="6324368"/>
          </a:xfrm>
        </p:grpSpPr>
        <p:sp>
          <p:nvSpPr>
            <p:cNvPr id="423" name="Rectangle aux angles arrondis"/>
            <p:cNvSpPr/>
            <p:nvPr/>
          </p:nvSpPr>
          <p:spPr>
            <a:xfrm>
              <a:off x="7578413" y="0"/>
              <a:ext cx="292101" cy="510876"/>
            </a:xfrm>
            <a:prstGeom prst="roundRect">
              <a:avLst>
                <a:gd name="adj" fmla="val 32609"/>
              </a:avLst>
            </a:prstGeom>
            <a:solidFill>
              <a:srgbClr val="CCFCC2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grpSp>
          <p:nvGrpSpPr>
            <p:cNvPr id="429" name="Grouper"/>
            <p:cNvGrpSpPr/>
            <p:nvPr/>
          </p:nvGrpSpPr>
          <p:grpSpPr>
            <a:xfrm>
              <a:off x="0" y="3077923"/>
              <a:ext cx="10574110" cy="3246446"/>
              <a:chOff x="0" y="0"/>
              <a:chExt cx="10574109" cy="3246444"/>
            </a:xfrm>
          </p:grpSpPr>
          <p:sp>
            <p:nvSpPr>
              <p:cNvPr id="424" name="Rectangle aux angles arrondis"/>
              <p:cNvSpPr/>
              <p:nvPr/>
            </p:nvSpPr>
            <p:spPr>
              <a:xfrm>
                <a:off x="0" y="0"/>
                <a:ext cx="635000" cy="510876"/>
              </a:xfrm>
              <a:prstGeom prst="roundRect">
                <a:avLst>
                  <a:gd name="adj" fmla="val 18644"/>
                </a:avLst>
              </a:prstGeom>
              <a:solidFill>
                <a:srgbClr val="CCFCC2"/>
              </a:solidFill>
              <a:ln w="25400" cap="flat">
                <a:noFill/>
                <a:miter lim="400000"/>
              </a:ln>
              <a:effectLst>
                <a:reflection blurRad="0" stA="71804" stPos="0" endA="0" endPos="40000" dist="0" dir="5400000" fadeDir="5400000" sx="100000" sy="-100000" kx="0" ky="0" algn="bl" rotWithShape="0"/>
              </a:effectLst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25" name="Rectangle aux angles arrondis"/>
              <p:cNvSpPr/>
              <p:nvPr/>
            </p:nvSpPr>
            <p:spPr>
              <a:xfrm>
                <a:off x="2492016" y="1962627"/>
                <a:ext cx="635001" cy="510876"/>
              </a:xfrm>
              <a:prstGeom prst="roundRect">
                <a:avLst>
                  <a:gd name="adj" fmla="val 18644"/>
                </a:avLst>
              </a:prstGeom>
              <a:solidFill>
                <a:srgbClr val="CCFCC2"/>
              </a:solidFill>
              <a:ln w="25400" cap="flat">
                <a:noFill/>
                <a:miter lim="400000"/>
              </a:ln>
              <a:effectLst>
                <a:reflection blurRad="0" stA="71804" stPos="0" endA="0" endPos="40000" dist="0" dir="5400000" fadeDir="5400000" sx="100000" sy="-100000" kx="0" ky="0" algn="bl" rotWithShape="0"/>
              </a:effectLst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26" name="Rectangle aux angles arrondis"/>
              <p:cNvSpPr/>
              <p:nvPr/>
            </p:nvSpPr>
            <p:spPr>
              <a:xfrm>
                <a:off x="5009639" y="2735569"/>
                <a:ext cx="635001" cy="510876"/>
              </a:xfrm>
              <a:prstGeom prst="roundRect">
                <a:avLst>
                  <a:gd name="adj" fmla="val 18644"/>
                </a:avLst>
              </a:prstGeom>
              <a:solidFill>
                <a:srgbClr val="CCFCC2"/>
              </a:solidFill>
              <a:ln w="25400" cap="flat">
                <a:noFill/>
                <a:miter lim="400000"/>
              </a:ln>
              <a:effectLst>
                <a:reflection blurRad="0" stA="71804" stPos="0" endA="0" endPos="40000" dist="0" dir="5400000" fadeDir="5400000" sx="100000" sy="-100000" kx="0" ky="0" algn="bl" rotWithShape="0"/>
              </a:effectLst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27" name="Rectangle aux angles arrondis"/>
              <p:cNvSpPr/>
              <p:nvPr/>
            </p:nvSpPr>
            <p:spPr>
              <a:xfrm>
                <a:off x="7484791" y="635646"/>
                <a:ext cx="635001" cy="510876"/>
              </a:xfrm>
              <a:prstGeom prst="roundRect">
                <a:avLst>
                  <a:gd name="adj" fmla="val 18644"/>
                </a:avLst>
              </a:prstGeom>
              <a:solidFill>
                <a:srgbClr val="CCFCC2"/>
              </a:solidFill>
              <a:ln w="25400" cap="flat">
                <a:noFill/>
                <a:miter lim="400000"/>
              </a:ln>
              <a:effectLst>
                <a:reflection blurRad="0" stA="71804" stPos="0" endA="0" endPos="40000" dist="0" dir="5400000" fadeDir="5400000" sx="100000" sy="-100000" kx="0" ky="0" algn="bl" rotWithShape="0"/>
              </a:effectLst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28" name="Rectangle aux angles arrondis"/>
              <p:cNvSpPr/>
              <p:nvPr/>
            </p:nvSpPr>
            <p:spPr>
              <a:xfrm>
                <a:off x="9939109" y="1299999"/>
                <a:ext cx="635001" cy="510876"/>
              </a:xfrm>
              <a:prstGeom prst="roundRect">
                <a:avLst>
                  <a:gd name="adj" fmla="val 18644"/>
                </a:avLst>
              </a:prstGeom>
              <a:solidFill>
                <a:srgbClr val="CCFCC2"/>
              </a:solidFill>
              <a:ln w="25400" cap="flat">
                <a:noFill/>
                <a:miter lim="400000"/>
              </a:ln>
              <a:effectLst>
                <a:reflection blurRad="0" stA="71804" stPos="0" endA="0" endPos="40000" dist="0" dir="5400000" fadeDir="5400000" sx="100000" sy="-100000" kx="0" ky="0" algn="bl" rotWithShape="0"/>
              </a:effectLst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</p:grpSp>
      <p:grpSp>
        <p:nvGrpSpPr>
          <p:cNvPr id="437" name="Grouper"/>
          <p:cNvGrpSpPr/>
          <p:nvPr/>
        </p:nvGrpSpPr>
        <p:grpSpPr>
          <a:xfrm>
            <a:off x="1849149" y="3086735"/>
            <a:ext cx="8162615" cy="5593536"/>
            <a:chOff x="0" y="0"/>
            <a:chExt cx="8162613" cy="5593534"/>
          </a:xfrm>
        </p:grpSpPr>
        <p:sp>
          <p:nvSpPr>
            <p:cNvPr id="431" name="Rectangle aux angles arrondis"/>
            <p:cNvSpPr/>
            <p:nvPr/>
          </p:nvSpPr>
          <p:spPr>
            <a:xfrm>
              <a:off x="6779557" y="0"/>
              <a:ext cx="635001" cy="510876"/>
            </a:xfrm>
            <a:prstGeom prst="roundRect">
              <a:avLst>
                <a:gd name="adj" fmla="val 18644"/>
              </a:avLst>
            </a:prstGeom>
            <a:solidFill>
              <a:srgbClr val="EECDFE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grpSp>
          <p:nvGrpSpPr>
            <p:cNvPr id="436" name="Grouper"/>
            <p:cNvGrpSpPr/>
            <p:nvPr/>
          </p:nvGrpSpPr>
          <p:grpSpPr>
            <a:xfrm>
              <a:off x="0" y="3159420"/>
              <a:ext cx="8162614" cy="2434115"/>
              <a:chOff x="0" y="0"/>
              <a:chExt cx="8162613" cy="2434114"/>
            </a:xfrm>
          </p:grpSpPr>
          <p:sp>
            <p:nvSpPr>
              <p:cNvPr id="432" name="Rectangle aux angles arrondis"/>
              <p:cNvSpPr/>
              <p:nvPr/>
            </p:nvSpPr>
            <p:spPr>
              <a:xfrm>
                <a:off x="0" y="581864"/>
                <a:ext cx="635000" cy="510877"/>
              </a:xfrm>
              <a:prstGeom prst="roundRect">
                <a:avLst>
                  <a:gd name="adj" fmla="val 18644"/>
                </a:avLst>
              </a:prstGeom>
              <a:solidFill>
                <a:srgbClr val="EECDFE"/>
              </a:solidFill>
              <a:ln w="25400" cap="flat">
                <a:noFill/>
                <a:miter lim="400000"/>
              </a:ln>
              <a:effectLst>
                <a:reflection blurRad="0" stA="71804" stPos="0" endA="0" endPos="40000" dist="0" dir="5400000" fadeDir="5400000" sx="100000" sy="-100000" kx="0" ky="0" algn="bl" rotWithShape="0"/>
              </a:effectLst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33" name="Rectangle aux angles arrondis"/>
              <p:cNvSpPr/>
              <p:nvPr/>
            </p:nvSpPr>
            <p:spPr>
              <a:xfrm>
                <a:off x="2527182" y="0"/>
                <a:ext cx="635001" cy="510876"/>
              </a:xfrm>
              <a:prstGeom prst="roundRect">
                <a:avLst>
                  <a:gd name="adj" fmla="val 18644"/>
                </a:avLst>
              </a:prstGeom>
              <a:solidFill>
                <a:srgbClr val="EECDFE"/>
              </a:solidFill>
              <a:ln w="25400" cap="flat">
                <a:noFill/>
                <a:miter lim="400000"/>
              </a:ln>
              <a:effectLst>
                <a:reflection blurRad="0" stA="71804" stPos="0" endA="0" endPos="40000" dist="0" dir="5400000" fadeDir="5400000" sx="100000" sy="-100000" kx="0" ky="0" algn="bl" rotWithShape="0"/>
              </a:effectLst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34" name="Rectangle aux angles arrondis"/>
              <p:cNvSpPr/>
              <p:nvPr/>
            </p:nvSpPr>
            <p:spPr>
              <a:xfrm>
                <a:off x="4997133" y="1923238"/>
                <a:ext cx="635001" cy="510877"/>
              </a:xfrm>
              <a:prstGeom prst="roundRect">
                <a:avLst>
                  <a:gd name="adj" fmla="val 18644"/>
                </a:avLst>
              </a:prstGeom>
              <a:solidFill>
                <a:srgbClr val="EECDFE"/>
              </a:solidFill>
              <a:ln w="25400" cap="flat">
                <a:noFill/>
                <a:miter lim="400000"/>
              </a:ln>
              <a:effectLst>
                <a:reflection blurRad="0" stA="71804" stPos="0" endA="0" endPos="40000" dist="0" dir="5400000" fadeDir="5400000" sx="100000" sy="-100000" kx="0" ky="0" algn="bl" rotWithShape="0"/>
              </a:effectLst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35" name="Rectangle aux angles arrondis"/>
              <p:cNvSpPr/>
              <p:nvPr/>
            </p:nvSpPr>
            <p:spPr>
              <a:xfrm>
                <a:off x="7527613" y="1300938"/>
                <a:ext cx="635001" cy="510877"/>
              </a:xfrm>
              <a:prstGeom prst="roundRect">
                <a:avLst>
                  <a:gd name="adj" fmla="val 18644"/>
                </a:avLst>
              </a:prstGeom>
              <a:solidFill>
                <a:srgbClr val="EECDFE"/>
              </a:solidFill>
              <a:ln w="25400" cap="flat">
                <a:noFill/>
                <a:miter lim="400000"/>
              </a:ln>
              <a:effectLst>
                <a:reflection blurRad="0" stA="71804" stPos="0" endA="0" endPos="40000" dist="0" dir="5400000" fadeDir="5400000" sx="100000" sy="-100000" kx="0" ky="0" algn="bl" rotWithShape="0"/>
              </a:effectLst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</p:grpSp>
      <p:grpSp>
        <p:nvGrpSpPr>
          <p:cNvPr id="443" name="Grouper"/>
          <p:cNvGrpSpPr/>
          <p:nvPr/>
        </p:nvGrpSpPr>
        <p:grpSpPr>
          <a:xfrm>
            <a:off x="1728499" y="3086735"/>
            <a:ext cx="6738537" cy="4915524"/>
            <a:chOff x="0" y="0"/>
            <a:chExt cx="6738535" cy="4915522"/>
          </a:xfrm>
        </p:grpSpPr>
        <p:sp>
          <p:nvSpPr>
            <p:cNvPr id="438" name="Rectangle aux angles arrondis"/>
            <p:cNvSpPr/>
            <p:nvPr/>
          </p:nvSpPr>
          <p:spPr>
            <a:xfrm>
              <a:off x="6446435" y="0"/>
              <a:ext cx="292101" cy="510876"/>
            </a:xfrm>
            <a:prstGeom prst="roundRect">
              <a:avLst>
                <a:gd name="adj" fmla="val 32609"/>
              </a:avLst>
            </a:prstGeom>
            <a:solidFill>
              <a:srgbClr val="FFF5A8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grpSp>
          <p:nvGrpSpPr>
            <p:cNvPr id="442" name="Grouper"/>
            <p:cNvGrpSpPr/>
            <p:nvPr/>
          </p:nvGrpSpPr>
          <p:grpSpPr>
            <a:xfrm>
              <a:off x="0" y="3077923"/>
              <a:ext cx="5700361" cy="1837600"/>
              <a:chOff x="0" y="0"/>
              <a:chExt cx="5700360" cy="1837598"/>
            </a:xfrm>
          </p:grpSpPr>
          <p:sp>
            <p:nvSpPr>
              <p:cNvPr id="439" name="Rectangle aux angles arrondis"/>
              <p:cNvSpPr/>
              <p:nvPr/>
            </p:nvSpPr>
            <p:spPr>
              <a:xfrm>
                <a:off x="0" y="1326723"/>
                <a:ext cx="635000" cy="510876"/>
              </a:xfrm>
              <a:prstGeom prst="roundRect">
                <a:avLst>
                  <a:gd name="adj" fmla="val 18644"/>
                </a:avLst>
              </a:prstGeom>
              <a:solidFill>
                <a:srgbClr val="FFF5A8"/>
              </a:solidFill>
              <a:ln w="25400" cap="flat">
                <a:noFill/>
                <a:miter lim="400000"/>
              </a:ln>
              <a:effectLst>
                <a:reflection blurRad="0" stA="71804" stPos="0" endA="0" endPos="40000" dist="0" dir="5400000" fadeDir="5400000" sx="100000" sy="-100000" kx="0" ky="0" algn="bl" rotWithShape="0"/>
              </a:effectLst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40" name="Rectangle aux angles arrondis"/>
              <p:cNvSpPr/>
              <p:nvPr/>
            </p:nvSpPr>
            <p:spPr>
              <a:xfrm>
                <a:off x="2624998" y="696679"/>
                <a:ext cx="635001" cy="510877"/>
              </a:xfrm>
              <a:prstGeom prst="roundRect">
                <a:avLst>
                  <a:gd name="adj" fmla="val 18644"/>
                </a:avLst>
              </a:prstGeom>
              <a:solidFill>
                <a:srgbClr val="FFF5A8"/>
              </a:solidFill>
              <a:ln w="25400" cap="flat">
                <a:noFill/>
                <a:miter lim="400000"/>
              </a:ln>
              <a:effectLst>
                <a:reflection blurRad="0" stA="71804" stPos="0" endA="0" endPos="40000" dist="0" dir="5400000" fadeDir="5400000" sx="100000" sy="-100000" kx="0" ky="0" algn="bl" rotWithShape="0"/>
              </a:effectLst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41" name="Rectangle aux angles arrondis"/>
              <p:cNvSpPr/>
              <p:nvPr/>
            </p:nvSpPr>
            <p:spPr>
              <a:xfrm>
                <a:off x="5065360" y="0"/>
                <a:ext cx="635001" cy="510876"/>
              </a:xfrm>
              <a:prstGeom prst="roundRect">
                <a:avLst>
                  <a:gd name="adj" fmla="val 18644"/>
                </a:avLst>
              </a:prstGeom>
              <a:solidFill>
                <a:srgbClr val="FFF5A8"/>
              </a:solidFill>
              <a:ln w="25400" cap="flat">
                <a:noFill/>
                <a:miter lim="400000"/>
              </a:ln>
              <a:effectLst>
                <a:reflection blurRad="0" stA="71804" stPos="0" endA="0" endPos="40000" dist="0" dir="5400000" fadeDir="5400000" sx="100000" sy="-100000" kx="0" ky="0" algn="bl" rotWithShape="0"/>
              </a:effectLst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</p:grpSp>
      <p:grpSp>
        <p:nvGrpSpPr>
          <p:cNvPr id="448" name="Grouper"/>
          <p:cNvGrpSpPr/>
          <p:nvPr/>
        </p:nvGrpSpPr>
        <p:grpSpPr>
          <a:xfrm>
            <a:off x="4366566" y="3099435"/>
            <a:ext cx="3621908" cy="4876100"/>
            <a:chOff x="0" y="0"/>
            <a:chExt cx="3621907" cy="4876099"/>
          </a:xfrm>
        </p:grpSpPr>
        <p:sp>
          <p:nvSpPr>
            <p:cNvPr id="444" name="Rectangle aux angles arrondis"/>
            <p:cNvSpPr/>
            <p:nvPr/>
          </p:nvSpPr>
          <p:spPr>
            <a:xfrm>
              <a:off x="2986907" y="0"/>
              <a:ext cx="635001" cy="510876"/>
            </a:xfrm>
            <a:prstGeom prst="roundRect">
              <a:avLst>
                <a:gd name="adj" fmla="val 18644"/>
              </a:avLst>
            </a:prstGeom>
            <a:solidFill>
              <a:srgbClr val="FFB0B2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grpSp>
          <p:nvGrpSpPr>
            <p:cNvPr id="447" name="Grouper"/>
            <p:cNvGrpSpPr/>
            <p:nvPr/>
          </p:nvGrpSpPr>
          <p:grpSpPr>
            <a:xfrm>
              <a:off x="0" y="3687524"/>
              <a:ext cx="3062295" cy="1188576"/>
              <a:chOff x="0" y="0"/>
              <a:chExt cx="3062294" cy="1188574"/>
            </a:xfrm>
          </p:grpSpPr>
          <p:sp>
            <p:nvSpPr>
              <p:cNvPr id="445" name="Rectangle aux angles arrondis"/>
              <p:cNvSpPr/>
              <p:nvPr/>
            </p:nvSpPr>
            <p:spPr>
              <a:xfrm>
                <a:off x="0" y="677698"/>
                <a:ext cx="635000" cy="510877"/>
              </a:xfrm>
              <a:prstGeom prst="roundRect">
                <a:avLst>
                  <a:gd name="adj" fmla="val 18644"/>
                </a:avLst>
              </a:prstGeom>
              <a:solidFill>
                <a:srgbClr val="FFB0B2"/>
              </a:solidFill>
              <a:ln w="25400" cap="flat">
                <a:noFill/>
                <a:miter lim="400000"/>
              </a:ln>
              <a:effectLst>
                <a:reflection blurRad="0" stA="71804" stPos="0" endA="0" endPos="40000" dist="0" dir="5400000" fadeDir="5400000" sx="100000" sy="-100000" kx="0" ky="0" algn="bl" rotWithShape="0"/>
              </a:effectLst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446" name="Rectangle aux angles arrondis"/>
              <p:cNvSpPr/>
              <p:nvPr/>
            </p:nvSpPr>
            <p:spPr>
              <a:xfrm>
                <a:off x="2427294" y="0"/>
                <a:ext cx="635001" cy="510876"/>
              </a:xfrm>
              <a:prstGeom prst="roundRect">
                <a:avLst>
                  <a:gd name="adj" fmla="val 18644"/>
                </a:avLst>
              </a:prstGeom>
              <a:solidFill>
                <a:srgbClr val="FFB0B2"/>
              </a:solidFill>
              <a:ln w="25400" cap="flat">
                <a:noFill/>
                <a:miter lim="400000"/>
              </a:ln>
              <a:effectLst>
                <a:reflection blurRad="0" stA="71804" stPos="0" endA="0" endPos="40000" dist="0" dir="5400000" fadeDir="5400000" sx="100000" sy="-100000" kx="0" ky="0" algn="bl" rotWithShape="0"/>
              </a:effectLst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</p:grpSp>
      <p:grpSp>
        <p:nvGrpSpPr>
          <p:cNvPr id="451" name="Grouper"/>
          <p:cNvGrpSpPr/>
          <p:nvPr/>
        </p:nvGrpSpPr>
        <p:grpSpPr>
          <a:xfrm>
            <a:off x="6808183" y="3155148"/>
            <a:ext cx="635001" cy="4820387"/>
            <a:chOff x="0" y="0"/>
            <a:chExt cx="635000" cy="4820386"/>
          </a:xfrm>
        </p:grpSpPr>
        <p:sp>
          <p:nvSpPr>
            <p:cNvPr id="449" name="Rectangle aux angles arrondis"/>
            <p:cNvSpPr/>
            <p:nvPr/>
          </p:nvSpPr>
          <p:spPr>
            <a:xfrm>
              <a:off x="114300" y="0"/>
              <a:ext cx="292100" cy="510876"/>
            </a:xfrm>
            <a:prstGeom prst="roundRect">
              <a:avLst>
                <a:gd name="adj" fmla="val 32609"/>
              </a:avLst>
            </a:prstGeom>
            <a:solidFill>
              <a:srgbClr val="0DFCFF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450" name="Rectangle aux angles arrondis"/>
            <p:cNvSpPr/>
            <p:nvPr/>
          </p:nvSpPr>
          <p:spPr>
            <a:xfrm>
              <a:off x="0" y="4309510"/>
              <a:ext cx="635000" cy="510877"/>
            </a:xfrm>
            <a:prstGeom prst="roundRect">
              <a:avLst>
                <a:gd name="adj" fmla="val 18644"/>
              </a:avLst>
            </a:prstGeom>
            <a:solidFill>
              <a:srgbClr val="0DFCFF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sp>
        <p:nvSpPr>
          <p:cNvPr id="452" name="{0, 0,5, 1, 1,5, 2, 2,5, 3, 3,5, 4}"/>
          <p:cNvSpPr txBox="1"/>
          <p:nvPr/>
        </p:nvSpPr>
        <p:spPr>
          <a:xfrm>
            <a:off x="6695303" y="3043723"/>
            <a:ext cx="5810102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{0, 0,5, 1, 1,5, 2, 2,5, 3, 3,5, 4}</a:t>
            </a:r>
          </a:p>
        </p:txBody>
      </p:sp>
      <p:sp>
        <p:nvSpPr>
          <p:cNvPr id="453" name="Exemple:"/>
          <p:cNvSpPr/>
          <p:nvPr>
            <p:ph type="body" idx="21"/>
          </p:nvPr>
        </p:nvSpPr>
        <p:spPr>
          <a:prstGeom prst="roundRect">
            <a:avLst>
              <a:gd name="adj" fmla="val 50000"/>
            </a:avLst>
          </a:prstGeom>
        </p:spPr>
        <p:txBody>
          <a:bodyPr/>
          <a:lstStyle/>
          <a:p>
            <a:pPr/>
            <a:r>
              <a:t>Exemple:</a:t>
            </a:r>
          </a:p>
        </p:txBody>
      </p:sp>
      <p:sp>
        <p:nvSpPr>
          <p:cNvPr id="454" name="AA"/>
          <p:cNvSpPr txBox="1"/>
          <p:nvPr/>
        </p:nvSpPr>
        <p:spPr>
          <a:xfrm>
            <a:off x="531376" y="6164659"/>
            <a:ext cx="733574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AA</a:t>
            </a:r>
          </a:p>
        </p:txBody>
      </p:sp>
      <p:sp>
        <p:nvSpPr>
          <p:cNvPr id="455" name="AB"/>
          <p:cNvSpPr txBox="1"/>
          <p:nvPr/>
        </p:nvSpPr>
        <p:spPr>
          <a:xfrm>
            <a:off x="532658" y="6786960"/>
            <a:ext cx="705000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AB</a:t>
            </a:r>
          </a:p>
        </p:txBody>
      </p:sp>
      <p:sp>
        <p:nvSpPr>
          <p:cNvPr id="456" name="AC"/>
          <p:cNvSpPr txBox="1"/>
          <p:nvPr/>
        </p:nvSpPr>
        <p:spPr>
          <a:xfrm>
            <a:off x="515245" y="7491383"/>
            <a:ext cx="739825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AC</a:t>
            </a:r>
          </a:p>
        </p:txBody>
      </p:sp>
      <p:sp>
        <p:nvSpPr>
          <p:cNvPr id="457" name="AD"/>
          <p:cNvSpPr txBox="1"/>
          <p:nvPr/>
        </p:nvSpPr>
        <p:spPr>
          <a:xfrm>
            <a:off x="499395" y="8195805"/>
            <a:ext cx="771526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AD</a:t>
            </a:r>
          </a:p>
        </p:txBody>
      </p:sp>
      <p:sp>
        <p:nvSpPr>
          <p:cNvPr id="458" name="AE"/>
          <p:cNvSpPr txBox="1"/>
          <p:nvPr/>
        </p:nvSpPr>
        <p:spPr>
          <a:xfrm>
            <a:off x="543319" y="8900228"/>
            <a:ext cx="709688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AE</a:t>
            </a:r>
          </a:p>
        </p:txBody>
      </p:sp>
      <p:sp>
        <p:nvSpPr>
          <p:cNvPr id="459" name="BA"/>
          <p:cNvSpPr txBox="1"/>
          <p:nvPr/>
        </p:nvSpPr>
        <p:spPr>
          <a:xfrm>
            <a:off x="3073015" y="6164659"/>
            <a:ext cx="692275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BA</a:t>
            </a:r>
          </a:p>
        </p:txBody>
      </p:sp>
      <p:sp>
        <p:nvSpPr>
          <p:cNvPr id="460" name="BB"/>
          <p:cNvSpPr txBox="1"/>
          <p:nvPr/>
        </p:nvSpPr>
        <p:spPr>
          <a:xfrm>
            <a:off x="3067935" y="6786960"/>
            <a:ext cx="676425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BB</a:t>
            </a:r>
          </a:p>
        </p:txBody>
      </p:sp>
      <p:sp>
        <p:nvSpPr>
          <p:cNvPr id="461" name="BC"/>
          <p:cNvSpPr txBox="1"/>
          <p:nvPr/>
        </p:nvSpPr>
        <p:spPr>
          <a:xfrm>
            <a:off x="3044160" y="7491383"/>
            <a:ext cx="723975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BC</a:t>
            </a:r>
          </a:p>
        </p:txBody>
      </p:sp>
      <p:sp>
        <p:nvSpPr>
          <p:cNvPr id="462" name="BD"/>
          <p:cNvSpPr txBox="1"/>
          <p:nvPr/>
        </p:nvSpPr>
        <p:spPr>
          <a:xfrm>
            <a:off x="3034672" y="8195805"/>
            <a:ext cx="742951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BD</a:t>
            </a:r>
          </a:p>
        </p:txBody>
      </p:sp>
      <p:sp>
        <p:nvSpPr>
          <p:cNvPr id="463" name="BE"/>
          <p:cNvSpPr txBox="1"/>
          <p:nvPr/>
        </p:nvSpPr>
        <p:spPr>
          <a:xfrm>
            <a:off x="3078596" y="8900228"/>
            <a:ext cx="681113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BE</a:t>
            </a:r>
          </a:p>
        </p:txBody>
      </p:sp>
      <p:sp>
        <p:nvSpPr>
          <p:cNvPr id="464" name="CA"/>
          <p:cNvSpPr txBox="1"/>
          <p:nvPr/>
        </p:nvSpPr>
        <p:spPr>
          <a:xfrm>
            <a:off x="5534156" y="6164659"/>
            <a:ext cx="752550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CA</a:t>
            </a:r>
          </a:p>
        </p:txBody>
      </p:sp>
      <p:sp>
        <p:nvSpPr>
          <p:cNvPr id="465" name="CB"/>
          <p:cNvSpPr txBox="1"/>
          <p:nvPr/>
        </p:nvSpPr>
        <p:spPr>
          <a:xfrm>
            <a:off x="5535438" y="6786960"/>
            <a:ext cx="723975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CB</a:t>
            </a:r>
          </a:p>
        </p:txBody>
      </p:sp>
      <p:sp>
        <p:nvSpPr>
          <p:cNvPr id="466" name="CC"/>
          <p:cNvSpPr txBox="1"/>
          <p:nvPr/>
        </p:nvSpPr>
        <p:spPr>
          <a:xfrm>
            <a:off x="5511663" y="7491383"/>
            <a:ext cx="771526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CC</a:t>
            </a:r>
          </a:p>
        </p:txBody>
      </p:sp>
      <p:sp>
        <p:nvSpPr>
          <p:cNvPr id="467" name="CD"/>
          <p:cNvSpPr txBox="1"/>
          <p:nvPr/>
        </p:nvSpPr>
        <p:spPr>
          <a:xfrm>
            <a:off x="5502175" y="8195805"/>
            <a:ext cx="790501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CD</a:t>
            </a:r>
          </a:p>
        </p:txBody>
      </p:sp>
      <p:sp>
        <p:nvSpPr>
          <p:cNvPr id="468" name="CE"/>
          <p:cNvSpPr txBox="1"/>
          <p:nvPr/>
        </p:nvSpPr>
        <p:spPr>
          <a:xfrm>
            <a:off x="5546099" y="8900228"/>
            <a:ext cx="728664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CE</a:t>
            </a:r>
          </a:p>
        </p:txBody>
      </p:sp>
      <p:sp>
        <p:nvSpPr>
          <p:cNvPr id="469" name="DA"/>
          <p:cNvSpPr txBox="1"/>
          <p:nvPr/>
        </p:nvSpPr>
        <p:spPr>
          <a:xfrm>
            <a:off x="7988473" y="6164659"/>
            <a:ext cx="741835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DA</a:t>
            </a:r>
          </a:p>
        </p:txBody>
      </p:sp>
      <p:sp>
        <p:nvSpPr>
          <p:cNvPr id="470" name="DB"/>
          <p:cNvSpPr txBox="1"/>
          <p:nvPr/>
        </p:nvSpPr>
        <p:spPr>
          <a:xfrm>
            <a:off x="7974910" y="6786960"/>
            <a:ext cx="742951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DB</a:t>
            </a:r>
          </a:p>
        </p:txBody>
      </p:sp>
      <p:sp>
        <p:nvSpPr>
          <p:cNvPr id="471" name="DC"/>
          <p:cNvSpPr txBox="1"/>
          <p:nvPr/>
        </p:nvSpPr>
        <p:spPr>
          <a:xfrm>
            <a:off x="7951135" y="7491383"/>
            <a:ext cx="790502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DC</a:t>
            </a:r>
          </a:p>
        </p:txBody>
      </p:sp>
      <p:sp>
        <p:nvSpPr>
          <p:cNvPr id="472" name="DD"/>
          <p:cNvSpPr txBox="1"/>
          <p:nvPr/>
        </p:nvSpPr>
        <p:spPr>
          <a:xfrm>
            <a:off x="7941647" y="8195805"/>
            <a:ext cx="809477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DD</a:t>
            </a:r>
          </a:p>
        </p:txBody>
      </p:sp>
      <p:sp>
        <p:nvSpPr>
          <p:cNvPr id="473" name="DE"/>
          <p:cNvSpPr txBox="1"/>
          <p:nvPr/>
        </p:nvSpPr>
        <p:spPr>
          <a:xfrm>
            <a:off x="7985571" y="8900228"/>
            <a:ext cx="747639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DE</a:t>
            </a:r>
          </a:p>
        </p:txBody>
      </p:sp>
      <p:sp>
        <p:nvSpPr>
          <p:cNvPr id="474" name="EA"/>
          <p:cNvSpPr txBox="1"/>
          <p:nvPr/>
        </p:nvSpPr>
        <p:spPr>
          <a:xfrm>
            <a:off x="10337844" y="6164659"/>
            <a:ext cx="709688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EA</a:t>
            </a:r>
          </a:p>
        </p:txBody>
      </p:sp>
      <p:sp>
        <p:nvSpPr>
          <p:cNvPr id="475" name="EB"/>
          <p:cNvSpPr txBox="1"/>
          <p:nvPr/>
        </p:nvSpPr>
        <p:spPr>
          <a:xfrm>
            <a:off x="10339127" y="6786960"/>
            <a:ext cx="681112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EB</a:t>
            </a:r>
          </a:p>
        </p:txBody>
      </p:sp>
      <p:sp>
        <p:nvSpPr>
          <p:cNvPr id="476" name="EC"/>
          <p:cNvSpPr txBox="1"/>
          <p:nvPr/>
        </p:nvSpPr>
        <p:spPr>
          <a:xfrm>
            <a:off x="10315351" y="7491383"/>
            <a:ext cx="728664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EC</a:t>
            </a:r>
          </a:p>
        </p:txBody>
      </p:sp>
      <p:sp>
        <p:nvSpPr>
          <p:cNvPr id="477" name="ED"/>
          <p:cNvSpPr txBox="1"/>
          <p:nvPr/>
        </p:nvSpPr>
        <p:spPr>
          <a:xfrm>
            <a:off x="10305863" y="8195805"/>
            <a:ext cx="747640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ED</a:t>
            </a:r>
          </a:p>
        </p:txBody>
      </p:sp>
      <p:sp>
        <p:nvSpPr>
          <p:cNvPr id="478" name="EE"/>
          <p:cNvSpPr txBox="1"/>
          <p:nvPr/>
        </p:nvSpPr>
        <p:spPr>
          <a:xfrm>
            <a:off x="10349788" y="8900228"/>
            <a:ext cx="685801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EE</a:t>
            </a:r>
          </a:p>
        </p:txBody>
      </p:sp>
      <p:pic>
        <p:nvPicPr>
          <p:cNvPr id="479" name="Image" descr="Image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045999" y="5743803"/>
            <a:ext cx="241301" cy="292101"/>
          </a:xfrm>
          <a:prstGeom prst="rect">
            <a:avLst/>
          </a:prstGeom>
          <a:ln w="12700">
            <a:miter lim="400000"/>
          </a:ln>
        </p:spPr>
      </p:pic>
      <p:pic>
        <p:nvPicPr>
          <p:cNvPr id="480" name="Image" descr="Image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4649106" y="5743803"/>
            <a:ext cx="241301" cy="292101"/>
          </a:xfrm>
          <a:prstGeom prst="rect">
            <a:avLst/>
          </a:prstGeom>
          <a:ln w="12700">
            <a:miter lim="400000"/>
          </a:ln>
        </p:spPr>
      </p:pic>
      <p:pic>
        <p:nvPicPr>
          <p:cNvPr id="481" name="Image" descr="Image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111360" y="5743803"/>
            <a:ext cx="241301" cy="292101"/>
          </a:xfrm>
          <a:prstGeom prst="rect">
            <a:avLst/>
          </a:prstGeom>
          <a:ln w="12700">
            <a:miter lim="400000"/>
          </a:ln>
        </p:spPr>
      </p:pic>
      <p:pic>
        <p:nvPicPr>
          <p:cNvPr id="482" name="Image" descr="Image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9573613" y="5705703"/>
            <a:ext cx="241301" cy="292101"/>
          </a:xfrm>
          <a:prstGeom prst="rect">
            <a:avLst/>
          </a:prstGeom>
          <a:ln w="12700">
            <a:miter lim="400000"/>
          </a:ln>
        </p:spPr>
      </p:pic>
      <p:pic>
        <p:nvPicPr>
          <p:cNvPr id="483" name="Image" descr="Image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2035866" y="5743803"/>
            <a:ext cx="241301" cy="292101"/>
          </a:xfrm>
          <a:prstGeom prst="rect">
            <a:avLst/>
          </a:prstGeom>
          <a:ln w="12700">
            <a:miter lim="400000"/>
          </a:ln>
        </p:spPr>
      </p:pic>
      <p:sp>
        <p:nvSpPr>
          <p:cNvPr id="484" name="2"/>
          <p:cNvSpPr txBox="1"/>
          <p:nvPr/>
        </p:nvSpPr>
        <p:spPr>
          <a:xfrm>
            <a:off x="1944399" y="6164659"/>
            <a:ext cx="342901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2</a:t>
            </a:r>
          </a:p>
        </p:txBody>
      </p:sp>
      <p:sp>
        <p:nvSpPr>
          <p:cNvPr id="485" name="1,5"/>
          <p:cNvSpPr txBox="1"/>
          <p:nvPr/>
        </p:nvSpPr>
        <p:spPr>
          <a:xfrm>
            <a:off x="1772949" y="6757031"/>
            <a:ext cx="685801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1,5</a:t>
            </a:r>
          </a:p>
        </p:txBody>
      </p:sp>
      <p:sp>
        <p:nvSpPr>
          <p:cNvPr id="486" name="1"/>
          <p:cNvSpPr txBox="1"/>
          <p:nvPr/>
        </p:nvSpPr>
        <p:spPr>
          <a:xfrm>
            <a:off x="1874549" y="7491383"/>
            <a:ext cx="342901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1</a:t>
            </a:r>
          </a:p>
        </p:txBody>
      </p:sp>
      <p:sp>
        <p:nvSpPr>
          <p:cNvPr id="487" name="2,5"/>
          <p:cNvSpPr txBox="1"/>
          <p:nvPr/>
        </p:nvSpPr>
        <p:spPr>
          <a:xfrm>
            <a:off x="1771362" y="8113683"/>
            <a:ext cx="685801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2,5</a:t>
            </a:r>
          </a:p>
        </p:txBody>
      </p:sp>
      <p:sp>
        <p:nvSpPr>
          <p:cNvPr id="488" name="3"/>
          <p:cNvSpPr txBox="1"/>
          <p:nvPr/>
        </p:nvSpPr>
        <p:spPr>
          <a:xfrm>
            <a:off x="1874549" y="8900228"/>
            <a:ext cx="342901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3</a:t>
            </a:r>
          </a:p>
        </p:txBody>
      </p:sp>
      <p:sp>
        <p:nvSpPr>
          <p:cNvPr id="489" name="2"/>
          <p:cNvSpPr txBox="1"/>
          <p:nvPr/>
        </p:nvSpPr>
        <p:spPr>
          <a:xfrm>
            <a:off x="4426856" y="8110176"/>
            <a:ext cx="342901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2</a:t>
            </a:r>
          </a:p>
        </p:txBody>
      </p:sp>
      <p:sp>
        <p:nvSpPr>
          <p:cNvPr id="490" name="1,5"/>
          <p:cNvSpPr txBox="1"/>
          <p:nvPr/>
        </p:nvSpPr>
        <p:spPr>
          <a:xfrm>
            <a:off x="4341166" y="6201993"/>
            <a:ext cx="685801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1,5</a:t>
            </a:r>
          </a:p>
        </p:txBody>
      </p:sp>
      <p:sp>
        <p:nvSpPr>
          <p:cNvPr id="491" name="1"/>
          <p:cNvSpPr txBox="1"/>
          <p:nvPr/>
        </p:nvSpPr>
        <p:spPr>
          <a:xfrm>
            <a:off x="4512616" y="6824293"/>
            <a:ext cx="342901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1</a:t>
            </a:r>
          </a:p>
        </p:txBody>
      </p:sp>
      <p:sp>
        <p:nvSpPr>
          <p:cNvPr id="492" name="2,5"/>
          <p:cNvSpPr txBox="1"/>
          <p:nvPr/>
        </p:nvSpPr>
        <p:spPr>
          <a:xfrm>
            <a:off x="4276388" y="8900228"/>
            <a:ext cx="685801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2,5</a:t>
            </a:r>
          </a:p>
        </p:txBody>
      </p:sp>
      <p:sp>
        <p:nvSpPr>
          <p:cNvPr id="493" name="0,5"/>
          <p:cNvSpPr txBox="1"/>
          <p:nvPr/>
        </p:nvSpPr>
        <p:spPr>
          <a:xfrm>
            <a:off x="4341166" y="7409260"/>
            <a:ext cx="685801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0,5</a:t>
            </a:r>
          </a:p>
        </p:txBody>
      </p:sp>
      <p:sp>
        <p:nvSpPr>
          <p:cNvPr id="494" name="0"/>
          <p:cNvSpPr txBox="1"/>
          <p:nvPr/>
        </p:nvSpPr>
        <p:spPr>
          <a:xfrm>
            <a:off x="6954439" y="7435357"/>
            <a:ext cx="342901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0</a:t>
            </a:r>
          </a:p>
        </p:txBody>
      </p:sp>
      <p:sp>
        <p:nvSpPr>
          <p:cNvPr id="495" name="0,5"/>
          <p:cNvSpPr txBox="1"/>
          <p:nvPr/>
        </p:nvSpPr>
        <p:spPr>
          <a:xfrm>
            <a:off x="6795483" y="6757031"/>
            <a:ext cx="685801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0,5</a:t>
            </a:r>
          </a:p>
        </p:txBody>
      </p:sp>
      <p:sp>
        <p:nvSpPr>
          <p:cNvPr id="496" name="1"/>
          <p:cNvSpPr txBox="1"/>
          <p:nvPr/>
        </p:nvSpPr>
        <p:spPr>
          <a:xfrm>
            <a:off x="6966933" y="6164659"/>
            <a:ext cx="342901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1</a:t>
            </a:r>
          </a:p>
        </p:txBody>
      </p:sp>
      <p:sp>
        <p:nvSpPr>
          <p:cNvPr id="497" name="1,5"/>
          <p:cNvSpPr txBox="1"/>
          <p:nvPr/>
        </p:nvSpPr>
        <p:spPr>
          <a:xfrm>
            <a:off x="6793896" y="8113683"/>
            <a:ext cx="685801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1,5</a:t>
            </a:r>
          </a:p>
        </p:txBody>
      </p:sp>
      <p:sp>
        <p:nvSpPr>
          <p:cNvPr id="498" name="2"/>
          <p:cNvSpPr txBox="1"/>
          <p:nvPr/>
        </p:nvSpPr>
        <p:spPr>
          <a:xfrm>
            <a:off x="6897083" y="8900228"/>
            <a:ext cx="342901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2</a:t>
            </a:r>
          </a:p>
        </p:txBody>
      </p:sp>
      <p:sp>
        <p:nvSpPr>
          <p:cNvPr id="499" name="2,5"/>
          <p:cNvSpPr txBox="1"/>
          <p:nvPr/>
        </p:nvSpPr>
        <p:spPr>
          <a:xfrm>
            <a:off x="9333941" y="6164659"/>
            <a:ext cx="685801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2,5</a:t>
            </a:r>
          </a:p>
        </p:txBody>
      </p:sp>
      <p:sp>
        <p:nvSpPr>
          <p:cNvPr id="500" name="2"/>
          <p:cNvSpPr txBox="1"/>
          <p:nvPr/>
        </p:nvSpPr>
        <p:spPr>
          <a:xfrm>
            <a:off x="9505391" y="6757031"/>
            <a:ext cx="342901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2</a:t>
            </a:r>
          </a:p>
        </p:txBody>
      </p:sp>
      <p:sp>
        <p:nvSpPr>
          <p:cNvPr id="501" name="1,5"/>
          <p:cNvSpPr txBox="1"/>
          <p:nvPr/>
        </p:nvSpPr>
        <p:spPr>
          <a:xfrm>
            <a:off x="9264091" y="7491383"/>
            <a:ext cx="685801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1,5</a:t>
            </a:r>
          </a:p>
        </p:txBody>
      </p:sp>
      <p:sp>
        <p:nvSpPr>
          <p:cNvPr id="502" name="3"/>
          <p:cNvSpPr txBox="1"/>
          <p:nvPr/>
        </p:nvSpPr>
        <p:spPr>
          <a:xfrm>
            <a:off x="9503804" y="8113683"/>
            <a:ext cx="342901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3</a:t>
            </a:r>
          </a:p>
        </p:txBody>
      </p:sp>
      <p:sp>
        <p:nvSpPr>
          <p:cNvPr id="503" name="3,5"/>
          <p:cNvSpPr txBox="1"/>
          <p:nvPr/>
        </p:nvSpPr>
        <p:spPr>
          <a:xfrm>
            <a:off x="9264091" y="8900228"/>
            <a:ext cx="685801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3,5</a:t>
            </a:r>
          </a:p>
        </p:txBody>
      </p:sp>
      <p:sp>
        <p:nvSpPr>
          <p:cNvPr id="504" name="3"/>
          <p:cNvSpPr txBox="1"/>
          <p:nvPr/>
        </p:nvSpPr>
        <p:spPr>
          <a:xfrm>
            <a:off x="11991054" y="6164659"/>
            <a:ext cx="342901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3</a:t>
            </a:r>
          </a:p>
        </p:txBody>
      </p:sp>
      <p:sp>
        <p:nvSpPr>
          <p:cNvPr id="505" name="2,5"/>
          <p:cNvSpPr txBox="1"/>
          <p:nvPr/>
        </p:nvSpPr>
        <p:spPr>
          <a:xfrm>
            <a:off x="11819604" y="6757031"/>
            <a:ext cx="685801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2,5</a:t>
            </a:r>
          </a:p>
        </p:txBody>
      </p:sp>
      <p:sp>
        <p:nvSpPr>
          <p:cNvPr id="506" name="2"/>
          <p:cNvSpPr txBox="1"/>
          <p:nvPr/>
        </p:nvSpPr>
        <p:spPr>
          <a:xfrm>
            <a:off x="11921204" y="7491383"/>
            <a:ext cx="342901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2</a:t>
            </a:r>
          </a:p>
        </p:txBody>
      </p:sp>
      <p:sp>
        <p:nvSpPr>
          <p:cNvPr id="507" name="3,5"/>
          <p:cNvSpPr txBox="1"/>
          <p:nvPr/>
        </p:nvSpPr>
        <p:spPr>
          <a:xfrm>
            <a:off x="11818017" y="8113683"/>
            <a:ext cx="685801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3,5</a:t>
            </a:r>
          </a:p>
        </p:txBody>
      </p:sp>
      <p:sp>
        <p:nvSpPr>
          <p:cNvPr id="508" name="4"/>
          <p:cNvSpPr txBox="1"/>
          <p:nvPr/>
        </p:nvSpPr>
        <p:spPr>
          <a:xfrm>
            <a:off x="11921204" y="8900228"/>
            <a:ext cx="342901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4</a:t>
            </a:r>
          </a:p>
        </p:txBody>
      </p:sp>
      <p:pic>
        <p:nvPicPr>
          <p:cNvPr id="509" name="Image" descr="Image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480559" y="2227630"/>
            <a:ext cx="381001" cy="393701"/>
          </a:xfrm>
          <a:prstGeom prst="rect">
            <a:avLst/>
          </a:prstGeom>
          <a:ln w="12700">
            <a:miter lim="400000"/>
          </a:ln>
        </p:spPr>
      </p:pic>
      <p:sp>
        <p:nvSpPr>
          <p:cNvPr id="510" name=": moyenne de l’échantillon"/>
          <p:cNvSpPr txBox="1"/>
          <p:nvPr/>
        </p:nvSpPr>
        <p:spPr>
          <a:xfrm>
            <a:off x="1047338" y="2126019"/>
            <a:ext cx="4931644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: moyenne de l’échantillon</a:t>
            </a:r>
          </a:p>
        </p:txBody>
      </p:sp>
      <p:sp>
        <p:nvSpPr>
          <p:cNvPr id="511" name="L’ensemble de réalisation est"/>
          <p:cNvSpPr txBox="1"/>
          <p:nvPr/>
        </p:nvSpPr>
        <p:spPr>
          <a:xfrm>
            <a:off x="807168" y="3043723"/>
            <a:ext cx="5452245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L’ensemble de réalisation est </a:t>
            </a:r>
          </a:p>
        </p:txBody>
      </p:sp>
      <p:sp>
        <p:nvSpPr>
          <p:cNvPr id="512" name="1"/>
          <p:cNvSpPr txBox="1"/>
          <p:nvPr/>
        </p:nvSpPr>
        <p:spPr>
          <a:xfrm>
            <a:off x="6916567" y="1917968"/>
            <a:ext cx="342901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1</a:t>
            </a:r>
          </a:p>
        </p:txBody>
      </p:sp>
      <p:sp>
        <p:nvSpPr>
          <p:cNvPr id="513" name="2"/>
          <p:cNvSpPr txBox="1"/>
          <p:nvPr/>
        </p:nvSpPr>
        <p:spPr>
          <a:xfrm>
            <a:off x="7508740" y="1917968"/>
            <a:ext cx="342901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2</a:t>
            </a:r>
          </a:p>
        </p:txBody>
      </p:sp>
      <p:sp>
        <p:nvSpPr>
          <p:cNvPr id="514" name="4"/>
          <p:cNvSpPr txBox="1"/>
          <p:nvPr/>
        </p:nvSpPr>
        <p:spPr>
          <a:xfrm>
            <a:off x="10039220" y="1917968"/>
            <a:ext cx="342901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4</a:t>
            </a:r>
          </a:p>
        </p:txBody>
      </p:sp>
      <p:sp>
        <p:nvSpPr>
          <p:cNvPr id="515" name="5"/>
          <p:cNvSpPr txBox="1"/>
          <p:nvPr/>
        </p:nvSpPr>
        <p:spPr>
          <a:xfrm>
            <a:off x="9378820" y="1917968"/>
            <a:ext cx="342901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5</a:t>
            </a:r>
          </a:p>
        </p:txBody>
      </p:sp>
      <p:sp>
        <p:nvSpPr>
          <p:cNvPr id="516" name="4"/>
          <p:cNvSpPr txBox="1"/>
          <p:nvPr/>
        </p:nvSpPr>
        <p:spPr>
          <a:xfrm>
            <a:off x="8802214" y="1917968"/>
            <a:ext cx="342901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4</a:t>
            </a:r>
          </a:p>
        </p:txBody>
      </p:sp>
      <p:sp>
        <p:nvSpPr>
          <p:cNvPr id="517" name="3"/>
          <p:cNvSpPr txBox="1"/>
          <p:nvPr/>
        </p:nvSpPr>
        <p:spPr>
          <a:xfrm>
            <a:off x="8151593" y="1914992"/>
            <a:ext cx="342901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3</a:t>
            </a:r>
          </a:p>
        </p:txBody>
      </p:sp>
      <p:sp>
        <p:nvSpPr>
          <p:cNvPr id="518" name="3"/>
          <p:cNvSpPr txBox="1"/>
          <p:nvPr/>
        </p:nvSpPr>
        <p:spPr>
          <a:xfrm>
            <a:off x="10687861" y="1914992"/>
            <a:ext cx="342901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3</a:t>
            </a:r>
          </a:p>
        </p:txBody>
      </p:sp>
      <p:sp>
        <p:nvSpPr>
          <p:cNvPr id="519" name="2"/>
          <p:cNvSpPr txBox="1"/>
          <p:nvPr/>
        </p:nvSpPr>
        <p:spPr>
          <a:xfrm>
            <a:off x="11336502" y="1914992"/>
            <a:ext cx="342901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2</a:t>
            </a:r>
          </a:p>
        </p:txBody>
      </p:sp>
      <p:sp>
        <p:nvSpPr>
          <p:cNvPr id="520" name="1"/>
          <p:cNvSpPr txBox="1"/>
          <p:nvPr/>
        </p:nvSpPr>
        <p:spPr>
          <a:xfrm>
            <a:off x="11934266" y="1914992"/>
            <a:ext cx="342901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1</a:t>
            </a:r>
          </a:p>
        </p:txBody>
      </p:sp>
      <p:sp>
        <p:nvSpPr>
          <p:cNvPr id="521" name="Regardons une population de 5 personnes et considérons…"/>
          <p:cNvSpPr txBox="1"/>
          <p:nvPr/>
        </p:nvSpPr>
        <p:spPr>
          <a:xfrm>
            <a:off x="2527300" y="400050"/>
            <a:ext cx="10644188" cy="1663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algn="l"/>
            <a:r>
              <a:t>Regardons une population de 5 personnes et considérons </a:t>
            </a:r>
          </a:p>
          <a:p>
            <a:pPr algn="l"/>
            <a:r>
              <a:t>la variable statistique: le nombre de cellulaires dans les 5 </a:t>
            </a:r>
          </a:p>
          <a:p>
            <a:pPr algn="l"/>
            <a:r>
              <a:t>dernières années.</a:t>
            </a:r>
          </a:p>
        </p:txBody>
      </p:sp>
    </p:spTree>
  </p:cSld>
  <p:clrMapOvr>
    <a:masterClrMapping/>
  </p:clrMapOvr>
  <p:transition xmlns:p14="http://schemas.microsoft.com/office/powerpoint/2010/main" spd="slow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4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4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4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Class="entr" nodeType="clickEffect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Class="entr" nodeType="click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Class="entr" nodeType="clickEffect" presetSubtype="0" presetID="1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8" fill="hold"/>
                                        <p:tgtEl>
                                          <p:spTgt spid="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Class="entr" nodeType="clickEffect" presetSubtype="0" presetID="1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2" fill="hold"/>
                                        <p:tgtEl>
                                          <p:spTgt spid="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Class="entr" nodeType="clickEffect" presetSubtype="0" presetID="1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6" fill="hold"/>
                                        <p:tgtEl>
                                          <p:spTgt spid="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Class="entr" nodeType="clickEffect" presetSubtype="0" presetID="1" grpId="1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0" fill="hold"/>
                                        <p:tgtEl>
                                          <p:spTgt spid="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Class="entr" nodeType="clickEffect" presetSubtype="0" presetID="1" grpId="1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4" fill="hold"/>
                                        <p:tgtEl>
                                          <p:spTgt spid="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Class="entr" nodeType="clickEffect" presetSubtype="0" presetID="1" grpId="1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8" fill="hold"/>
                                        <p:tgtEl>
                                          <p:spTgt spid="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Class="entr" nodeType="clickEffect" presetSubtype="0" presetID="1" grpId="1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2" fill="hold"/>
                                        <p:tgtEl>
                                          <p:spTgt spid="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Class="entr" nodeType="clickEffect" presetSubtype="0" presetID="1" grpId="1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6" fill="hold"/>
                                        <p:tgtEl>
                                          <p:spTgt spid="5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Class="entr" nodeType="clickEffect" presetSubtype="0" presetID="1" grpId="1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0" fill="hold"/>
                                        <p:tgtEl>
                                          <p:spTgt spid="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Class="entr" nodeType="clickEffect" presetSubtype="0" presetID="1" grpId="1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4" fill="hold"/>
                                        <p:tgtEl>
                                          <p:spTgt spid="5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Class="entr" nodeType="clickEffect" presetSubtype="0" presetID="1" grpId="1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8" fill="hold"/>
                                        <p:tgtEl>
                                          <p:spTgt spid="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Class="entr" nodeType="clickEffect" presetSubtype="0" presetID="1" grpId="2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2" fill="hold"/>
                                        <p:tgtEl>
                                          <p:spTgt spid="5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448" grpId="5"/>
      <p:bldP build="whole" bldLvl="1" animBg="1" rev="0" advAuto="0" spid="415" grpId="15"/>
      <p:bldP build="whole" bldLvl="1" animBg="1" rev="0" advAuto="0" spid="511" grpId="1"/>
      <p:bldP build="whole" bldLvl="1" animBg="1" rev="0" advAuto="0" spid="513" grpId="6"/>
      <p:bldP build="whole" bldLvl="1" animBg="1" rev="0" advAuto="0" spid="517" grpId="8"/>
      <p:bldP build="whole" bldLvl="1" animBg="1" rev="0" advAuto="0" spid="409" grpId="17"/>
      <p:bldP build="whole" bldLvl="1" animBg="1" rev="0" advAuto="0" spid="512" grpId="4"/>
      <p:bldP build="whole" bldLvl="1" animBg="1" rev="0" advAuto="0" spid="519" grpId="18"/>
      <p:bldP build="whole" bldLvl="1" animBg="1" rev="0" advAuto="0" spid="518" grpId="16"/>
      <p:bldP build="whole" bldLvl="1" animBg="1" rev="0" advAuto="0" spid="514" grpId="14"/>
      <p:bldP build="whole" bldLvl="1" animBg="1" rev="0" advAuto="0" spid="451" grpId="3"/>
      <p:bldP build="whole" bldLvl="1" animBg="1" rev="0" advAuto="0" spid="520" grpId="20"/>
      <p:bldP build="whole" bldLvl="1" animBg="1" rev="0" advAuto="0" spid="422" grpId="13"/>
      <p:bldP build="whole" bldLvl="1" animBg="1" rev="0" advAuto="0" spid="452" grpId="2"/>
      <p:bldP build="whole" bldLvl="1" animBg="1" rev="0" advAuto="0" spid="430" grpId="11"/>
      <p:bldP build="whole" bldLvl="1" animBg="1" rev="0" advAuto="0" spid="437" grpId="9"/>
      <p:bldP build="whole" bldLvl="1" animBg="1" rev="0" advAuto="0" spid="404" grpId="19"/>
      <p:bldP build="whole" bldLvl="1" animBg="1" rev="0" advAuto="0" spid="515" grpId="12"/>
      <p:bldP build="whole" bldLvl="1" animBg="1" rev="0" advAuto="0" spid="516" grpId="10"/>
      <p:bldP build="whole" bldLvl="1" animBg="1" rev="0" advAuto="0" spid="443" grpId="7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3" name="Rectangle aux angles arrondis"/>
          <p:cNvSpPr/>
          <p:nvPr/>
        </p:nvSpPr>
        <p:spPr>
          <a:xfrm>
            <a:off x="8628707" y="3086735"/>
            <a:ext cx="635001" cy="510877"/>
          </a:xfrm>
          <a:prstGeom prst="roundRect">
            <a:avLst>
              <a:gd name="adj" fmla="val 18644"/>
            </a:avLst>
          </a:prstGeom>
          <a:solidFill>
            <a:srgbClr val="EECDFE"/>
          </a:solidFill>
          <a:ln w="25400">
            <a:miter lim="400000"/>
          </a:ln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 lIns="50800" tIns="50800" rIns="50800" bIns="50800" anchor="ctr"/>
          <a:lstStyle/>
          <a:p>
            <a:pPr>
              <a:defRPr sz="4000"/>
            </a:pPr>
          </a:p>
        </p:txBody>
      </p:sp>
      <p:sp>
        <p:nvSpPr>
          <p:cNvPr id="524" name="Rectangle aux angles arrondis"/>
          <p:cNvSpPr/>
          <p:nvPr/>
        </p:nvSpPr>
        <p:spPr>
          <a:xfrm>
            <a:off x="8174935" y="3086735"/>
            <a:ext cx="292101" cy="510877"/>
          </a:xfrm>
          <a:prstGeom prst="roundRect">
            <a:avLst>
              <a:gd name="adj" fmla="val 32609"/>
            </a:avLst>
          </a:prstGeom>
          <a:solidFill>
            <a:srgbClr val="FFF5A8"/>
          </a:solidFill>
          <a:ln w="25400">
            <a:miter lim="400000"/>
          </a:ln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 lIns="50800" tIns="50800" rIns="50800" bIns="50800" anchor="ctr"/>
          <a:lstStyle/>
          <a:p>
            <a:pPr>
              <a:defRPr sz="4000"/>
            </a:pPr>
          </a:p>
        </p:txBody>
      </p:sp>
      <p:sp>
        <p:nvSpPr>
          <p:cNvPr id="525" name="Rectangle aux angles arrondis"/>
          <p:cNvSpPr/>
          <p:nvPr/>
        </p:nvSpPr>
        <p:spPr>
          <a:xfrm>
            <a:off x="9427563" y="3086735"/>
            <a:ext cx="292101" cy="510877"/>
          </a:xfrm>
          <a:prstGeom prst="roundRect">
            <a:avLst>
              <a:gd name="adj" fmla="val 32609"/>
            </a:avLst>
          </a:prstGeom>
          <a:solidFill>
            <a:srgbClr val="CCFCC2"/>
          </a:solidFill>
          <a:ln w="25400">
            <a:miter lim="400000"/>
          </a:ln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 lIns="50800" tIns="50800" rIns="50800" bIns="50800" anchor="ctr"/>
          <a:lstStyle/>
          <a:p>
            <a:pPr>
              <a:defRPr sz="4000"/>
            </a:pPr>
          </a:p>
        </p:txBody>
      </p:sp>
      <p:sp>
        <p:nvSpPr>
          <p:cNvPr id="526" name="Rectangle aux angles arrondis"/>
          <p:cNvSpPr/>
          <p:nvPr/>
        </p:nvSpPr>
        <p:spPr>
          <a:xfrm>
            <a:off x="9929283" y="3099435"/>
            <a:ext cx="635001" cy="510877"/>
          </a:xfrm>
          <a:prstGeom prst="roundRect">
            <a:avLst>
              <a:gd name="adj" fmla="val 18644"/>
            </a:avLst>
          </a:prstGeom>
          <a:solidFill>
            <a:srgbClr val="FFC647"/>
          </a:solidFill>
          <a:ln w="25400">
            <a:miter lim="400000"/>
          </a:ln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 lIns="50800" tIns="50800" rIns="50800" bIns="50800" anchor="ctr"/>
          <a:lstStyle/>
          <a:p>
            <a:pPr>
              <a:defRPr sz="4000"/>
            </a:pPr>
          </a:p>
        </p:txBody>
      </p:sp>
      <p:sp>
        <p:nvSpPr>
          <p:cNvPr id="527" name="Rectangle aux angles arrondis"/>
          <p:cNvSpPr/>
          <p:nvPr/>
        </p:nvSpPr>
        <p:spPr>
          <a:xfrm>
            <a:off x="10728138" y="3099435"/>
            <a:ext cx="292101" cy="510877"/>
          </a:xfrm>
          <a:prstGeom prst="roundRect">
            <a:avLst>
              <a:gd name="adj" fmla="val 32609"/>
            </a:avLst>
          </a:prstGeom>
          <a:solidFill>
            <a:srgbClr val="FFD0F0"/>
          </a:solidFill>
          <a:ln w="25400">
            <a:miter lim="400000"/>
          </a:ln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 lIns="50800" tIns="50800" rIns="50800" bIns="50800" anchor="ctr"/>
          <a:lstStyle/>
          <a:p>
            <a:pPr>
              <a:defRPr sz="4000"/>
            </a:pPr>
          </a:p>
        </p:txBody>
      </p:sp>
      <p:sp>
        <p:nvSpPr>
          <p:cNvPr id="528" name="Rectangle aux angles arrondis"/>
          <p:cNvSpPr/>
          <p:nvPr/>
        </p:nvSpPr>
        <p:spPr>
          <a:xfrm>
            <a:off x="11158752" y="3086735"/>
            <a:ext cx="635001" cy="510877"/>
          </a:xfrm>
          <a:prstGeom prst="roundRect">
            <a:avLst>
              <a:gd name="adj" fmla="val 18644"/>
            </a:avLst>
          </a:prstGeom>
          <a:solidFill>
            <a:srgbClr val="D6E8FF"/>
          </a:solidFill>
          <a:ln w="25400">
            <a:miter lim="400000"/>
          </a:ln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 lIns="50800" tIns="50800" rIns="50800" bIns="50800" anchor="ctr"/>
          <a:lstStyle/>
          <a:p>
            <a:pPr>
              <a:defRPr sz="4000"/>
            </a:pPr>
          </a:p>
        </p:txBody>
      </p:sp>
      <p:sp>
        <p:nvSpPr>
          <p:cNvPr id="529" name="Rectangle aux angles arrondis"/>
          <p:cNvSpPr/>
          <p:nvPr/>
        </p:nvSpPr>
        <p:spPr>
          <a:xfrm>
            <a:off x="11957608" y="3086735"/>
            <a:ext cx="292101" cy="510877"/>
          </a:xfrm>
          <a:prstGeom prst="roundRect">
            <a:avLst>
              <a:gd name="adj" fmla="val 32609"/>
            </a:avLst>
          </a:prstGeom>
          <a:solidFill>
            <a:srgbClr val="86FA00"/>
          </a:solidFill>
          <a:ln w="25400">
            <a:miter lim="400000"/>
          </a:ln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 lIns="50800" tIns="50800" rIns="50800" bIns="50800" anchor="ctr"/>
          <a:lstStyle/>
          <a:p>
            <a:pPr>
              <a:defRPr sz="4000"/>
            </a:pPr>
          </a:p>
        </p:txBody>
      </p:sp>
      <p:sp>
        <p:nvSpPr>
          <p:cNvPr id="530" name="Rectangle aux angles arrondis"/>
          <p:cNvSpPr/>
          <p:nvPr/>
        </p:nvSpPr>
        <p:spPr>
          <a:xfrm>
            <a:off x="7353473" y="3099435"/>
            <a:ext cx="635001" cy="510877"/>
          </a:xfrm>
          <a:prstGeom prst="roundRect">
            <a:avLst>
              <a:gd name="adj" fmla="val 18644"/>
            </a:avLst>
          </a:prstGeom>
          <a:solidFill>
            <a:srgbClr val="FFB0B2"/>
          </a:solidFill>
          <a:ln w="25400">
            <a:miter lim="400000"/>
          </a:ln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 lIns="50800" tIns="50800" rIns="50800" bIns="50800" anchor="ctr"/>
          <a:lstStyle/>
          <a:p>
            <a:pPr>
              <a:defRPr sz="4000"/>
            </a:pPr>
          </a:p>
        </p:txBody>
      </p:sp>
      <p:sp>
        <p:nvSpPr>
          <p:cNvPr id="531" name="Rectangle aux angles arrondis"/>
          <p:cNvSpPr/>
          <p:nvPr/>
        </p:nvSpPr>
        <p:spPr>
          <a:xfrm>
            <a:off x="6922483" y="3155148"/>
            <a:ext cx="292101" cy="510876"/>
          </a:xfrm>
          <a:prstGeom prst="roundRect">
            <a:avLst>
              <a:gd name="adj" fmla="val 32609"/>
            </a:avLst>
          </a:prstGeom>
          <a:solidFill>
            <a:srgbClr val="0DFCFF"/>
          </a:solidFill>
          <a:ln w="25400">
            <a:miter lim="400000"/>
          </a:ln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 lIns="50800" tIns="50800" rIns="50800" bIns="50800" anchor="ctr"/>
          <a:lstStyle/>
          <a:p>
            <a:pPr>
              <a:defRPr sz="4000"/>
            </a:pPr>
          </a:p>
        </p:txBody>
      </p:sp>
      <p:sp>
        <p:nvSpPr>
          <p:cNvPr id="532" name="Exemple:"/>
          <p:cNvSpPr/>
          <p:nvPr>
            <p:ph type="body" idx="21"/>
          </p:nvPr>
        </p:nvSpPr>
        <p:spPr>
          <a:prstGeom prst="roundRect">
            <a:avLst>
              <a:gd name="adj" fmla="val 50000"/>
            </a:avLst>
          </a:prstGeom>
        </p:spPr>
        <p:txBody>
          <a:bodyPr/>
          <a:lstStyle/>
          <a:p>
            <a:pPr/>
            <a:r>
              <a:t>Exemple:</a:t>
            </a:r>
          </a:p>
        </p:txBody>
      </p:sp>
      <p:sp>
        <p:nvSpPr>
          <p:cNvPr id="533" name="{0, 0,5, 1, 1,5, 2, 2,5, 3, 3,5, 4}"/>
          <p:cNvSpPr txBox="1"/>
          <p:nvPr/>
        </p:nvSpPr>
        <p:spPr>
          <a:xfrm>
            <a:off x="6695303" y="3043723"/>
            <a:ext cx="5810102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{0, 0,5, 1, 1,5, 2, 2,5, 3, 3,5, 4}</a:t>
            </a:r>
          </a:p>
        </p:txBody>
      </p:sp>
      <p:sp>
        <p:nvSpPr>
          <p:cNvPr id="534" name="1"/>
          <p:cNvSpPr txBox="1"/>
          <p:nvPr/>
        </p:nvSpPr>
        <p:spPr>
          <a:xfrm>
            <a:off x="6916567" y="1917968"/>
            <a:ext cx="342901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1</a:t>
            </a:r>
          </a:p>
        </p:txBody>
      </p:sp>
      <p:sp>
        <p:nvSpPr>
          <p:cNvPr id="535" name="2"/>
          <p:cNvSpPr txBox="1"/>
          <p:nvPr/>
        </p:nvSpPr>
        <p:spPr>
          <a:xfrm>
            <a:off x="7508740" y="1917968"/>
            <a:ext cx="342901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2</a:t>
            </a:r>
          </a:p>
        </p:txBody>
      </p:sp>
      <p:sp>
        <p:nvSpPr>
          <p:cNvPr id="536" name="4"/>
          <p:cNvSpPr txBox="1"/>
          <p:nvPr/>
        </p:nvSpPr>
        <p:spPr>
          <a:xfrm>
            <a:off x="10039220" y="1917968"/>
            <a:ext cx="342901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4</a:t>
            </a:r>
          </a:p>
        </p:txBody>
      </p:sp>
      <p:sp>
        <p:nvSpPr>
          <p:cNvPr id="537" name="5"/>
          <p:cNvSpPr txBox="1"/>
          <p:nvPr/>
        </p:nvSpPr>
        <p:spPr>
          <a:xfrm>
            <a:off x="9378820" y="1917968"/>
            <a:ext cx="342901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5</a:t>
            </a:r>
          </a:p>
        </p:txBody>
      </p:sp>
      <p:sp>
        <p:nvSpPr>
          <p:cNvPr id="538" name="4"/>
          <p:cNvSpPr txBox="1"/>
          <p:nvPr/>
        </p:nvSpPr>
        <p:spPr>
          <a:xfrm>
            <a:off x="8802214" y="1917968"/>
            <a:ext cx="342901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4</a:t>
            </a:r>
          </a:p>
        </p:txBody>
      </p:sp>
      <p:sp>
        <p:nvSpPr>
          <p:cNvPr id="539" name="3"/>
          <p:cNvSpPr txBox="1"/>
          <p:nvPr/>
        </p:nvSpPr>
        <p:spPr>
          <a:xfrm>
            <a:off x="8151593" y="1914992"/>
            <a:ext cx="342901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3</a:t>
            </a:r>
          </a:p>
        </p:txBody>
      </p:sp>
      <p:sp>
        <p:nvSpPr>
          <p:cNvPr id="540" name="3"/>
          <p:cNvSpPr txBox="1"/>
          <p:nvPr/>
        </p:nvSpPr>
        <p:spPr>
          <a:xfrm>
            <a:off x="10687861" y="1914992"/>
            <a:ext cx="342901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3</a:t>
            </a:r>
          </a:p>
        </p:txBody>
      </p:sp>
      <p:sp>
        <p:nvSpPr>
          <p:cNvPr id="541" name="2"/>
          <p:cNvSpPr txBox="1"/>
          <p:nvPr/>
        </p:nvSpPr>
        <p:spPr>
          <a:xfrm>
            <a:off x="11336502" y="1914992"/>
            <a:ext cx="342901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2</a:t>
            </a:r>
          </a:p>
        </p:txBody>
      </p:sp>
      <p:sp>
        <p:nvSpPr>
          <p:cNvPr id="542" name="1"/>
          <p:cNvSpPr txBox="1"/>
          <p:nvPr/>
        </p:nvSpPr>
        <p:spPr>
          <a:xfrm>
            <a:off x="11934266" y="1914992"/>
            <a:ext cx="342901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1</a:t>
            </a:r>
          </a:p>
        </p:txBody>
      </p:sp>
      <p:pic>
        <p:nvPicPr>
          <p:cNvPr id="543" name="Image" descr="Image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055011" y="2269769"/>
            <a:ext cx="368301" cy="355601"/>
          </a:xfrm>
          <a:prstGeom prst="rect">
            <a:avLst/>
          </a:prstGeom>
          <a:ln w="12700">
            <a:miter lim="400000"/>
          </a:ln>
        </p:spPr>
      </p:pic>
      <p:pic>
        <p:nvPicPr>
          <p:cNvPr id="544" name="Image" descr="Image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2924318" y="2229118"/>
            <a:ext cx="990601" cy="469901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547" name="Grouper"/>
          <p:cNvGrpSpPr/>
          <p:nvPr/>
        </p:nvGrpSpPr>
        <p:grpSpPr>
          <a:xfrm>
            <a:off x="1029611" y="2961425"/>
            <a:ext cx="2875783" cy="622301"/>
            <a:chOff x="0" y="0"/>
            <a:chExt cx="2875782" cy="622300"/>
          </a:xfrm>
        </p:grpSpPr>
        <p:sp>
          <p:nvSpPr>
            <p:cNvPr id="545" name="0"/>
            <p:cNvSpPr txBox="1"/>
            <p:nvPr/>
          </p:nvSpPr>
          <p:spPr>
            <a:xfrm>
              <a:off x="0" y="-1"/>
              <a:ext cx="342901" cy="6223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/>
              <a:r>
                <a:t>0</a:t>
              </a:r>
            </a:p>
          </p:txBody>
        </p:sp>
        <p:pic>
          <p:nvPicPr>
            <p:cNvPr id="546" name="Image" descr="Image"/>
            <p:cNvPicPr>
              <a:picLocks noChangeAspect="1"/>
            </p:cNvPicPr>
            <p:nvPr/>
          </p:nvPicPr>
          <p:blipFill>
            <a:blip r:embed="rId4">
              <a:extLst/>
            </a:blip>
            <a:stretch>
              <a:fillRect/>
            </a:stretch>
          </p:blipFill>
          <p:spPr>
            <a:xfrm>
              <a:off x="2012182" y="123417"/>
              <a:ext cx="863601" cy="46990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grpSp>
        <p:nvGrpSpPr>
          <p:cNvPr id="550" name="Grouper"/>
          <p:cNvGrpSpPr/>
          <p:nvPr/>
        </p:nvGrpSpPr>
        <p:grpSpPr>
          <a:xfrm>
            <a:off x="867686" y="3610311"/>
            <a:ext cx="2990083" cy="622301"/>
            <a:chOff x="0" y="0"/>
            <a:chExt cx="2990081" cy="622300"/>
          </a:xfrm>
        </p:grpSpPr>
        <p:sp>
          <p:nvSpPr>
            <p:cNvPr id="548" name="0,5"/>
            <p:cNvSpPr txBox="1"/>
            <p:nvPr/>
          </p:nvSpPr>
          <p:spPr>
            <a:xfrm>
              <a:off x="0" y="-1"/>
              <a:ext cx="685801" cy="6223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/>
              <a:r>
                <a:t>0,5</a:t>
              </a:r>
            </a:p>
          </p:txBody>
        </p:sp>
        <p:pic>
          <p:nvPicPr>
            <p:cNvPr id="549" name="Image" descr="Image"/>
            <p:cNvPicPr>
              <a:picLocks noChangeAspect="1"/>
            </p:cNvPicPr>
            <p:nvPr/>
          </p:nvPicPr>
          <p:blipFill>
            <a:blip r:embed="rId5">
              <a:extLst/>
            </a:blip>
            <a:stretch>
              <a:fillRect/>
            </a:stretch>
          </p:blipFill>
          <p:spPr>
            <a:xfrm>
              <a:off x="2113781" y="152400"/>
              <a:ext cx="876301" cy="4699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grpSp>
        <p:nvGrpSpPr>
          <p:cNvPr id="553" name="Grouper"/>
          <p:cNvGrpSpPr/>
          <p:nvPr/>
        </p:nvGrpSpPr>
        <p:grpSpPr>
          <a:xfrm>
            <a:off x="1039136" y="4383529"/>
            <a:ext cx="2774183" cy="622301"/>
            <a:chOff x="0" y="0"/>
            <a:chExt cx="2774181" cy="622300"/>
          </a:xfrm>
        </p:grpSpPr>
        <p:sp>
          <p:nvSpPr>
            <p:cNvPr id="551" name="1"/>
            <p:cNvSpPr txBox="1"/>
            <p:nvPr/>
          </p:nvSpPr>
          <p:spPr>
            <a:xfrm>
              <a:off x="0" y="-1"/>
              <a:ext cx="342901" cy="6223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/>
              <a:r>
                <a:t>1</a:t>
              </a:r>
            </a:p>
          </p:txBody>
        </p:sp>
        <p:pic>
          <p:nvPicPr>
            <p:cNvPr id="552" name="Image" descr="Image"/>
            <p:cNvPicPr>
              <a:picLocks noChangeAspect="1"/>
            </p:cNvPicPr>
            <p:nvPr/>
          </p:nvPicPr>
          <p:blipFill>
            <a:blip r:embed="rId6">
              <a:extLst/>
            </a:blip>
            <a:stretch>
              <a:fillRect/>
            </a:stretch>
          </p:blipFill>
          <p:spPr>
            <a:xfrm>
              <a:off x="1885181" y="76200"/>
              <a:ext cx="889001" cy="46990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grpSp>
        <p:nvGrpSpPr>
          <p:cNvPr id="556" name="Grouper"/>
          <p:cNvGrpSpPr/>
          <p:nvPr/>
        </p:nvGrpSpPr>
        <p:grpSpPr>
          <a:xfrm>
            <a:off x="893086" y="5053207"/>
            <a:ext cx="2920233" cy="622301"/>
            <a:chOff x="0" y="0"/>
            <a:chExt cx="2920231" cy="622300"/>
          </a:xfrm>
        </p:grpSpPr>
        <p:sp>
          <p:nvSpPr>
            <p:cNvPr id="554" name="1,5"/>
            <p:cNvSpPr txBox="1"/>
            <p:nvPr/>
          </p:nvSpPr>
          <p:spPr>
            <a:xfrm>
              <a:off x="0" y="-1"/>
              <a:ext cx="685801" cy="6223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/>
              <a:r>
                <a:t>1,5</a:t>
              </a:r>
            </a:p>
          </p:txBody>
        </p:sp>
        <p:pic>
          <p:nvPicPr>
            <p:cNvPr id="555" name="Image" descr="Image"/>
            <p:cNvPicPr>
              <a:picLocks noChangeAspect="1"/>
            </p:cNvPicPr>
            <p:nvPr/>
          </p:nvPicPr>
          <p:blipFill>
            <a:blip r:embed="rId7">
              <a:extLst/>
            </a:blip>
            <a:stretch>
              <a:fillRect/>
            </a:stretch>
          </p:blipFill>
          <p:spPr>
            <a:xfrm>
              <a:off x="2031231" y="152400"/>
              <a:ext cx="889001" cy="4699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grpSp>
        <p:nvGrpSpPr>
          <p:cNvPr id="559" name="Grouper"/>
          <p:cNvGrpSpPr/>
          <p:nvPr/>
        </p:nvGrpSpPr>
        <p:grpSpPr>
          <a:xfrm>
            <a:off x="1089936" y="5802507"/>
            <a:ext cx="2710683" cy="622301"/>
            <a:chOff x="0" y="0"/>
            <a:chExt cx="2710681" cy="622300"/>
          </a:xfrm>
        </p:grpSpPr>
        <p:sp>
          <p:nvSpPr>
            <p:cNvPr id="557" name="2"/>
            <p:cNvSpPr txBox="1"/>
            <p:nvPr/>
          </p:nvSpPr>
          <p:spPr>
            <a:xfrm>
              <a:off x="0" y="-1"/>
              <a:ext cx="342901" cy="6223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/>
              <a:r>
                <a:t>2</a:t>
              </a:r>
            </a:p>
          </p:txBody>
        </p:sp>
        <p:pic>
          <p:nvPicPr>
            <p:cNvPr id="558" name="Image" descr="Image"/>
            <p:cNvPicPr>
              <a:picLocks noChangeAspect="1"/>
            </p:cNvPicPr>
            <p:nvPr/>
          </p:nvPicPr>
          <p:blipFill>
            <a:blip r:embed="rId8">
              <a:extLst/>
            </a:blip>
            <a:stretch>
              <a:fillRect/>
            </a:stretch>
          </p:blipFill>
          <p:spPr>
            <a:xfrm>
              <a:off x="1834381" y="148978"/>
              <a:ext cx="876301" cy="46990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grpSp>
        <p:nvGrpSpPr>
          <p:cNvPr id="562" name="Grouper"/>
          <p:cNvGrpSpPr/>
          <p:nvPr/>
        </p:nvGrpSpPr>
        <p:grpSpPr>
          <a:xfrm>
            <a:off x="1089936" y="8799707"/>
            <a:ext cx="2685283" cy="622301"/>
            <a:chOff x="0" y="0"/>
            <a:chExt cx="2685281" cy="622300"/>
          </a:xfrm>
        </p:grpSpPr>
        <p:sp>
          <p:nvSpPr>
            <p:cNvPr id="560" name="4"/>
            <p:cNvSpPr txBox="1"/>
            <p:nvPr/>
          </p:nvSpPr>
          <p:spPr>
            <a:xfrm>
              <a:off x="0" y="-1"/>
              <a:ext cx="342901" cy="6223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/>
              <a:r>
                <a:t>4</a:t>
              </a:r>
            </a:p>
          </p:txBody>
        </p:sp>
        <p:pic>
          <p:nvPicPr>
            <p:cNvPr id="561" name="Image" descr="Image"/>
            <p:cNvPicPr>
              <a:picLocks noChangeAspect="1"/>
            </p:cNvPicPr>
            <p:nvPr/>
          </p:nvPicPr>
          <p:blipFill>
            <a:blip r:embed="rId4">
              <a:extLst/>
            </a:blip>
            <a:stretch>
              <a:fillRect/>
            </a:stretch>
          </p:blipFill>
          <p:spPr>
            <a:xfrm>
              <a:off x="1821681" y="51524"/>
              <a:ext cx="863601" cy="46990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grpSp>
        <p:nvGrpSpPr>
          <p:cNvPr id="565" name="Grouper"/>
          <p:cNvGrpSpPr/>
          <p:nvPr/>
        </p:nvGrpSpPr>
        <p:grpSpPr>
          <a:xfrm>
            <a:off x="867686" y="8050407"/>
            <a:ext cx="2932933" cy="622301"/>
            <a:chOff x="0" y="0"/>
            <a:chExt cx="2932931" cy="622300"/>
          </a:xfrm>
        </p:grpSpPr>
        <p:sp>
          <p:nvSpPr>
            <p:cNvPr id="563" name="3,5"/>
            <p:cNvSpPr txBox="1"/>
            <p:nvPr/>
          </p:nvSpPr>
          <p:spPr>
            <a:xfrm>
              <a:off x="0" y="-1"/>
              <a:ext cx="685801" cy="6223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/>
              <a:r>
                <a:t>3,5</a:t>
              </a:r>
            </a:p>
          </p:txBody>
        </p:sp>
        <p:pic>
          <p:nvPicPr>
            <p:cNvPr id="564" name="Image" descr="Image"/>
            <p:cNvPicPr>
              <a:picLocks noChangeAspect="1"/>
            </p:cNvPicPr>
            <p:nvPr/>
          </p:nvPicPr>
          <p:blipFill>
            <a:blip r:embed="rId5">
              <a:extLst/>
            </a:blip>
            <a:stretch>
              <a:fillRect/>
            </a:stretch>
          </p:blipFill>
          <p:spPr>
            <a:xfrm>
              <a:off x="2056631" y="89851"/>
              <a:ext cx="876301" cy="46990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grpSp>
        <p:nvGrpSpPr>
          <p:cNvPr id="568" name="Grouper"/>
          <p:cNvGrpSpPr/>
          <p:nvPr/>
        </p:nvGrpSpPr>
        <p:grpSpPr>
          <a:xfrm>
            <a:off x="994686" y="7301107"/>
            <a:ext cx="2818633" cy="622301"/>
            <a:chOff x="0" y="0"/>
            <a:chExt cx="2818631" cy="622300"/>
          </a:xfrm>
        </p:grpSpPr>
        <p:sp>
          <p:nvSpPr>
            <p:cNvPr id="566" name="3"/>
            <p:cNvSpPr txBox="1"/>
            <p:nvPr/>
          </p:nvSpPr>
          <p:spPr>
            <a:xfrm>
              <a:off x="0" y="-1"/>
              <a:ext cx="342901" cy="6223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/>
              <a:r>
                <a:t>3</a:t>
              </a:r>
            </a:p>
          </p:txBody>
        </p:sp>
        <p:pic>
          <p:nvPicPr>
            <p:cNvPr id="567" name="Image" descr="Image"/>
            <p:cNvPicPr>
              <a:picLocks noChangeAspect="1"/>
            </p:cNvPicPr>
            <p:nvPr/>
          </p:nvPicPr>
          <p:blipFill>
            <a:blip r:embed="rId6">
              <a:extLst/>
            </a:blip>
            <a:stretch>
              <a:fillRect/>
            </a:stretch>
          </p:blipFill>
          <p:spPr>
            <a:xfrm>
              <a:off x="1929631" y="76200"/>
              <a:ext cx="889001" cy="46990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grpSp>
        <p:nvGrpSpPr>
          <p:cNvPr id="571" name="Grouper"/>
          <p:cNvGrpSpPr/>
          <p:nvPr/>
        </p:nvGrpSpPr>
        <p:grpSpPr>
          <a:xfrm>
            <a:off x="823236" y="6551807"/>
            <a:ext cx="2977383" cy="622301"/>
            <a:chOff x="0" y="0"/>
            <a:chExt cx="2977381" cy="622300"/>
          </a:xfrm>
        </p:grpSpPr>
        <p:sp>
          <p:nvSpPr>
            <p:cNvPr id="569" name="2,5"/>
            <p:cNvSpPr txBox="1"/>
            <p:nvPr/>
          </p:nvSpPr>
          <p:spPr>
            <a:xfrm>
              <a:off x="0" y="-1"/>
              <a:ext cx="685801" cy="6223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/>
              <a:r>
                <a:t>2,5</a:t>
              </a:r>
            </a:p>
          </p:txBody>
        </p:sp>
        <p:pic>
          <p:nvPicPr>
            <p:cNvPr id="570" name="Image" descr="Image"/>
            <p:cNvPicPr>
              <a:picLocks noChangeAspect="1"/>
            </p:cNvPicPr>
            <p:nvPr/>
          </p:nvPicPr>
          <p:blipFill>
            <a:blip r:embed="rId7">
              <a:extLst/>
            </a:blip>
            <a:stretch>
              <a:fillRect/>
            </a:stretch>
          </p:blipFill>
          <p:spPr>
            <a:xfrm>
              <a:off x="2088381" y="103673"/>
              <a:ext cx="889001" cy="46990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pic>
        <p:nvPicPr>
          <p:cNvPr id="572" name="Image" descr="Image"/>
          <p:cNvPicPr>
            <a:picLocks noChangeAspect="1"/>
          </p:cNvPicPr>
          <p:nvPr/>
        </p:nvPicPr>
        <p:blipFill>
          <a:blip r:embed="rId9">
            <a:extLst/>
          </a:blip>
          <a:stretch>
            <a:fillRect/>
          </a:stretch>
        </p:blipFill>
        <p:spPr>
          <a:xfrm>
            <a:off x="5271614" y="4027929"/>
            <a:ext cx="3873501" cy="1333501"/>
          </a:xfrm>
          <a:prstGeom prst="rect">
            <a:avLst/>
          </a:prstGeom>
          <a:ln w="12700">
            <a:miter lim="400000"/>
          </a:ln>
        </p:spPr>
      </p:pic>
      <p:pic>
        <p:nvPicPr>
          <p:cNvPr id="573" name="Image" descr="Image"/>
          <p:cNvPicPr>
            <a:picLocks noChangeAspect="1"/>
          </p:cNvPicPr>
          <p:nvPr/>
        </p:nvPicPr>
        <p:blipFill>
          <a:blip r:embed="rId10">
            <a:extLst/>
          </a:blip>
          <a:stretch>
            <a:fillRect/>
          </a:stretch>
        </p:blipFill>
        <p:spPr>
          <a:xfrm>
            <a:off x="9456647" y="4488110"/>
            <a:ext cx="673101" cy="317501"/>
          </a:xfrm>
          <a:prstGeom prst="rect">
            <a:avLst/>
          </a:prstGeom>
          <a:ln w="12700">
            <a:miter lim="400000"/>
          </a:ln>
        </p:spPr>
      </p:pic>
      <p:pic>
        <p:nvPicPr>
          <p:cNvPr id="574" name="Image" descr="Image"/>
          <p:cNvPicPr>
            <a:picLocks noChangeAspect="1"/>
          </p:cNvPicPr>
          <p:nvPr/>
        </p:nvPicPr>
        <p:blipFill>
          <a:blip r:embed="rId11">
            <a:extLst/>
          </a:blip>
          <a:stretch>
            <a:fillRect/>
          </a:stretch>
        </p:blipFill>
        <p:spPr>
          <a:xfrm>
            <a:off x="5212561" y="5757597"/>
            <a:ext cx="5448301" cy="1333501"/>
          </a:xfrm>
          <a:prstGeom prst="rect">
            <a:avLst/>
          </a:prstGeom>
          <a:ln w="12700">
            <a:miter lim="400000"/>
          </a:ln>
        </p:spPr>
      </p:pic>
      <p:pic>
        <p:nvPicPr>
          <p:cNvPr id="575" name="Image" descr="Image"/>
          <p:cNvPicPr>
            <a:picLocks noChangeAspect="1"/>
          </p:cNvPicPr>
          <p:nvPr/>
        </p:nvPicPr>
        <p:blipFill>
          <a:blip r:embed="rId12">
            <a:extLst/>
          </a:blip>
          <a:stretch>
            <a:fillRect/>
          </a:stretch>
        </p:blipFill>
        <p:spPr>
          <a:xfrm>
            <a:off x="11047314" y="6324186"/>
            <a:ext cx="660401" cy="317501"/>
          </a:xfrm>
          <a:prstGeom prst="rect">
            <a:avLst/>
          </a:prstGeom>
          <a:ln w="12700">
            <a:miter lim="400000"/>
          </a:ln>
        </p:spPr>
      </p:pic>
      <p:sp>
        <p:nvSpPr>
          <p:cNvPr id="576" name="Regardons une population de 5 personnes et considérons…"/>
          <p:cNvSpPr txBox="1"/>
          <p:nvPr/>
        </p:nvSpPr>
        <p:spPr>
          <a:xfrm>
            <a:off x="2527300" y="400050"/>
            <a:ext cx="10644188" cy="1663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algn="l"/>
            <a:r>
              <a:t>Regardons une population de 5 personnes et considérons </a:t>
            </a:r>
          </a:p>
          <a:p>
            <a:pPr algn="l"/>
            <a:r>
              <a:t>la variable statistique: le nombre de cellulaires dans les 5 </a:t>
            </a:r>
          </a:p>
          <a:p>
            <a:pPr algn="l"/>
            <a:r>
              <a:t>dernières années.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5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5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5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5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5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Class="entr" nodeType="clickEffect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Class="entr" nodeType="click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5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Class="entr" nodeType="clickEffect" presetSubtype="0" presetID="1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8" fill="hold"/>
                                        <p:tgtEl>
                                          <p:spTgt spid="5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Class="entr" nodeType="clickEffect" presetSubtype="0" presetID="1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2" fill="hold"/>
                                        <p:tgtEl>
                                          <p:spTgt spid="5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Class="entr" nodeType="clickEffect" presetSubtype="0" presetID="1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6" fill="hold"/>
                                        <p:tgtEl>
                                          <p:spTgt spid="5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Class="entr" nodeType="clickEffect" presetSubtype="0" presetID="1" grpId="1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0" fill="hold"/>
                                        <p:tgtEl>
                                          <p:spTgt spid="5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Class="entr" nodeType="clickEffect" presetSubtype="0" presetID="1" grpId="1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4" fill="hold"/>
                                        <p:tgtEl>
                                          <p:spTgt spid="5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Class="entr" nodeType="clickEffect" presetSubtype="0" presetID="1" grpId="1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8" fill="hold"/>
                                        <p:tgtEl>
                                          <p:spTgt spid="5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Class="entr" nodeType="clickEffect" presetSubtype="0" presetID="1" grpId="1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2" fill="hold"/>
                                        <p:tgtEl>
                                          <p:spTgt spid="5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556" grpId="6"/>
      <p:bldP build="whole" bldLvl="1" animBg="1" rev="0" advAuto="0" spid="562" grpId="11"/>
      <p:bldP build="whole" bldLvl="1" animBg="1" rev="0" advAuto="0" spid="574" grpId="14"/>
      <p:bldP build="whole" bldLvl="1" animBg="1" rev="0" advAuto="0" spid="572" grpId="12"/>
      <p:bldP build="whole" bldLvl="1" animBg="1" rev="0" advAuto="0" spid="553" grpId="5"/>
      <p:bldP build="whole" bldLvl="1" animBg="1" rev="0" advAuto="0" spid="547" grpId="3"/>
      <p:bldP build="whole" bldLvl="1" animBg="1" rev="0" advAuto="0" spid="543" grpId="1"/>
      <p:bldP build="whole" bldLvl="1" animBg="1" rev="0" advAuto="0" spid="559" grpId="7"/>
      <p:bldP build="whole" bldLvl="1" animBg="1" rev="0" advAuto="0" spid="568" grpId="9"/>
      <p:bldP build="whole" bldLvl="1" animBg="1" rev="0" advAuto="0" spid="571" grpId="8"/>
      <p:bldP build="whole" bldLvl="1" animBg="1" rev="0" advAuto="0" spid="544" grpId="2"/>
      <p:bldP build="whole" bldLvl="1" animBg="1" rev="0" advAuto="0" spid="565" grpId="10"/>
      <p:bldP build="whole" bldLvl="1" animBg="1" rev="0" advAuto="0" spid="575" grpId="15"/>
      <p:bldP build="whole" bldLvl="1" animBg="1" rev="0" advAuto="0" spid="573" grpId="13"/>
      <p:bldP build="whole" bldLvl="1" animBg="1" rev="0" advAuto="0" spid="550" grpId="4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8" name="Définition:"/>
          <p:cNvSpPr/>
          <p:nvPr>
            <p:ph type="body" idx="21"/>
          </p:nvPr>
        </p:nvSpPr>
        <p:spPr>
          <a:xfrm>
            <a:off x="232529" y="1491024"/>
            <a:ext cx="2667001" cy="762001"/>
          </a:xfrm>
          <a:prstGeom prst="roundRect">
            <a:avLst>
              <a:gd name="adj" fmla="val 50000"/>
            </a:avLst>
          </a:prstGeom>
        </p:spPr>
        <p:txBody>
          <a:bodyPr/>
          <a:lstStyle/>
          <a:p>
            <a:pPr/>
            <a:r>
              <a:t>Définition:</a:t>
            </a:r>
          </a:p>
        </p:txBody>
      </p:sp>
      <p:sp>
        <p:nvSpPr>
          <p:cNvPr id="579" name="L’exemple précédant illustre les définitions suivantes"/>
          <p:cNvSpPr txBox="1"/>
          <p:nvPr/>
        </p:nvSpPr>
        <p:spPr>
          <a:xfrm>
            <a:off x="1682601" y="375062"/>
            <a:ext cx="9639598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L’exemple précédant illustre les définitions suivantes</a:t>
            </a:r>
          </a:p>
        </p:txBody>
      </p:sp>
      <p:grpSp>
        <p:nvGrpSpPr>
          <p:cNvPr id="583" name="Grouper"/>
          <p:cNvGrpSpPr/>
          <p:nvPr/>
        </p:nvGrpSpPr>
        <p:grpSpPr>
          <a:xfrm>
            <a:off x="161676" y="2586936"/>
            <a:ext cx="12843124" cy="1663701"/>
            <a:chOff x="0" y="0"/>
            <a:chExt cx="12843123" cy="1663700"/>
          </a:xfrm>
        </p:grpSpPr>
        <p:sp>
          <p:nvSpPr>
            <p:cNvPr id="580" name="Étant donnée une variable aléatoire quantitative d’une population de taille     . Considérons l’expérience aléatoire qui consiste à piger un échantillon de taille    ."/>
            <p:cNvSpPr txBox="1"/>
            <p:nvPr/>
          </p:nvSpPr>
          <p:spPr>
            <a:xfrm>
              <a:off x="0" y="0"/>
              <a:ext cx="12843124" cy="16637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>
              <a:lvl1pPr algn="l"/>
            </a:lstStyle>
            <a:p>
              <a:pPr/>
              <a:r>
                <a:t>Étant donnée une variable aléatoire quantitative d’une population de taille     . Considérons l’expérience aléatoire qui consiste à piger un échantillon de taille    .</a:t>
              </a:r>
            </a:p>
          </p:txBody>
        </p:sp>
        <p:pic>
          <p:nvPicPr>
            <p:cNvPr id="581" name="Image" descr="Image"/>
            <p:cNvPicPr>
              <a:picLocks noChangeAspect="1"/>
            </p:cNvPicPr>
            <p:nvPr/>
          </p:nvPicPr>
          <p:blipFill>
            <a:blip r:embed="rId2">
              <a:extLst/>
            </a:blip>
            <a:stretch>
              <a:fillRect/>
            </a:stretch>
          </p:blipFill>
          <p:spPr>
            <a:xfrm>
              <a:off x="1127224" y="673099"/>
              <a:ext cx="393701" cy="31750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582" name="Image" descr="Image"/>
            <p:cNvPicPr>
              <a:picLocks noChangeAspect="1"/>
            </p:cNvPicPr>
            <p:nvPr/>
          </p:nvPicPr>
          <p:blipFill>
            <a:blip r:embed="rId3">
              <a:extLst/>
            </a:blip>
            <a:stretch>
              <a:fillRect/>
            </a:stretch>
          </p:blipFill>
          <p:spPr>
            <a:xfrm>
              <a:off x="3811699" y="1293576"/>
              <a:ext cx="254001" cy="21590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584" name="La variable aléatoire"/>
          <p:cNvSpPr txBox="1"/>
          <p:nvPr/>
        </p:nvSpPr>
        <p:spPr>
          <a:xfrm>
            <a:off x="4570462" y="4565649"/>
            <a:ext cx="3863876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La variable aléatoire</a:t>
            </a:r>
          </a:p>
        </p:txBody>
      </p:sp>
      <p:grpSp>
        <p:nvGrpSpPr>
          <p:cNvPr id="587" name="Grouper"/>
          <p:cNvGrpSpPr/>
          <p:nvPr/>
        </p:nvGrpSpPr>
        <p:grpSpPr>
          <a:xfrm>
            <a:off x="3712584" y="5502963"/>
            <a:ext cx="5884660" cy="622301"/>
            <a:chOff x="0" y="0"/>
            <a:chExt cx="5884658" cy="622300"/>
          </a:xfrm>
        </p:grpSpPr>
        <p:pic>
          <p:nvPicPr>
            <p:cNvPr id="585" name="Image" descr="Image"/>
            <p:cNvPicPr>
              <a:picLocks noChangeAspect="1"/>
            </p:cNvPicPr>
            <p:nvPr/>
          </p:nvPicPr>
          <p:blipFill>
            <a:blip r:embed="rId4">
              <a:extLst/>
            </a:blip>
            <a:stretch>
              <a:fillRect/>
            </a:stretch>
          </p:blipFill>
          <p:spPr>
            <a:xfrm>
              <a:off x="0" y="87057"/>
              <a:ext cx="381000" cy="39370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586" name=": la moyenne de l’échantillon"/>
            <p:cNvSpPr txBox="1"/>
            <p:nvPr/>
          </p:nvSpPr>
          <p:spPr>
            <a:xfrm>
              <a:off x="514790" y="-1"/>
              <a:ext cx="5369869" cy="6223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/>
              <a:r>
                <a:t>: la moyenne de l’échantillon</a:t>
              </a:r>
            </a:p>
          </p:txBody>
        </p:sp>
      </p:grpSp>
      <p:grpSp>
        <p:nvGrpSpPr>
          <p:cNvPr id="590" name="Grouper"/>
          <p:cNvGrpSpPr/>
          <p:nvPr/>
        </p:nvGrpSpPr>
        <p:grpSpPr>
          <a:xfrm>
            <a:off x="6697067" y="7303749"/>
            <a:ext cx="5344667" cy="1270001"/>
            <a:chOff x="4957316" y="573509"/>
            <a:chExt cx="5344666" cy="1270000"/>
          </a:xfrm>
        </p:grpSpPr>
        <p:sp>
          <p:nvSpPr>
            <p:cNvPr id="588" name="On nomme la distribution de cette variable aléatoire,…"/>
            <p:cNvSpPr/>
            <p:nvPr/>
          </p:nvSpPr>
          <p:spPr>
            <a:xfrm>
              <a:off x="4957316" y="573509"/>
              <a:ext cx="1270001" cy="1270001"/>
            </a:xfrm>
            <a:prstGeom prst="line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/>
              <a:r>
                <a:t>On nomme la distribution de cette variable aléatoire, </a:t>
              </a:r>
            </a:p>
            <a:p>
              <a:pPr/>
              <a:r>
                <a:t>la </a:t>
              </a:r>
              <a:r>
                <a:rPr b="1"/>
                <a:t>distribution échantillonnale de la moyenne</a:t>
              </a:r>
            </a:p>
          </p:txBody>
        </p:sp>
        <p:pic>
          <p:nvPicPr>
            <p:cNvPr id="589" name="Image" descr="Image"/>
            <p:cNvPicPr>
              <a:picLocks noChangeAspect="1"/>
            </p:cNvPicPr>
            <p:nvPr/>
          </p:nvPicPr>
          <p:blipFill>
            <a:blip r:embed="rId4">
              <a:extLst/>
            </a:blip>
            <a:stretch>
              <a:fillRect/>
            </a:stretch>
          </p:blipFill>
          <p:spPr>
            <a:xfrm>
              <a:off x="9920982" y="667339"/>
              <a:ext cx="381001" cy="39370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5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5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5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583" grpId="2"/>
      <p:bldP build="whole" bldLvl="1" animBg="1" rev="0" advAuto="0" spid="578" grpId="1"/>
      <p:bldP build="whole" bldLvl="1" animBg="1" rev="0" advAuto="0" spid="584" grpId="3"/>
      <p:bldP build="whole" bldLvl="1" animBg="1" rev="0" advAuto="0" spid="587" grpId="4"/>
      <p:bldP build="whole" bldLvl="1" animBg="1" rev="0" advAuto="0" spid="590" grpId="5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2" name="Échantillon avec remise"/>
          <p:cNvSpPr/>
          <p:nvPr>
            <p:ph type="body" idx="21"/>
          </p:nvPr>
        </p:nvSpPr>
        <p:spPr>
          <a:xfrm>
            <a:off x="3338417" y="271190"/>
            <a:ext cx="6327966" cy="800101"/>
          </a:xfrm>
          <a:prstGeom prst="roundRect">
            <a:avLst>
              <a:gd name="adj" fmla="val 50000"/>
            </a:avLst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0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Échantillon avec remise</a:t>
            </a:r>
          </a:p>
        </p:txBody>
      </p:sp>
      <p:grpSp>
        <p:nvGrpSpPr>
          <p:cNvPr id="598" name="Grouper"/>
          <p:cNvGrpSpPr/>
          <p:nvPr/>
        </p:nvGrpSpPr>
        <p:grpSpPr>
          <a:xfrm>
            <a:off x="981894" y="1543861"/>
            <a:ext cx="11627123" cy="2184401"/>
            <a:chOff x="0" y="0"/>
            <a:chExt cx="11627122" cy="2184400"/>
          </a:xfrm>
        </p:grpSpPr>
        <p:sp>
          <p:nvSpPr>
            <p:cNvPr id="593" name="Étant donnée une population de taille      ainsi qu’une variable statistique     . On aimerait avoir un lien entre la moyenne et…"/>
            <p:cNvSpPr txBox="1"/>
            <p:nvPr/>
          </p:nvSpPr>
          <p:spPr>
            <a:xfrm>
              <a:off x="0" y="-1"/>
              <a:ext cx="11627123" cy="21844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 algn="l"/>
              <a:r>
                <a:t>Étant donnée une population de taille      ainsi qu’une variable statistique     . On aimerait avoir un lien entre la moyenne et </a:t>
              </a:r>
            </a:p>
            <a:p>
              <a:pPr algn="l"/>
              <a:r>
                <a:t>l’écart type de      et l’espérance et l’écart type de la variable </a:t>
              </a:r>
            </a:p>
            <a:p>
              <a:pPr algn="l"/>
              <a:r>
                <a:t>aléatoire     .</a:t>
              </a:r>
            </a:p>
          </p:txBody>
        </p:sp>
        <p:pic>
          <p:nvPicPr>
            <p:cNvPr id="594" name="Image" descr="Image"/>
            <p:cNvPicPr>
              <a:picLocks noChangeAspect="1"/>
            </p:cNvPicPr>
            <p:nvPr/>
          </p:nvPicPr>
          <p:blipFill>
            <a:blip r:embed="rId2">
              <a:extLst/>
            </a:blip>
            <a:stretch>
              <a:fillRect/>
            </a:stretch>
          </p:blipFill>
          <p:spPr>
            <a:xfrm>
              <a:off x="7165607" y="279643"/>
              <a:ext cx="254001" cy="21590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595" name="Image" descr="Image"/>
            <p:cNvPicPr>
              <a:picLocks noChangeAspect="1"/>
            </p:cNvPicPr>
            <p:nvPr/>
          </p:nvPicPr>
          <p:blipFill>
            <a:blip r:embed="rId3">
              <a:extLst/>
            </a:blip>
            <a:stretch>
              <a:fillRect/>
            </a:stretch>
          </p:blipFill>
          <p:spPr>
            <a:xfrm>
              <a:off x="2013623" y="692150"/>
              <a:ext cx="381001" cy="3175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596" name="Image" descr="Image"/>
            <p:cNvPicPr>
              <a:picLocks noChangeAspect="1"/>
            </p:cNvPicPr>
            <p:nvPr/>
          </p:nvPicPr>
          <p:blipFill>
            <a:blip r:embed="rId4">
              <a:extLst/>
            </a:blip>
            <a:stretch>
              <a:fillRect/>
            </a:stretch>
          </p:blipFill>
          <p:spPr>
            <a:xfrm>
              <a:off x="1823123" y="1645595"/>
              <a:ext cx="381001" cy="39370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597" name="Image" descr="Image"/>
            <p:cNvPicPr>
              <a:picLocks noChangeAspect="1"/>
            </p:cNvPicPr>
            <p:nvPr/>
          </p:nvPicPr>
          <p:blipFill>
            <a:blip r:embed="rId3">
              <a:extLst/>
            </a:blip>
            <a:stretch>
              <a:fillRect/>
            </a:stretch>
          </p:blipFill>
          <p:spPr>
            <a:xfrm>
              <a:off x="2788183" y="1190467"/>
              <a:ext cx="381001" cy="31750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grpSp>
        <p:nvGrpSpPr>
          <p:cNvPr id="604" name="Grouper"/>
          <p:cNvGrpSpPr/>
          <p:nvPr/>
        </p:nvGrpSpPr>
        <p:grpSpPr>
          <a:xfrm>
            <a:off x="2233665" y="3991926"/>
            <a:ext cx="8813752" cy="622301"/>
            <a:chOff x="0" y="0"/>
            <a:chExt cx="8813750" cy="622300"/>
          </a:xfrm>
        </p:grpSpPr>
        <p:sp>
          <p:nvSpPr>
            <p:cNvPr id="599" name="Soit     la moyenne de     et       la variance de"/>
            <p:cNvSpPr txBox="1"/>
            <p:nvPr/>
          </p:nvSpPr>
          <p:spPr>
            <a:xfrm>
              <a:off x="0" y="-1"/>
              <a:ext cx="8432751" cy="6223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>
              <a:lvl1pPr algn="l"/>
            </a:lstStyle>
            <a:p>
              <a:pPr/>
              <a:r>
                <a:t>Soit     la moyenne de     et       la variance de </a:t>
              </a:r>
            </a:p>
          </p:txBody>
        </p:sp>
        <p:pic>
          <p:nvPicPr>
            <p:cNvPr id="600" name="Image" descr="Image"/>
            <p:cNvPicPr>
              <a:picLocks noChangeAspect="1"/>
            </p:cNvPicPr>
            <p:nvPr/>
          </p:nvPicPr>
          <p:blipFill>
            <a:blip r:embed="rId5">
              <a:extLst/>
            </a:blip>
            <a:stretch>
              <a:fillRect/>
            </a:stretch>
          </p:blipFill>
          <p:spPr>
            <a:xfrm>
              <a:off x="914251" y="241300"/>
              <a:ext cx="254001" cy="3175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601" name="Image" descr="Image"/>
            <p:cNvPicPr>
              <a:picLocks noChangeAspect="1"/>
            </p:cNvPicPr>
            <p:nvPr/>
          </p:nvPicPr>
          <p:blipFill>
            <a:blip r:embed="rId6">
              <a:extLst/>
            </a:blip>
            <a:stretch>
              <a:fillRect/>
            </a:stretch>
          </p:blipFill>
          <p:spPr>
            <a:xfrm>
              <a:off x="5079203" y="50800"/>
              <a:ext cx="431801" cy="41910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602" name="Image" descr="Image"/>
            <p:cNvPicPr>
              <a:picLocks noChangeAspect="1"/>
            </p:cNvPicPr>
            <p:nvPr/>
          </p:nvPicPr>
          <p:blipFill>
            <a:blip r:embed="rId3">
              <a:extLst/>
            </a:blip>
            <a:stretch>
              <a:fillRect/>
            </a:stretch>
          </p:blipFill>
          <p:spPr>
            <a:xfrm>
              <a:off x="4142689" y="139700"/>
              <a:ext cx="381001" cy="3175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603" name="Image" descr="Image"/>
            <p:cNvPicPr>
              <a:picLocks noChangeAspect="1"/>
            </p:cNvPicPr>
            <p:nvPr/>
          </p:nvPicPr>
          <p:blipFill>
            <a:blip r:embed="rId3">
              <a:extLst/>
            </a:blip>
            <a:stretch>
              <a:fillRect/>
            </a:stretch>
          </p:blipFill>
          <p:spPr>
            <a:xfrm>
              <a:off x="8432750" y="139700"/>
              <a:ext cx="381001" cy="3175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pic>
        <p:nvPicPr>
          <p:cNvPr id="605" name="Image" descr="Image"/>
          <p:cNvPicPr>
            <a:picLocks noChangeAspect="1"/>
          </p:cNvPicPr>
          <p:nvPr/>
        </p:nvPicPr>
        <p:blipFill>
          <a:blip r:embed="rId7">
            <a:extLst/>
          </a:blip>
          <a:stretch>
            <a:fillRect/>
          </a:stretch>
        </p:blipFill>
        <p:spPr>
          <a:xfrm>
            <a:off x="3768962" y="8065280"/>
            <a:ext cx="5067301" cy="952501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608" name="Grouper"/>
          <p:cNvGrpSpPr/>
          <p:nvPr/>
        </p:nvGrpSpPr>
        <p:grpSpPr>
          <a:xfrm>
            <a:off x="149790" y="5045993"/>
            <a:ext cx="12705220" cy="1143001"/>
            <a:chOff x="0" y="0"/>
            <a:chExt cx="12705219" cy="1143000"/>
          </a:xfrm>
        </p:grpSpPr>
        <p:sp>
          <p:nvSpPr>
            <p:cNvPr id="606" name="On peut voir l’expérience aléatoire de piger un échantillon de taille…"/>
            <p:cNvSpPr txBox="1"/>
            <p:nvPr/>
          </p:nvSpPr>
          <p:spPr>
            <a:xfrm>
              <a:off x="0" y="0"/>
              <a:ext cx="12365832" cy="1143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 algn="l"/>
              <a:r>
                <a:t>On peut voir l’expérience aléatoire de piger un échantillon de taille</a:t>
              </a:r>
            </a:p>
            <a:p>
              <a:pPr algn="l"/>
              <a:r>
                <a:t>comme une suite d’expérience consistant à piger un individu.</a:t>
              </a:r>
            </a:p>
          </p:txBody>
        </p:sp>
        <p:pic>
          <p:nvPicPr>
            <p:cNvPr id="607" name="Image" descr="Image"/>
            <p:cNvPicPr>
              <a:picLocks noChangeAspect="1"/>
            </p:cNvPicPr>
            <p:nvPr/>
          </p:nvPicPr>
          <p:blipFill>
            <a:blip r:embed="rId8">
              <a:extLst/>
            </a:blip>
            <a:stretch>
              <a:fillRect/>
            </a:stretch>
          </p:blipFill>
          <p:spPr>
            <a:xfrm>
              <a:off x="12451219" y="247649"/>
              <a:ext cx="254001" cy="21590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grpSp>
        <p:nvGrpSpPr>
          <p:cNvPr id="611" name="Grouper"/>
          <p:cNvGrpSpPr/>
          <p:nvPr/>
        </p:nvGrpSpPr>
        <p:grpSpPr>
          <a:xfrm>
            <a:off x="3376517" y="6566748"/>
            <a:ext cx="7193122" cy="622301"/>
            <a:chOff x="0" y="0"/>
            <a:chExt cx="7193121" cy="622300"/>
          </a:xfrm>
        </p:grpSpPr>
        <p:pic>
          <p:nvPicPr>
            <p:cNvPr id="609" name="Image" descr="Image"/>
            <p:cNvPicPr>
              <a:picLocks noChangeAspect="1"/>
            </p:cNvPicPr>
            <p:nvPr/>
          </p:nvPicPr>
          <p:blipFill>
            <a:blip r:embed="rId9">
              <a:extLst/>
            </a:blip>
            <a:stretch>
              <a:fillRect/>
            </a:stretch>
          </p:blipFill>
          <p:spPr>
            <a:xfrm>
              <a:off x="0" y="117511"/>
              <a:ext cx="482600" cy="39370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610" name=": la valeur de la variable statistique."/>
            <p:cNvSpPr txBox="1"/>
            <p:nvPr/>
          </p:nvSpPr>
          <p:spPr>
            <a:xfrm>
              <a:off x="679584" y="-1"/>
              <a:ext cx="6513538" cy="6223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>
              <a:lvl1pPr algn="l"/>
            </a:lstStyle>
            <a:p>
              <a:pPr/>
              <a:r>
                <a:t>: la valeur de la variable statistique.</a:t>
              </a:r>
            </a:p>
          </p:txBody>
        </p:sp>
      </p:grp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6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6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608" grpId="2"/>
      <p:bldP build="whole" bldLvl="1" animBg="1" rev="0" advAuto="0" spid="605" grpId="4"/>
      <p:bldP build="whole" bldLvl="1" animBg="1" rev="0" advAuto="0" spid="604" grpId="1"/>
      <p:bldP build="whole" bldLvl="1" animBg="1" rev="0" advAuto="0" spid="611" grpId="3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3" name="Échantillon avec remise"/>
          <p:cNvSpPr/>
          <p:nvPr>
            <p:ph type="body" idx="21"/>
          </p:nvPr>
        </p:nvSpPr>
        <p:spPr>
          <a:xfrm>
            <a:off x="3338417" y="271190"/>
            <a:ext cx="6327966" cy="800101"/>
          </a:xfrm>
          <a:prstGeom prst="roundRect">
            <a:avLst>
              <a:gd name="adj" fmla="val 50000"/>
            </a:avLst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0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Échantillon avec remise</a:t>
            </a:r>
          </a:p>
        </p:txBody>
      </p:sp>
      <p:grpSp>
        <p:nvGrpSpPr>
          <p:cNvPr id="619" name="Grouper"/>
          <p:cNvGrpSpPr/>
          <p:nvPr/>
        </p:nvGrpSpPr>
        <p:grpSpPr>
          <a:xfrm>
            <a:off x="2095524" y="1392702"/>
            <a:ext cx="8813752" cy="622301"/>
            <a:chOff x="0" y="0"/>
            <a:chExt cx="8813750" cy="622300"/>
          </a:xfrm>
        </p:grpSpPr>
        <p:sp>
          <p:nvSpPr>
            <p:cNvPr id="614" name="Soit     la moyenne de     et       la variance de"/>
            <p:cNvSpPr txBox="1"/>
            <p:nvPr/>
          </p:nvSpPr>
          <p:spPr>
            <a:xfrm>
              <a:off x="0" y="-1"/>
              <a:ext cx="8432751" cy="6223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>
              <a:lvl1pPr algn="l"/>
            </a:lstStyle>
            <a:p>
              <a:pPr/>
              <a:r>
                <a:t>Soit     la moyenne de     et       la variance de </a:t>
              </a:r>
            </a:p>
          </p:txBody>
        </p:sp>
        <p:pic>
          <p:nvPicPr>
            <p:cNvPr id="615" name="Image" descr="Image"/>
            <p:cNvPicPr>
              <a:picLocks noChangeAspect="1"/>
            </p:cNvPicPr>
            <p:nvPr/>
          </p:nvPicPr>
          <p:blipFill>
            <a:blip r:embed="rId2">
              <a:extLst/>
            </a:blip>
            <a:stretch>
              <a:fillRect/>
            </a:stretch>
          </p:blipFill>
          <p:spPr>
            <a:xfrm>
              <a:off x="914251" y="241300"/>
              <a:ext cx="254001" cy="3175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616" name="Image" descr="Image"/>
            <p:cNvPicPr>
              <a:picLocks noChangeAspect="1"/>
            </p:cNvPicPr>
            <p:nvPr/>
          </p:nvPicPr>
          <p:blipFill>
            <a:blip r:embed="rId3">
              <a:extLst/>
            </a:blip>
            <a:stretch>
              <a:fillRect/>
            </a:stretch>
          </p:blipFill>
          <p:spPr>
            <a:xfrm>
              <a:off x="5079203" y="50799"/>
              <a:ext cx="431801" cy="41910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617" name="Image" descr="Image"/>
            <p:cNvPicPr>
              <a:picLocks noChangeAspect="1"/>
            </p:cNvPicPr>
            <p:nvPr/>
          </p:nvPicPr>
          <p:blipFill>
            <a:blip r:embed="rId4">
              <a:extLst/>
            </a:blip>
            <a:stretch>
              <a:fillRect/>
            </a:stretch>
          </p:blipFill>
          <p:spPr>
            <a:xfrm>
              <a:off x="4142689" y="139699"/>
              <a:ext cx="381001" cy="31750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618" name="Image" descr="Image"/>
            <p:cNvPicPr>
              <a:picLocks noChangeAspect="1"/>
            </p:cNvPicPr>
            <p:nvPr/>
          </p:nvPicPr>
          <p:blipFill>
            <a:blip r:embed="rId4">
              <a:extLst/>
            </a:blip>
            <a:stretch>
              <a:fillRect/>
            </a:stretch>
          </p:blipFill>
          <p:spPr>
            <a:xfrm>
              <a:off x="8432750" y="139699"/>
              <a:ext cx="381001" cy="31750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pic>
        <p:nvPicPr>
          <p:cNvPr id="620" name="Image" descr="Image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4114624" y="4400550"/>
            <a:ext cx="5067301" cy="952500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623" name="Grouper"/>
          <p:cNvGrpSpPr/>
          <p:nvPr/>
        </p:nvGrpSpPr>
        <p:grpSpPr>
          <a:xfrm>
            <a:off x="3338417" y="2336413"/>
            <a:ext cx="7193122" cy="622301"/>
            <a:chOff x="0" y="0"/>
            <a:chExt cx="7193121" cy="622300"/>
          </a:xfrm>
        </p:grpSpPr>
        <p:pic>
          <p:nvPicPr>
            <p:cNvPr id="621" name="Image" descr="Image"/>
            <p:cNvPicPr>
              <a:picLocks noChangeAspect="1"/>
            </p:cNvPicPr>
            <p:nvPr/>
          </p:nvPicPr>
          <p:blipFill>
            <a:blip r:embed="rId6">
              <a:extLst/>
            </a:blip>
            <a:stretch>
              <a:fillRect/>
            </a:stretch>
          </p:blipFill>
          <p:spPr>
            <a:xfrm>
              <a:off x="0" y="117511"/>
              <a:ext cx="482600" cy="39370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622" name=": la valeur de la variable statistique."/>
            <p:cNvSpPr txBox="1"/>
            <p:nvPr/>
          </p:nvSpPr>
          <p:spPr>
            <a:xfrm>
              <a:off x="679584" y="-1"/>
              <a:ext cx="6513538" cy="6223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>
              <a:lvl1pPr algn="l"/>
            </a:lstStyle>
            <a:p>
              <a:pPr/>
              <a:r>
                <a:t>: la valeur de la variable statistique.</a:t>
              </a:r>
            </a:p>
          </p:txBody>
        </p:sp>
      </p:grpSp>
      <p:grpSp>
        <p:nvGrpSpPr>
          <p:cNvPr id="626" name="Grouper"/>
          <p:cNvGrpSpPr/>
          <p:nvPr/>
        </p:nvGrpSpPr>
        <p:grpSpPr>
          <a:xfrm>
            <a:off x="2213252" y="6680344"/>
            <a:ext cx="3863698" cy="622301"/>
            <a:chOff x="0" y="0"/>
            <a:chExt cx="3863697" cy="622300"/>
          </a:xfrm>
        </p:grpSpPr>
        <p:sp>
          <p:nvSpPr>
            <p:cNvPr id="624" name="Mais"/>
            <p:cNvSpPr txBox="1"/>
            <p:nvPr/>
          </p:nvSpPr>
          <p:spPr>
            <a:xfrm>
              <a:off x="-1" y="-1"/>
              <a:ext cx="1019325" cy="6223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/>
              <a:r>
                <a:t>Mais</a:t>
              </a:r>
            </a:p>
          </p:txBody>
        </p:sp>
        <p:pic>
          <p:nvPicPr>
            <p:cNvPr id="625" name="Image" descr="Image"/>
            <p:cNvPicPr>
              <a:picLocks noChangeAspect="1"/>
            </p:cNvPicPr>
            <p:nvPr/>
          </p:nvPicPr>
          <p:blipFill>
            <a:blip r:embed="rId7">
              <a:extLst/>
            </a:blip>
            <a:stretch>
              <a:fillRect/>
            </a:stretch>
          </p:blipFill>
          <p:spPr>
            <a:xfrm>
              <a:off x="1755497" y="152400"/>
              <a:ext cx="2108201" cy="4699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pic>
        <p:nvPicPr>
          <p:cNvPr id="627" name="Image" descr="Image"/>
          <p:cNvPicPr>
            <a:picLocks noChangeAspect="1"/>
          </p:cNvPicPr>
          <p:nvPr/>
        </p:nvPicPr>
        <p:blipFill>
          <a:blip r:embed="rId8">
            <a:extLst/>
          </a:blip>
          <a:stretch>
            <a:fillRect/>
          </a:stretch>
        </p:blipFill>
        <p:spPr>
          <a:xfrm>
            <a:off x="8267675" y="6807344"/>
            <a:ext cx="2641601" cy="52070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advClick="1" p14:dur="1000">
        <p:dissolve/>
      </p:transition>
    </mc:Choice>
    <mc:Fallback>
      <p:transition spd="med">
        <p:fade/>
      </p:transition>
    </mc:Fallback>
  </mc:AlternateContent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6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627" grpId="2"/>
      <p:bldP build="whole" bldLvl="1" animBg="1" rev="0" advAuto="0" spid="626" grpId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9" name="Image" descr="Image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877059" y="443860"/>
            <a:ext cx="5575301" cy="1104901"/>
          </a:xfrm>
          <a:prstGeom prst="rect">
            <a:avLst/>
          </a:prstGeom>
          <a:ln w="12700">
            <a:miter lim="400000"/>
          </a:ln>
        </p:spPr>
      </p:pic>
      <p:pic>
        <p:nvPicPr>
          <p:cNvPr id="630" name="Image" descr="Image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2508755" y="742310"/>
            <a:ext cx="1079501" cy="508001"/>
          </a:xfrm>
          <a:prstGeom prst="rect">
            <a:avLst/>
          </a:prstGeom>
          <a:ln w="12700">
            <a:miter lim="400000"/>
          </a:ln>
        </p:spPr>
      </p:pic>
      <p:pic>
        <p:nvPicPr>
          <p:cNvPr id="631" name="Image" descr="Image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3934503" y="2079180"/>
            <a:ext cx="5511801" cy="939801"/>
          </a:xfrm>
          <a:prstGeom prst="rect">
            <a:avLst/>
          </a:prstGeom>
          <a:ln w="12700">
            <a:miter lim="400000"/>
          </a:ln>
        </p:spPr>
      </p:pic>
      <p:pic>
        <p:nvPicPr>
          <p:cNvPr id="632" name="Image" descr="Image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3972020" y="3371126"/>
            <a:ext cx="7340601" cy="939801"/>
          </a:xfrm>
          <a:prstGeom prst="rect">
            <a:avLst/>
          </a:prstGeom>
          <a:ln w="12700">
            <a:miter lim="400000"/>
          </a:ln>
        </p:spPr>
      </p:pic>
      <p:pic>
        <p:nvPicPr>
          <p:cNvPr id="633" name="Image" descr="Image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3972020" y="4826300"/>
            <a:ext cx="4229101" cy="939801"/>
          </a:xfrm>
          <a:prstGeom prst="rect">
            <a:avLst/>
          </a:prstGeom>
          <a:ln w="12700">
            <a:miter lim="400000"/>
          </a:ln>
        </p:spPr>
      </p:pic>
      <p:pic>
        <p:nvPicPr>
          <p:cNvPr id="634" name="Image" descr="Image"/>
          <p:cNvPicPr>
            <a:picLocks noChangeAspect="1"/>
          </p:cNvPicPr>
          <p:nvPr/>
        </p:nvPicPr>
        <p:blipFill>
          <a:blip r:embed="rId7">
            <a:extLst/>
          </a:blip>
          <a:stretch>
            <a:fillRect/>
          </a:stretch>
        </p:blipFill>
        <p:spPr>
          <a:xfrm>
            <a:off x="3972020" y="6597605"/>
            <a:ext cx="1066801" cy="838201"/>
          </a:xfrm>
          <a:prstGeom prst="rect">
            <a:avLst/>
          </a:prstGeom>
          <a:ln w="12700">
            <a:miter lim="400000"/>
          </a:ln>
        </p:spPr>
      </p:pic>
      <p:pic>
        <p:nvPicPr>
          <p:cNvPr id="635" name="Image" descr="Image"/>
          <p:cNvPicPr>
            <a:picLocks noChangeAspect="1"/>
          </p:cNvPicPr>
          <p:nvPr/>
        </p:nvPicPr>
        <p:blipFill>
          <a:blip r:embed="rId8">
            <a:extLst/>
          </a:blip>
          <a:stretch>
            <a:fillRect/>
          </a:stretch>
        </p:blipFill>
        <p:spPr>
          <a:xfrm>
            <a:off x="3972020" y="8399743"/>
            <a:ext cx="723901" cy="31750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6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6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6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632" grpId="3"/>
      <p:bldP build="whole" bldLvl="1" animBg="1" rev="0" advAuto="0" spid="631" grpId="2"/>
      <p:bldP build="whole" bldLvl="1" animBg="1" rev="0" advAuto="0" spid="629" grpId="1"/>
      <p:bldP build="whole" bldLvl="1" animBg="1" rev="0" advAuto="0" spid="634" grpId="5"/>
      <p:bldP build="whole" bldLvl="1" animBg="1" rev="0" advAuto="0" spid="635" grpId="6"/>
      <p:bldP build="whole" bldLvl="1" animBg="1" rev="0" advAuto="0" spid="633" grpId="4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Distributions échantillonnales"/>
          <p:cNvSpPr txBox="1"/>
          <p:nvPr>
            <p:ph type="body" idx="21"/>
          </p:nvPr>
        </p:nvSpPr>
        <p:spPr>
          <a:xfrm>
            <a:off x="3295649" y="3543300"/>
            <a:ext cx="6298854" cy="622301"/>
          </a:xfrm>
          <a:prstGeom prst="rect">
            <a:avLst/>
          </a:prstGeom>
        </p:spPr>
        <p:txBody>
          <a:bodyPr/>
          <a:lstStyle/>
          <a:p>
            <a:pPr lvl="1" marL="635000" indent="-635000">
              <a:lnSpc>
                <a:spcPct val="200000"/>
              </a:lnSpc>
              <a:spcBef>
                <a:spcPts val="0"/>
              </a:spcBef>
              <a:buClr>
                <a:srgbClr val="008B81"/>
              </a:buClr>
              <a:buSzPct val="125000"/>
              <a:buFont typeface="Lucida Grande"/>
              <a:buChar char="✓"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  <a:r>
              <a:t>Distributions échantillonnales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37" name="Image" descr="Image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508755" y="742310"/>
            <a:ext cx="1079501" cy="508001"/>
          </a:xfrm>
          <a:prstGeom prst="rect">
            <a:avLst/>
          </a:prstGeom>
          <a:ln w="12700">
            <a:miter lim="400000"/>
          </a:ln>
        </p:spPr>
      </p:pic>
      <p:pic>
        <p:nvPicPr>
          <p:cNvPr id="638" name="Image" descr="Image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3851585" y="932810"/>
            <a:ext cx="723901" cy="317501"/>
          </a:xfrm>
          <a:prstGeom prst="rect">
            <a:avLst/>
          </a:prstGeom>
          <a:ln w="12700">
            <a:miter lim="400000"/>
          </a:ln>
        </p:spPr>
      </p:pic>
      <p:pic>
        <p:nvPicPr>
          <p:cNvPr id="639" name="Image" descr="Image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1832100" y="2111856"/>
            <a:ext cx="1435101" cy="508001"/>
          </a:xfrm>
          <a:prstGeom prst="rect">
            <a:avLst/>
          </a:prstGeom>
          <a:ln w="12700">
            <a:miter lim="400000"/>
          </a:ln>
        </p:spPr>
      </p:pic>
      <p:pic>
        <p:nvPicPr>
          <p:cNvPr id="640" name="Image" descr="Image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3536950" y="1813406"/>
            <a:ext cx="5930900" cy="1104901"/>
          </a:xfrm>
          <a:prstGeom prst="rect">
            <a:avLst/>
          </a:prstGeom>
          <a:ln w="12700">
            <a:miter lim="400000"/>
          </a:ln>
        </p:spPr>
      </p:pic>
      <p:pic>
        <p:nvPicPr>
          <p:cNvPr id="641" name="Image" descr="Image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3536950" y="3342272"/>
            <a:ext cx="6134100" cy="939801"/>
          </a:xfrm>
          <a:prstGeom prst="rect">
            <a:avLst/>
          </a:prstGeom>
          <a:ln w="12700">
            <a:miter lim="400000"/>
          </a:ln>
        </p:spPr>
      </p:pic>
      <p:pic>
        <p:nvPicPr>
          <p:cNvPr id="642" name="Image" descr="Image"/>
          <p:cNvPicPr>
            <a:picLocks noChangeAspect="1"/>
          </p:cNvPicPr>
          <p:nvPr/>
        </p:nvPicPr>
        <p:blipFill>
          <a:blip r:embed="rId7">
            <a:extLst/>
          </a:blip>
          <a:stretch>
            <a:fillRect/>
          </a:stretch>
        </p:blipFill>
        <p:spPr>
          <a:xfrm>
            <a:off x="3536950" y="4876800"/>
            <a:ext cx="8585200" cy="939800"/>
          </a:xfrm>
          <a:prstGeom prst="rect">
            <a:avLst/>
          </a:prstGeom>
          <a:ln w="12700">
            <a:miter lim="400000"/>
          </a:ln>
        </p:spPr>
      </p:pic>
      <p:pic>
        <p:nvPicPr>
          <p:cNvPr id="643" name="Image" descr="Image"/>
          <p:cNvPicPr>
            <a:picLocks noChangeAspect="1"/>
          </p:cNvPicPr>
          <p:nvPr/>
        </p:nvPicPr>
        <p:blipFill>
          <a:blip r:embed="rId8">
            <a:extLst/>
          </a:blip>
          <a:stretch>
            <a:fillRect/>
          </a:stretch>
        </p:blipFill>
        <p:spPr>
          <a:xfrm>
            <a:off x="3626174" y="6336229"/>
            <a:ext cx="5054601" cy="939801"/>
          </a:xfrm>
          <a:prstGeom prst="rect">
            <a:avLst/>
          </a:prstGeom>
          <a:ln w="12700">
            <a:miter lim="400000"/>
          </a:ln>
        </p:spPr>
      </p:pic>
      <p:pic>
        <p:nvPicPr>
          <p:cNvPr id="644" name="Image" descr="Image"/>
          <p:cNvPicPr>
            <a:picLocks noChangeAspect="1"/>
          </p:cNvPicPr>
          <p:nvPr/>
        </p:nvPicPr>
        <p:blipFill>
          <a:blip r:embed="rId9">
            <a:extLst/>
          </a:blip>
          <a:stretch>
            <a:fillRect/>
          </a:stretch>
        </p:blipFill>
        <p:spPr>
          <a:xfrm>
            <a:off x="3566590" y="7737245"/>
            <a:ext cx="1282701" cy="1016001"/>
          </a:xfrm>
          <a:prstGeom prst="rect">
            <a:avLst/>
          </a:prstGeom>
          <a:ln w="12700">
            <a:miter lim="400000"/>
          </a:ln>
        </p:spPr>
      </p:pic>
      <p:pic>
        <p:nvPicPr>
          <p:cNvPr id="645" name="Image" descr="Image"/>
          <p:cNvPicPr>
            <a:picLocks noChangeAspect="1"/>
          </p:cNvPicPr>
          <p:nvPr/>
        </p:nvPicPr>
        <p:blipFill>
          <a:blip r:embed="rId10">
            <a:extLst/>
          </a:blip>
          <a:stretch>
            <a:fillRect/>
          </a:stretch>
        </p:blipFill>
        <p:spPr>
          <a:xfrm>
            <a:off x="5172499" y="7747554"/>
            <a:ext cx="1003301" cy="101600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advClick="1" p14:dur="1000">
        <p:dissolve/>
      </p:transition>
    </mc:Choice>
    <mc:Fallback>
      <p:transition spd="med">
        <p:fade/>
      </p:transition>
    </mc:Fallback>
  </mc:AlternateContent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6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6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6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6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6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6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Class="entr" nodeType="clickEffect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6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645" grpId="7"/>
      <p:bldP build="whole" bldLvl="1" animBg="1" rev="0" advAuto="0" spid="641" grpId="3"/>
      <p:bldP build="whole" bldLvl="1" animBg="1" rev="0" advAuto="0" spid="640" grpId="2"/>
      <p:bldP build="whole" bldLvl="1" animBg="1" rev="0" advAuto="0" spid="643" grpId="5"/>
      <p:bldP build="whole" bldLvl="1" animBg="1" rev="0" advAuto="0" spid="644" grpId="6"/>
      <p:bldP build="whole" bldLvl="1" animBg="1" rev="0" advAuto="0" spid="639" grpId="1"/>
      <p:bldP build="whole" bldLvl="1" animBg="1" rev="0" advAuto="0" spid="642" grpId="4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47" name="Image" descr="Image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508755" y="742310"/>
            <a:ext cx="1079501" cy="508001"/>
          </a:xfrm>
          <a:prstGeom prst="rect">
            <a:avLst/>
          </a:prstGeom>
          <a:ln w="12700">
            <a:miter lim="400000"/>
          </a:ln>
        </p:spPr>
      </p:pic>
      <p:pic>
        <p:nvPicPr>
          <p:cNvPr id="648" name="Image" descr="Image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3851585" y="932810"/>
            <a:ext cx="723901" cy="317501"/>
          </a:xfrm>
          <a:prstGeom prst="rect">
            <a:avLst/>
          </a:prstGeom>
          <a:ln w="12700">
            <a:miter lim="400000"/>
          </a:ln>
        </p:spPr>
      </p:pic>
      <p:pic>
        <p:nvPicPr>
          <p:cNvPr id="649" name="Image" descr="Image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7640572" y="742310"/>
            <a:ext cx="1435101" cy="508001"/>
          </a:xfrm>
          <a:prstGeom prst="rect">
            <a:avLst/>
          </a:prstGeom>
          <a:ln w="12700">
            <a:miter lim="400000"/>
          </a:ln>
        </p:spPr>
      </p:pic>
      <p:pic>
        <p:nvPicPr>
          <p:cNvPr id="650" name="Image" descr="Image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9376347" y="488310"/>
            <a:ext cx="1003301" cy="1016001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653" name="Grouper"/>
          <p:cNvGrpSpPr/>
          <p:nvPr/>
        </p:nvGrpSpPr>
        <p:grpSpPr>
          <a:xfrm>
            <a:off x="370160" y="2117176"/>
            <a:ext cx="12264480" cy="1143001"/>
            <a:chOff x="0" y="0"/>
            <a:chExt cx="12264479" cy="1143000"/>
          </a:xfrm>
        </p:grpSpPr>
        <p:sp>
          <p:nvSpPr>
            <p:cNvPr id="651" name="Ici on peut remarquer que plus la taille de l’échantillon est grande plus la variance de       diminue"/>
            <p:cNvSpPr txBox="1"/>
            <p:nvPr/>
          </p:nvSpPr>
          <p:spPr>
            <a:xfrm>
              <a:off x="0" y="0"/>
              <a:ext cx="12264480" cy="1143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/>
              <a:r>
                <a:t>Ici on peut remarquer que plus la taille de l’échantillon est grande plus la variance de       diminue </a:t>
              </a:r>
            </a:p>
          </p:txBody>
        </p:sp>
        <p:pic>
          <p:nvPicPr>
            <p:cNvPr id="652" name="Image" descr="Image"/>
            <p:cNvPicPr>
              <a:picLocks noChangeAspect="1"/>
            </p:cNvPicPr>
            <p:nvPr/>
          </p:nvPicPr>
          <p:blipFill>
            <a:blip r:embed="rId6">
              <a:extLst/>
            </a:blip>
            <a:stretch>
              <a:fillRect/>
            </a:stretch>
          </p:blipFill>
          <p:spPr>
            <a:xfrm>
              <a:off x="6889412" y="609600"/>
              <a:ext cx="381001" cy="3937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pic>
        <p:nvPicPr>
          <p:cNvPr id="654" name="distribution.pdf" descr="distribution.pdf"/>
          <p:cNvPicPr>
            <a:picLocks noChangeAspect="1"/>
          </p:cNvPicPr>
          <p:nvPr/>
        </p:nvPicPr>
        <p:blipFill>
          <a:blip r:embed="rId7">
            <a:extLst/>
          </a:blip>
          <a:stretch>
            <a:fillRect/>
          </a:stretch>
        </p:blipFill>
        <p:spPr>
          <a:xfrm>
            <a:off x="0" y="3394441"/>
            <a:ext cx="13004801" cy="6180823"/>
          </a:xfrm>
          <a:prstGeom prst="rect">
            <a:avLst/>
          </a:prstGeom>
          <a:ln w="12700">
            <a:miter lim="400000"/>
          </a:ln>
        </p:spPr>
      </p:pic>
      <p:pic>
        <p:nvPicPr>
          <p:cNvPr id="655" name="Image" descr="Image"/>
          <p:cNvPicPr>
            <a:picLocks noChangeAspect="1"/>
          </p:cNvPicPr>
          <p:nvPr/>
        </p:nvPicPr>
        <p:blipFill>
          <a:blip r:embed="rId8">
            <a:extLst/>
          </a:blip>
          <a:stretch>
            <a:fillRect/>
          </a:stretch>
        </p:blipFill>
        <p:spPr>
          <a:xfrm>
            <a:off x="6892917" y="9118446"/>
            <a:ext cx="254001" cy="317501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658" name="Grouper"/>
          <p:cNvGrpSpPr/>
          <p:nvPr/>
        </p:nvGrpSpPr>
        <p:grpSpPr>
          <a:xfrm>
            <a:off x="7019917" y="4695190"/>
            <a:ext cx="1500526" cy="393701"/>
            <a:chOff x="0" y="0"/>
            <a:chExt cx="1500524" cy="393700"/>
          </a:xfrm>
        </p:grpSpPr>
        <p:pic>
          <p:nvPicPr>
            <p:cNvPr id="656" name="Image" descr="Image"/>
            <p:cNvPicPr>
              <a:picLocks noChangeAspect="1"/>
            </p:cNvPicPr>
            <p:nvPr/>
          </p:nvPicPr>
          <p:blipFill>
            <a:blip r:embed="rId9">
              <a:extLst/>
            </a:blip>
            <a:stretch>
              <a:fillRect/>
            </a:stretch>
          </p:blipFill>
          <p:spPr>
            <a:xfrm>
              <a:off x="1119524" y="0"/>
              <a:ext cx="381001" cy="3937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657" name="Ligne"/>
            <p:cNvSpPr/>
            <p:nvPr/>
          </p:nvSpPr>
          <p:spPr>
            <a:xfrm flipH="1">
              <a:off x="-1" y="250278"/>
              <a:ext cx="1000938" cy="135117"/>
            </a:xfrm>
            <a:prstGeom prst="line">
              <a:avLst/>
            </a:prstGeom>
            <a:noFill/>
            <a:ln w="25400" cap="flat">
              <a:solidFill>
                <a:srgbClr val="FF9300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 sz="4000"/>
              </a:pPr>
            </a:p>
          </p:txBody>
        </p:sp>
      </p:grpSp>
      <p:grpSp>
        <p:nvGrpSpPr>
          <p:cNvPr id="661" name="Grouper"/>
          <p:cNvGrpSpPr/>
          <p:nvPr/>
        </p:nvGrpSpPr>
        <p:grpSpPr>
          <a:xfrm>
            <a:off x="7640572" y="7282642"/>
            <a:ext cx="1435101" cy="618745"/>
            <a:chOff x="0" y="0"/>
            <a:chExt cx="1435100" cy="618743"/>
          </a:xfrm>
        </p:grpSpPr>
        <p:pic>
          <p:nvPicPr>
            <p:cNvPr id="659" name="Image" descr="Image"/>
            <p:cNvPicPr>
              <a:picLocks noChangeAspect="1"/>
            </p:cNvPicPr>
            <p:nvPr/>
          </p:nvPicPr>
          <p:blipFill>
            <a:blip r:embed="rId10">
              <a:extLst/>
            </a:blip>
            <a:stretch>
              <a:fillRect/>
            </a:stretch>
          </p:blipFill>
          <p:spPr>
            <a:xfrm>
              <a:off x="1054100" y="0"/>
              <a:ext cx="381001" cy="3175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660" name="Ligne"/>
            <p:cNvSpPr/>
            <p:nvPr/>
          </p:nvSpPr>
          <p:spPr>
            <a:xfrm flipH="1">
              <a:off x="-1" y="246643"/>
              <a:ext cx="878172" cy="372101"/>
            </a:xfrm>
            <a:prstGeom prst="line">
              <a:avLst/>
            </a:prstGeom>
            <a:noFill/>
            <a:ln w="25400" cap="flat">
              <a:solidFill>
                <a:srgbClr val="008F00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 sz="4000"/>
              </a:pPr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advClick="1" p14:dur="1000">
        <p:dissolve/>
      </p:transition>
    </mc:Choice>
    <mc:Fallback>
      <p:transition spd="med">
        <p:fade/>
      </p:transition>
    </mc:Fallback>
  </mc:AlternateContent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6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6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6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654" grpId="2"/>
      <p:bldP build="whole" bldLvl="1" animBg="1" rev="0" advAuto="0" spid="658" grpId="5"/>
      <p:bldP build="whole" bldLvl="1" animBg="1" rev="0" advAuto="0" spid="653" grpId="1"/>
      <p:bldP build="whole" bldLvl="1" animBg="1" rev="0" advAuto="0" spid="655" grpId="3"/>
      <p:bldP build="whole" bldLvl="1" animBg="1" rev="0" advAuto="0" spid="661" grpId="4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3" name="Théorème:"/>
          <p:cNvSpPr/>
          <p:nvPr>
            <p:ph type="body" idx="21"/>
          </p:nvPr>
        </p:nvSpPr>
        <p:spPr>
          <a:xfrm>
            <a:off x="265847" y="2873949"/>
            <a:ext cx="2743201" cy="762001"/>
          </a:xfrm>
          <a:prstGeom prst="roundRect">
            <a:avLst>
              <a:gd name="adj" fmla="val 50000"/>
            </a:avLst>
          </a:prstGeom>
        </p:spPr>
        <p:txBody>
          <a:bodyPr/>
          <a:lstStyle/>
          <a:p>
            <a:pPr/>
            <a:r>
              <a:t>Théorème:</a:t>
            </a:r>
          </a:p>
        </p:txBody>
      </p:sp>
      <p:sp>
        <p:nvSpPr>
          <p:cNvPr id="664" name="(Théorème central limite)"/>
          <p:cNvSpPr txBox="1"/>
          <p:nvPr/>
        </p:nvSpPr>
        <p:spPr>
          <a:xfrm>
            <a:off x="3317901" y="2943799"/>
            <a:ext cx="4791225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(Théorème central limite)</a:t>
            </a:r>
          </a:p>
        </p:txBody>
      </p:sp>
      <p:grpSp>
        <p:nvGrpSpPr>
          <p:cNvPr id="667" name="Grouper"/>
          <p:cNvGrpSpPr/>
          <p:nvPr/>
        </p:nvGrpSpPr>
        <p:grpSpPr>
          <a:xfrm>
            <a:off x="174153" y="3935562"/>
            <a:ext cx="12656494" cy="1143001"/>
            <a:chOff x="0" y="0"/>
            <a:chExt cx="12656492" cy="1143000"/>
          </a:xfrm>
        </p:grpSpPr>
        <p:pic>
          <p:nvPicPr>
            <p:cNvPr id="665" name="Image" descr="Image"/>
            <p:cNvPicPr>
              <a:picLocks noChangeAspect="1"/>
            </p:cNvPicPr>
            <p:nvPr/>
          </p:nvPicPr>
          <p:blipFill>
            <a:blip r:embed="rId2">
              <a:extLst/>
            </a:blip>
            <a:stretch>
              <a:fillRect/>
            </a:stretch>
          </p:blipFill>
          <p:spPr>
            <a:xfrm>
              <a:off x="1096881" y="139699"/>
              <a:ext cx="2959101" cy="40640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666" name="Soit                                des variables aléatoires indépendantes ayant toutes la même distribution de probabilité."/>
            <p:cNvSpPr txBox="1"/>
            <p:nvPr/>
          </p:nvSpPr>
          <p:spPr>
            <a:xfrm>
              <a:off x="0" y="0"/>
              <a:ext cx="12656493" cy="1143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>
              <a:lvl1pPr algn="l"/>
            </a:lstStyle>
            <a:p>
              <a:pPr/>
              <a:r>
                <a:t>Soit                                des variables aléatoires indépendantes ayant toutes la même distribution de probabilité.</a:t>
              </a:r>
            </a:p>
          </p:txBody>
        </p:sp>
      </p:grpSp>
      <p:pic>
        <p:nvPicPr>
          <p:cNvPr id="668" name="Image" descr="Image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2567497" y="5378175"/>
            <a:ext cx="2197101" cy="1270001"/>
          </a:xfrm>
          <a:prstGeom prst="rect">
            <a:avLst/>
          </a:prstGeom>
          <a:ln w="12700">
            <a:miter lim="400000"/>
          </a:ln>
        </p:spPr>
      </p:pic>
      <p:sp>
        <p:nvSpPr>
          <p:cNvPr id="669" name="À priori, on ne connait pas la distribution de la variable statistique"/>
          <p:cNvSpPr txBox="1"/>
          <p:nvPr/>
        </p:nvSpPr>
        <p:spPr>
          <a:xfrm>
            <a:off x="265847" y="282233"/>
            <a:ext cx="12185452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À priori, on ne connait pas la distribution de la variable statistique</a:t>
            </a:r>
          </a:p>
        </p:txBody>
      </p:sp>
      <p:pic>
        <p:nvPicPr>
          <p:cNvPr id="670" name="Image" descr="Image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12451298" y="434633"/>
            <a:ext cx="381001" cy="317501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673" name="Grouper"/>
          <p:cNvGrpSpPr/>
          <p:nvPr/>
        </p:nvGrpSpPr>
        <p:grpSpPr>
          <a:xfrm>
            <a:off x="586035" y="936916"/>
            <a:ext cx="11832730" cy="1143001"/>
            <a:chOff x="0" y="0"/>
            <a:chExt cx="11832728" cy="1143000"/>
          </a:xfrm>
        </p:grpSpPr>
        <p:sp>
          <p:nvSpPr>
            <p:cNvPr id="671" name="et donc on ne connait pas non plus la distribution de la variable aléatoire"/>
            <p:cNvSpPr txBox="1"/>
            <p:nvPr/>
          </p:nvSpPr>
          <p:spPr>
            <a:xfrm>
              <a:off x="0" y="0"/>
              <a:ext cx="11832730" cy="1143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/>
              <a:r>
                <a:t>et donc on ne connait pas non plus la distribution de la variable aléatoire </a:t>
              </a:r>
            </a:p>
          </p:txBody>
        </p:sp>
        <p:pic>
          <p:nvPicPr>
            <p:cNvPr id="672" name="Image" descr="Image"/>
            <p:cNvPicPr>
              <a:picLocks noChangeAspect="1"/>
            </p:cNvPicPr>
            <p:nvPr/>
          </p:nvPicPr>
          <p:blipFill>
            <a:blip r:embed="rId5">
              <a:extLst/>
            </a:blip>
            <a:stretch>
              <a:fillRect/>
            </a:stretch>
          </p:blipFill>
          <p:spPr>
            <a:xfrm>
              <a:off x="6899945" y="609600"/>
              <a:ext cx="381001" cy="3937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grpSp>
        <p:nvGrpSpPr>
          <p:cNvPr id="676" name="Grouper"/>
          <p:cNvGrpSpPr/>
          <p:nvPr/>
        </p:nvGrpSpPr>
        <p:grpSpPr>
          <a:xfrm>
            <a:off x="6212814" y="5702025"/>
            <a:ext cx="4025757" cy="622301"/>
            <a:chOff x="0" y="0"/>
            <a:chExt cx="4025755" cy="622300"/>
          </a:xfrm>
        </p:grpSpPr>
        <p:sp>
          <p:nvSpPr>
            <p:cNvPr id="674" name="alors quand"/>
            <p:cNvSpPr txBox="1"/>
            <p:nvPr/>
          </p:nvSpPr>
          <p:spPr>
            <a:xfrm>
              <a:off x="-1" y="-1"/>
              <a:ext cx="2276625" cy="6223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/>
              <a:r>
                <a:t>alors quand</a:t>
              </a:r>
            </a:p>
          </p:txBody>
        </p:sp>
        <p:pic>
          <p:nvPicPr>
            <p:cNvPr id="675" name="Image" descr="Image"/>
            <p:cNvPicPr>
              <a:picLocks noChangeAspect="1"/>
            </p:cNvPicPr>
            <p:nvPr/>
          </p:nvPicPr>
          <p:blipFill>
            <a:blip r:embed="rId6">
              <a:extLst/>
            </a:blip>
            <a:stretch>
              <a:fillRect/>
            </a:stretch>
          </p:blipFill>
          <p:spPr>
            <a:xfrm>
              <a:off x="2616055" y="216301"/>
              <a:ext cx="1409701" cy="25400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pic>
        <p:nvPicPr>
          <p:cNvPr id="677" name="Image" descr="Image"/>
          <p:cNvPicPr>
            <a:picLocks noChangeAspect="1"/>
          </p:cNvPicPr>
          <p:nvPr/>
        </p:nvPicPr>
        <p:blipFill>
          <a:blip r:embed="rId7">
            <a:extLst/>
          </a:blip>
          <a:stretch>
            <a:fillRect/>
          </a:stretch>
        </p:blipFill>
        <p:spPr>
          <a:xfrm>
            <a:off x="3992674" y="7169930"/>
            <a:ext cx="2908301" cy="1181101"/>
          </a:xfrm>
          <a:prstGeom prst="rect">
            <a:avLst/>
          </a:prstGeom>
          <a:ln w="12700">
            <a:miter lim="400000"/>
          </a:ln>
        </p:spPr>
      </p:pic>
      <p:pic>
        <p:nvPicPr>
          <p:cNvPr id="678" name="Image" descr="Image"/>
          <p:cNvPicPr>
            <a:picLocks noChangeAspect="1"/>
          </p:cNvPicPr>
          <p:nvPr/>
        </p:nvPicPr>
        <p:blipFill>
          <a:blip r:embed="rId8">
            <a:extLst/>
          </a:blip>
          <a:stretch>
            <a:fillRect/>
          </a:stretch>
        </p:blipFill>
        <p:spPr>
          <a:xfrm>
            <a:off x="7170625" y="7516103"/>
            <a:ext cx="1841501" cy="46990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6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6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6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6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6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Class="entr" nodeType="clickEffect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Class="entr" nodeType="click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6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667" grpId="4"/>
      <p:bldP build="whole" bldLvl="1" animBg="1" rev="0" advAuto="0" spid="676" grpId="6"/>
      <p:bldP build="whole" bldLvl="1" animBg="1" rev="0" advAuto="0" spid="673" grpId="1"/>
      <p:bldP build="whole" bldLvl="1" animBg="1" rev="0" advAuto="0" spid="668" grpId="5"/>
      <p:bldP build="whole" bldLvl="1" animBg="1" rev="0" advAuto="0" spid="677" grpId="7"/>
      <p:bldP build="whole" bldLvl="1" animBg="1" rev="0" advAuto="0" spid="663" grpId="2"/>
      <p:bldP build="whole" bldLvl="1" animBg="1" rev="0" advAuto="0" spid="664" grpId="3"/>
      <p:bldP build="whole" bldLvl="1" animBg="1" rev="0" advAuto="0" spid="678" grpId="8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0" name="À l’aide du théorème central limite, on peut déduire que si"/>
          <p:cNvSpPr txBox="1"/>
          <p:nvPr/>
        </p:nvSpPr>
        <p:spPr>
          <a:xfrm>
            <a:off x="974915" y="441369"/>
            <a:ext cx="10789743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À l’aide du théorème central limite, on peut déduire que si</a:t>
            </a:r>
          </a:p>
        </p:txBody>
      </p:sp>
      <p:pic>
        <p:nvPicPr>
          <p:cNvPr id="681" name="Image" descr="Image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107287" y="3199805"/>
            <a:ext cx="1993901" cy="508001"/>
          </a:xfrm>
          <a:prstGeom prst="rect">
            <a:avLst/>
          </a:prstGeom>
          <a:ln w="12700">
            <a:miter lim="400000"/>
          </a:ln>
        </p:spPr>
      </p:pic>
      <p:pic>
        <p:nvPicPr>
          <p:cNvPr id="682" name="Image" descr="Image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4522420" y="2945805"/>
            <a:ext cx="2628901" cy="1016001"/>
          </a:xfrm>
          <a:prstGeom prst="rect">
            <a:avLst/>
          </a:prstGeom>
          <a:ln w="12700">
            <a:miter lim="400000"/>
          </a:ln>
        </p:spPr>
      </p:pic>
      <p:pic>
        <p:nvPicPr>
          <p:cNvPr id="683" name="Image" descr="Image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7466379" y="3225205"/>
            <a:ext cx="1016001" cy="558801"/>
          </a:xfrm>
          <a:prstGeom prst="rect">
            <a:avLst/>
          </a:prstGeom>
          <a:ln w="12700">
            <a:miter lim="400000"/>
          </a:ln>
        </p:spPr>
      </p:pic>
      <p:pic>
        <p:nvPicPr>
          <p:cNvPr id="684" name="Image" descr="Image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10273737" y="2856905"/>
            <a:ext cx="2260601" cy="1104901"/>
          </a:xfrm>
          <a:prstGeom prst="rect">
            <a:avLst/>
          </a:prstGeom>
          <a:ln w="12700">
            <a:miter lim="400000"/>
          </a:ln>
        </p:spPr>
      </p:pic>
      <p:pic>
        <p:nvPicPr>
          <p:cNvPr id="685" name="Image" descr="Image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4851400" y="5199734"/>
            <a:ext cx="3302000" cy="1117601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688" name="Grouper"/>
          <p:cNvGrpSpPr/>
          <p:nvPr/>
        </p:nvGrpSpPr>
        <p:grpSpPr>
          <a:xfrm>
            <a:off x="2540302" y="7960165"/>
            <a:ext cx="7363187" cy="622301"/>
            <a:chOff x="0" y="0"/>
            <a:chExt cx="7363185" cy="622300"/>
          </a:xfrm>
        </p:grpSpPr>
        <p:sp>
          <p:nvSpPr>
            <p:cNvPr id="686" name="et ce peut importe la distribution de"/>
            <p:cNvSpPr txBox="1"/>
            <p:nvPr/>
          </p:nvSpPr>
          <p:spPr>
            <a:xfrm>
              <a:off x="0" y="-1"/>
              <a:ext cx="6768927" cy="6223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/>
              <a:r>
                <a:t>et ce peut importe la distribution de </a:t>
              </a:r>
            </a:p>
          </p:txBody>
        </p:sp>
        <p:pic>
          <p:nvPicPr>
            <p:cNvPr id="687" name="Image" descr="Image"/>
            <p:cNvPicPr>
              <a:picLocks noChangeAspect="1"/>
            </p:cNvPicPr>
            <p:nvPr/>
          </p:nvPicPr>
          <p:blipFill>
            <a:blip r:embed="rId7">
              <a:extLst/>
            </a:blip>
            <a:stretch>
              <a:fillRect/>
            </a:stretch>
          </p:blipFill>
          <p:spPr>
            <a:xfrm>
              <a:off x="6982185" y="190500"/>
              <a:ext cx="381001" cy="3175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grpSp>
        <p:nvGrpSpPr>
          <p:cNvPr id="693" name="Grouper"/>
          <p:cNvGrpSpPr/>
          <p:nvPr/>
        </p:nvGrpSpPr>
        <p:grpSpPr>
          <a:xfrm>
            <a:off x="2903661" y="1403093"/>
            <a:ext cx="7197478" cy="622301"/>
            <a:chOff x="0" y="0"/>
            <a:chExt cx="7197476" cy="622300"/>
          </a:xfrm>
        </p:grpSpPr>
        <p:pic>
          <p:nvPicPr>
            <p:cNvPr id="689" name="Image" descr="Image"/>
            <p:cNvPicPr>
              <a:picLocks noChangeAspect="1"/>
            </p:cNvPicPr>
            <p:nvPr/>
          </p:nvPicPr>
          <p:blipFill>
            <a:blip r:embed="rId7">
              <a:extLst/>
            </a:blip>
            <a:stretch>
              <a:fillRect/>
            </a:stretch>
          </p:blipFill>
          <p:spPr>
            <a:xfrm>
              <a:off x="0" y="127000"/>
              <a:ext cx="381000" cy="3175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690" name="Image" descr="Image"/>
            <p:cNvPicPr>
              <a:picLocks noChangeAspect="1"/>
            </p:cNvPicPr>
            <p:nvPr/>
          </p:nvPicPr>
          <p:blipFill>
            <a:blip r:embed="rId8">
              <a:extLst/>
            </a:blip>
            <a:stretch>
              <a:fillRect/>
            </a:stretch>
          </p:blipFill>
          <p:spPr>
            <a:xfrm>
              <a:off x="4177996" y="228600"/>
              <a:ext cx="254001" cy="3175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691" name="Image" descr="Image"/>
            <p:cNvPicPr>
              <a:picLocks noChangeAspect="1"/>
            </p:cNvPicPr>
            <p:nvPr/>
          </p:nvPicPr>
          <p:blipFill>
            <a:blip r:embed="rId9">
              <a:extLst/>
            </a:blip>
            <a:stretch>
              <a:fillRect/>
            </a:stretch>
          </p:blipFill>
          <p:spPr>
            <a:xfrm>
              <a:off x="6765676" y="76200"/>
              <a:ext cx="431801" cy="41910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692" name="a comme moyenne     et variance"/>
            <p:cNvSpPr txBox="1"/>
            <p:nvPr/>
          </p:nvSpPr>
          <p:spPr>
            <a:xfrm>
              <a:off x="495027" y="-1"/>
              <a:ext cx="6270650" cy="6223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>
              <a:lvl1pPr algn="l"/>
            </a:lstStyle>
            <a:p>
              <a:pPr/>
              <a:r>
                <a:t>a comme moyenne     et variance </a:t>
              </a:r>
            </a:p>
          </p:txBody>
        </p:sp>
      </p:grp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6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6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6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6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6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6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Class="entr" nodeType="clickEffect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6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681" grpId="2"/>
      <p:bldP build="whole" bldLvl="1" animBg="1" rev="0" advAuto="0" spid="693" grpId="1"/>
      <p:bldP build="whole" bldLvl="1" animBg="1" rev="0" advAuto="0" spid="683" grpId="4"/>
      <p:bldP build="whole" bldLvl="1" animBg="1" rev="0" advAuto="0" spid="682" grpId="3"/>
      <p:bldP build="whole" bldLvl="1" animBg="1" rev="0" advAuto="0" spid="688" grpId="7"/>
      <p:bldP build="whole" bldLvl="1" animBg="1" rev="0" advAuto="0" spid="684" grpId="5"/>
      <p:bldP build="whole" bldLvl="1" animBg="1" rev="0" advAuto="0" spid="685" grpId="6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5" name="Faites les exercices suivants"/>
          <p:cNvSpPr/>
          <p:nvPr>
            <p:ph type="body" idx="21"/>
          </p:nvPr>
        </p:nvSpPr>
        <p:spPr>
          <a:prstGeom prst="roundRect">
            <a:avLst>
              <a:gd name="adj" fmla="val 50000"/>
            </a:avLst>
          </a:prstGeom>
        </p:spPr>
        <p:txBody>
          <a:bodyPr/>
          <a:lstStyle/>
          <a:p>
            <a:pPr/>
            <a:r>
              <a:t>Faites les exercices suivants</a:t>
            </a:r>
          </a:p>
        </p:txBody>
      </p:sp>
      <p:sp>
        <p:nvSpPr>
          <p:cNvPr id="696" name="#4.1 à 4.3"/>
          <p:cNvSpPr txBox="1"/>
          <p:nvPr/>
        </p:nvSpPr>
        <p:spPr>
          <a:xfrm>
            <a:off x="5499930" y="4565649"/>
            <a:ext cx="2004940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#4.1 à 4.3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8" name="Échantillon sans remise"/>
          <p:cNvSpPr/>
          <p:nvPr>
            <p:ph type="body" idx="21"/>
          </p:nvPr>
        </p:nvSpPr>
        <p:spPr>
          <a:xfrm>
            <a:off x="3338417" y="271190"/>
            <a:ext cx="6327966" cy="800101"/>
          </a:xfrm>
          <a:prstGeom prst="roundRect">
            <a:avLst>
              <a:gd name="adj" fmla="val 50000"/>
            </a:avLst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0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Échantillon sans remise</a:t>
            </a:r>
          </a:p>
        </p:txBody>
      </p:sp>
      <p:grpSp>
        <p:nvGrpSpPr>
          <p:cNvPr id="704" name="Grouper"/>
          <p:cNvGrpSpPr/>
          <p:nvPr/>
        </p:nvGrpSpPr>
        <p:grpSpPr>
          <a:xfrm>
            <a:off x="2095524" y="1392702"/>
            <a:ext cx="8813752" cy="622301"/>
            <a:chOff x="0" y="0"/>
            <a:chExt cx="8813750" cy="622300"/>
          </a:xfrm>
        </p:grpSpPr>
        <p:sp>
          <p:nvSpPr>
            <p:cNvPr id="699" name="Soit     la moyenne de     et       la variance de"/>
            <p:cNvSpPr txBox="1"/>
            <p:nvPr/>
          </p:nvSpPr>
          <p:spPr>
            <a:xfrm>
              <a:off x="0" y="-1"/>
              <a:ext cx="8432751" cy="6223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>
              <a:lvl1pPr algn="l"/>
            </a:lstStyle>
            <a:p>
              <a:pPr/>
              <a:r>
                <a:t>Soit     la moyenne de     et       la variance de </a:t>
              </a:r>
            </a:p>
          </p:txBody>
        </p:sp>
        <p:pic>
          <p:nvPicPr>
            <p:cNvPr id="700" name="Image" descr="Image"/>
            <p:cNvPicPr>
              <a:picLocks noChangeAspect="1"/>
            </p:cNvPicPr>
            <p:nvPr/>
          </p:nvPicPr>
          <p:blipFill>
            <a:blip r:embed="rId2">
              <a:extLst/>
            </a:blip>
            <a:stretch>
              <a:fillRect/>
            </a:stretch>
          </p:blipFill>
          <p:spPr>
            <a:xfrm>
              <a:off x="914251" y="241300"/>
              <a:ext cx="254001" cy="3175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701" name="Image" descr="Image"/>
            <p:cNvPicPr>
              <a:picLocks noChangeAspect="1"/>
            </p:cNvPicPr>
            <p:nvPr/>
          </p:nvPicPr>
          <p:blipFill>
            <a:blip r:embed="rId3">
              <a:extLst/>
            </a:blip>
            <a:stretch>
              <a:fillRect/>
            </a:stretch>
          </p:blipFill>
          <p:spPr>
            <a:xfrm>
              <a:off x="5079203" y="50799"/>
              <a:ext cx="431801" cy="41910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702" name="Image" descr="Image"/>
            <p:cNvPicPr>
              <a:picLocks noChangeAspect="1"/>
            </p:cNvPicPr>
            <p:nvPr/>
          </p:nvPicPr>
          <p:blipFill>
            <a:blip r:embed="rId4">
              <a:extLst/>
            </a:blip>
            <a:stretch>
              <a:fillRect/>
            </a:stretch>
          </p:blipFill>
          <p:spPr>
            <a:xfrm>
              <a:off x="4142689" y="139699"/>
              <a:ext cx="381001" cy="31750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703" name="Image" descr="Image"/>
            <p:cNvPicPr>
              <a:picLocks noChangeAspect="1"/>
            </p:cNvPicPr>
            <p:nvPr/>
          </p:nvPicPr>
          <p:blipFill>
            <a:blip r:embed="rId4">
              <a:extLst/>
            </a:blip>
            <a:stretch>
              <a:fillRect/>
            </a:stretch>
          </p:blipFill>
          <p:spPr>
            <a:xfrm>
              <a:off x="8432750" y="139699"/>
              <a:ext cx="381001" cy="31750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pic>
        <p:nvPicPr>
          <p:cNvPr id="705" name="Image" descr="Image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3968750" y="3475767"/>
            <a:ext cx="5067300" cy="952501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708" name="Grouper"/>
          <p:cNvGrpSpPr/>
          <p:nvPr/>
        </p:nvGrpSpPr>
        <p:grpSpPr>
          <a:xfrm>
            <a:off x="3338417" y="2336413"/>
            <a:ext cx="7193122" cy="622301"/>
            <a:chOff x="0" y="0"/>
            <a:chExt cx="7193121" cy="622300"/>
          </a:xfrm>
        </p:grpSpPr>
        <p:pic>
          <p:nvPicPr>
            <p:cNvPr id="706" name="Image" descr="Image"/>
            <p:cNvPicPr>
              <a:picLocks noChangeAspect="1"/>
            </p:cNvPicPr>
            <p:nvPr/>
          </p:nvPicPr>
          <p:blipFill>
            <a:blip r:embed="rId6">
              <a:extLst/>
            </a:blip>
            <a:stretch>
              <a:fillRect/>
            </a:stretch>
          </p:blipFill>
          <p:spPr>
            <a:xfrm>
              <a:off x="0" y="117511"/>
              <a:ext cx="482600" cy="39370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707" name=": la valeur de la variable statistique."/>
            <p:cNvSpPr txBox="1"/>
            <p:nvPr/>
          </p:nvSpPr>
          <p:spPr>
            <a:xfrm>
              <a:off x="679584" y="-1"/>
              <a:ext cx="6513538" cy="6223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>
              <a:lvl1pPr algn="l"/>
            </a:lstStyle>
            <a:p>
              <a:pPr/>
              <a:r>
                <a:t>: la valeur de la variable statistique.</a:t>
              </a:r>
            </a:p>
          </p:txBody>
        </p:sp>
      </p:grpSp>
      <p:grpSp>
        <p:nvGrpSpPr>
          <p:cNvPr id="711" name="Grouper"/>
          <p:cNvGrpSpPr/>
          <p:nvPr/>
        </p:nvGrpSpPr>
        <p:grpSpPr>
          <a:xfrm>
            <a:off x="1423569" y="4861313"/>
            <a:ext cx="10710513" cy="1143001"/>
            <a:chOff x="0" y="0"/>
            <a:chExt cx="10710512" cy="1143000"/>
          </a:xfrm>
        </p:grpSpPr>
        <p:sp>
          <p:nvSpPr>
            <p:cNvPr id="709" name="Ici puisque les variables aléatoires       suivent des lois hypergéométriques"/>
            <p:cNvSpPr txBox="1"/>
            <p:nvPr/>
          </p:nvSpPr>
          <p:spPr>
            <a:xfrm>
              <a:off x="0" y="0"/>
              <a:ext cx="10710513" cy="1143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spAutoFit/>
            </a:bodyPr>
            <a:lstStyle/>
            <a:p>
              <a:pPr/>
              <a:r>
                <a:t>Ici puisque les variables aléatoires       suivent des lois hypergéométriques </a:t>
              </a:r>
            </a:p>
          </p:txBody>
        </p:sp>
        <p:pic>
          <p:nvPicPr>
            <p:cNvPr id="710" name="Image" descr="Image"/>
            <p:cNvPicPr>
              <a:picLocks noChangeAspect="1"/>
            </p:cNvPicPr>
            <p:nvPr/>
          </p:nvPicPr>
          <p:blipFill>
            <a:blip r:embed="rId7">
              <a:extLst/>
            </a:blip>
            <a:stretch>
              <a:fillRect/>
            </a:stretch>
          </p:blipFill>
          <p:spPr>
            <a:xfrm>
              <a:off x="6825823" y="163015"/>
              <a:ext cx="482601" cy="39370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712" name="on aura plutôt"/>
          <p:cNvSpPr txBox="1"/>
          <p:nvPr/>
        </p:nvSpPr>
        <p:spPr>
          <a:xfrm>
            <a:off x="5520257" y="6437359"/>
            <a:ext cx="2729137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on aura plutôt</a:t>
            </a:r>
          </a:p>
        </p:txBody>
      </p:sp>
      <p:pic>
        <p:nvPicPr>
          <p:cNvPr id="713" name="Image" descr="Image"/>
          <p:cNvPicPr>
            <a:picLocks noChangeAspect="1"/>
          </p:cNvPicPr>
          <p:nvPr/>
        </p:nvPicPr>
        <p:blipFill>
          <a:blip r:embed="rId8">
            <a:extLst/>
          </a:blip>
          <a:stretch>
            <a:fillRect/>
          </a:stretch>
        </p:blipFill>
        <p:spPr>
          <a:xfrm>
            <a:off x="3118575" y="8014127"/>
            <a:ext cx="1993901" cy="508001"/>
          </a:xfrm>
          <a:prstGeom prst="rect">
            <a:avLst/>
          </a:prstGeom>
          <a:ln w="12700">
            <a:miter lim="400000"/>
          </a:ln>
        </p:spPr>
      </p:pic>
      <p:pic>
        <p:nvPicPr>
          <p:cNvPr id="714" name="Image" descr="Image"/>
          <p:cNvPicPr>
            <a:picLocks noChangeAspect="1"/>
          </p:cNvPicPr>
          <p:nvPr/>
        </p:nvPicPr>
        <p:blipFill>
          <a:blip r:embed="rId9">
            <a:extLst/>
          </a:blip>
          <a:stretch>
            <a:fillRect/>
          </a:stretch>
        </p:blipFill>
        <p:spPr>
          <a:xfrm>
            <a:off x="7150143" y="7702977"/>
            <a:ext cx="4673601" cy="113030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7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7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7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7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7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7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714" grpId="6"/>
      <p:bldP build="whole" bldLvl="1" animBg="1" rev="0" advAuto="0" spid="708" grpId="1"/>
      <p:bldP build="whole" bldLvl="1" animBg="1" rev="0" advAuto="0" spid="711" grpId="3"/>
      <p:bldP build="whole" bldLvl="1" animBg="1" rev="0" advAuto="0" spid="705" grpId="2"/>
      <p:bldP build="whole" bldLvl="1" animBg="1" rev="0" advAuto="0" spid="712" grpId="4"/>
      <p:bldP build="whole" bldLvl="1" animBg="1" rev="0" advAuto="0" spid="713" grpId="5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" name="Rectangle aux angles arrondis"/>
          <p:cNvSpPr/>
          <p:nvPr/>
        </p:nvSpPr>
        <p:spPr>
          <a:xfrm>
            <a:off x="9787146" y="1798132"/>
            <a:ext cx="1448460" cy="1270001"/>
          </a:xfrm>
          <a:prstGeom prst="roundRect">
            <a:avLst>
              <a:gd name="adj" fmla="val 15000"/>
            </a:avLst>
          </a:prstGeom>
          <a:solidFill>
            <a:srgbClr val="0DFCFF"/>
          </a:solidFill>
          <a:ln w="25400">
            <a:miter lim="400000"/>
          </a:ln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 lIns="50800" tIns="50800" rIns="50800" bIns="50800" anchor="ctr"/>
          <a:lstStyle/>
          <a:p>
            <a:pPr>
              <a:defRPr sz="4000"/>
            </a:pPr>
          </a:p>
        </p:txBody>
      </p:sp>
      <p:sp>
        <p:nvSpPr>
          <p:cNvPr id="717" name="Échantillon sans remise"/>
          <p:cNvSpPr/>
          <p:nvPr>
            <p:ph type="body" idx="21"/>
          </p:nvPr>
        </p:nvSpPr>
        <p:spPr>
          <a:xfrm>
            <a:off x="3338417" y="271190"/>
            <a:ext cx="6327966" cy="800101"/>
          </a:xfrm>
          <a:prstGeom prst="roundRect">
            <a:avLst>
              <a:gd name="adj" fmla="val 50000"/>
            </a:avLst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0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Échantillon sans remise</a:t>
            </a:r>
          </a:p>
        </p:txBody>
      </p:sp>
      <p:pic>
        <p:nvPicPr>
          <p:cNvPr id="718" name="Image" descr="Image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747257" y="2179132"/>
            <a:ext cx="1993901" cy="508001"/>
          </a:xfrm>
          <a:prstGeom prst="rect">
            <a:avLst/>
          </a:prstGeom>
          <a:ln w="12700">
            <a:miter lim="400000"/>
          </a:ln>
        </p:spPr>
      </p:pic>
      <p:pic>
        <p:nvPicPr>
          <p:cNvPr id="719" name="Image" descr="Image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6778824" y="1867982"/>
            <a:ext cx="4673601" cy="1130301"/>
          </a:xfrm>
          <a:prstGeom prst="rect">
            <a:avLst/>
          </a:prstGeom>
          <a:ln w="12700">
            <a:miter lim="400000"/>
          </a:ln>
        </p:spPr>
      </p:pic>
      <p:sp>
        <p:nvSpPr>
          <p:cNvPr id="720" name="On a donc un facteur de correction pour tenir en compte le fait que l’échantillon est fait sans remise"/>
          <p:cNvSpPr txBox="1"/>
          <p:nvPr/>
        </p:nvSpPr>
        <p:spPr>
          <a:xfrm>
            <a:off x="191455" y="3558707"/>
            <a:ext cx="12621891" cy="1143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On a donc un facteur de correction pour tenir en compte le fait que l’échantillon est fait sans remise</a:t>
            </a:r>
          </a:p>
        </p:txBody>
      </p:sp>
      <p:sp>
        <p:nvSpPr>
          <p:cNvPr id="721" name="Or, très souvent, la taille de l’échantillon est très petite en comparaison à la taille de la population."/>
          <p:cNvSpPr txBox="1"/>
          <p:nvPr/>
        </p:nvSpPr>
        <p:spPr>
          <a:xfrm>
            <a:off x="1181869" y="5091406"/>
            <a:ext cx="10641063" cy="1143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Or, très souvent, la taille de l’échantillon est très petite en comparaison à la taille de la population. </a:t>
            </a:r>
          </a:p>
        </p:txBody>
      </p:sp>
      <p:pic>
        <p:nvPicPr>
          <p:cNvPr id="722" name="Image" descr="Image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3791985" y="6768484"/>
            <a:ext cx="2286001" cy="342901"/>
          </a:xfrm>
          <a:prstGeom prst="rect">
            <a:avLst/>
          </a:prstGeom>
          <a:ln w="12700">
            <a:miter lim="400000"/>
          </a:ln>
        </p:spPr>
      </p:pic>
      <p:pic>
        <p:nvPicPr>
          <p:cNvPr id="723" name="Image" descr="Image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7566224" y="6762739"/>
            <a:ext cx="1549401" cy="330201"/>
          </a:xfrm>
          <a:prstGeom prst="rect">
            <a:avLst/>
          </a:prstGeom>
          <a:ln w="12700">
            <a:miter lim="400000"/>
          </a:ln>
        </p:spPr>
      </p:pic>
      <p:pic>
        <p:nvPicPr>
          <p:cNvPr id="724" name="Image" descr="Image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3401297" y="8043340"/>
            <a:ext cx="3048001" cy="952501"/>
          </a:xfrm>
          <a:prstGeom prst="rect">
            <a:avLst/>
          </a:prstGeom>
          <a:ln w="12700">
            <a:miter lim="400000"/>
          </a:ln>
        </p:spPr>
      </p:pic>
      <p:pic>
        <p:nvPicPr>
          <p:cNvPr id="725" name="Image" descr="Image"/>
          <p:cNvPicPr>
            <a:picLocks noChangeAspect="1"/>
          </p:cNvPicPr>
          <p:nvPr/>
        </p:nvPicPr>
        <p:blipFill>
          <a:blip r:embed="rId7">
            <a:extLst/>
          </a:blip>
          <a:stretch>
            <a:fillRect/>
          </a:stretch>
        </p:blipFill>
        <p:spPr>
          <a:xfrm>
            <a:off x="6741198" y="8356899"/>
            <a:ext cx="1778001" cy="406401"/>
          </a:xfrm>
          <a:prstGeom prst="rect">
            <a:avLst/>
          </a:prstGeom>
          <a:ln w="12700">
            <a:miter lim="400000"/>
          </a:ln>
        </p:spPr>
      </p:pic>
      <p:pic>
        <p:nvPicPr>
          <p:cNvPr id="726" name="Image" descr="Image"/>
          <p:cNvPicPr>
            <a:picLocks noChangeAspect="1"/>
          </p:cNvPicPr>
          <p:nvPr/>
        </p:nvPicPr>
        <p:blipFill>
          <a:blip r:embed="rId8">
            <a:extLst/>
          </a:blip>
          <a:stretch>
            <a:fillRect/>
          </a:stretch>
        </p:blipFill>
        <p:spPr>
          <a:xfrm>
            <a:off x="8803193" y="8327531"/>
            <a:ext cx="660401" cy="31750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advClick="1" p14:dur="1250">
        <p:dissolve/>
      </p:transition>
    </mc:Choice>
    <mc:Fallback>
      <p:transition spd="slow">
        <p:fade/>
      </p:transition>
    </mc:Fallback>
  </mc:AlternateContent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7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7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7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7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Class="entr" nodeType="clickEffect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Class="entr" nodeType="click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7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722" grpId="4"/>
      <p:bldP build="whole" bldLvl="1" animBg="1" rev="0" advAuto="0" spid="723" grpId="5"/>
      <p:bldP build="whole" bldLvl="1" animBg="1" rev="0" advAuto="0" spid="721" grpId="3"/>
      <p:bldP build="whole" bldLvl="1" animBg="1" rev="0" advAuto="0" spid="726" grpId="8"/>
      <p:bldP build="whole" bldLvl="1" animBg="1" rev="0" advAuto="0" spid="720" grpId="1"/>
      <p:bldP build="whole" bldLvl="1" animBg="1" rev="0" advAuto="0" spid="716" grpId="2"/>
      <p:bldP build="whole" bldLvl="1" animBg="1" rev="0" advAuto="0" spid="724" grpId="6"/>
      <p:bldP build="whole" bldLvl="1" animBg="1" rev="0" advAuto="0" spid="725" grpId="7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8" name="La distribution d’échantillonnage suit donc une loi normale"/>
          <p:cNvSpPr txBox="1"/>
          <p:nvPr/>
        </p:nvSpPr>
        <p:spPr>
          <a:xfrm>
            <a:off x="952264" y="428108"/>
            <a:ext cx="11100272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La distribution d’échantillonnage suit donc une loi normale </a:t>
            </a:r>
          </a:p>
        </p:txBody>
      </p:sp>
      <p:pic>
        <p:nvPicPr>
          <p:cNvPr id="729" name="Image" descr="Image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5252517" y="1892063"/>
            <a:ext cx="3302001" cy="1117601"/>
          </a:xfrm>
          <a:prstGeom prst="rect">
            <a:avLst/>
          </a:prstGeom>
          <a:ln w="12700">
            <a:miter lim="400000"/>
          </a:ln>
        </p:spPr>
      </p:pic>
      <p:sp>
        <p:nvSpPr>
          <p:cNvPr id="730" name="Si l’échantillon est avec remise"/>
          <p:cNvSpPr txBox="1"/>
          <p:nvPr/>
        </p:nvSpPr>
        <p:spPr>
          <a:xfrm>
            <a:off x="580007" y="4048457"/>
            <a:ext cx="5664995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Si l’échantillon est avec remise</a:t>
            </a:r>
          </a:p>
        </p:txBody>
      </p:sp>
      <p:sp>
        <p:nvSpPr>
          <p:cNvPr id="731" name="Si l’échantillon est sans remise"/>
          <p:cNvSpPr txBox="1"/>
          <p:nvPr/>
        </p:nvSpPr>
        <p:spPr>
          <a:xfrm>
            <a:off x="597643" y="6701756"/>
            <a:ext cx="5629723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Si l’échantillon est sans remise</a:t>
            </a:r>
          </a:p>
        </p:txBody>
      </p:sp>
      <p:pic>
        <p:nvPicPr>
          <p:cNvPr id="732" name="Image" descr="Image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7229340" y="3668786"/>
            <a:ext cx="2247901" cy="1109473"/>
          </a:xfrm>
          <a:prstGeom prst="rect">
            <a:avLst/>
          </a:prstGeom>
          <a:ln w="12700">
            <a:miter lim="400000"/>
          </a:ln>
        </p:spPr>
      </p:pic>
      <p:pic>
        <p:nvPicPr>
          <p:cNvPr id="733" name="Image" descr="Image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7229340" y="6331170"/>
            <a:ext cx="4356101" cy="1388873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7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7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7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7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7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731" grpId="4"/>
      <p:bldP build="whole" bldLvl="1" animBg="1" rev="0" advAuto="0" spid="730" grpId="2"/>
      <p:bldP build="whole" bldLvl="1" animBg="1" rev="0" advAuto="0" spid="729" grpId="1"/>
      <p:bldP build="whole" bldLvl="1" animBg="1" rev="0" advAuto="0" spid="732" grpId="3"/>
      <p:bldP build="whole" bldLvl="1" animBg="1" rev="0" advAuto="0" spid="733" grpId="5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5" name="Faites les exercices suivants"/>
          <p:cNvSpPr/>
          <p:nvPr>
            <p:ph type="body" idx="21"/>
          </p:nvPr>
        </p:nvSpPr>
        <p:spPr>
          <a:prstGeom prst="roundRect">
            <a:avLst>
              <a:gd name="adj" fmla="val 50000"/>
            </a:avLst>
          </a:prstGeom>
        </p:spPr>
        <p:txBody>
          <a:bodyPr/>
          <a:lstStyle/>
          <a:p>
            <a:pPr/>
            <a:r>
              <a:t>Faites les exercices suivants</a:t>
            </a:r>
          </a:p>
        </p:txBody>
      </p:sp>
      <p:sp>
        <p:nvSpPr>
          <p:cNvPr id="736" name="#4.4"/>
          <p:cNvSpPr txBox="1"/>
          <p:nvPr/>
        </p:nvSpPr>
        <p:spPr>
          <a:xfrm>
            <a:off x="6007137" y="4565649"/>
            <a:ext cx="990526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#4.4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8" name="Aujourd’hui, nous avons vu"/>
          <p:cNvSpPr/>
          <p:nvPr>
            <p:ph type="body" idx="21"/>
          </p:nvPr>
        </p:nvSpPr>
        <p:spPr>
          <a:prstGeom prst="roundRect">
            <a:avLst>
              <a:gd name="adj" fmla="val 50000"/>
            </a:avLst>
          </a:prstGeom>
        </p:spPr>
        <p:txBody>
          <a:bodyPr/>
          <a:lstStyle/>
          <a:p>
            <a:pPr/>
            <a:r>
              <a:t>Aujourd’hui, nous avons vu</a:t>
            </a:r>
          </a:p>
        </p:txBody>
      </p:sp>
      <p:sp>
        <p:nvSpPr>
          <p:cNvPr id="739" name="La distribution d’échantillonnage suit donc une loi normale"/>
          <p:cNvSpPr txBox="1"/>
          <p:nvPr/>
        </p:nvSpPr>
        <p:spPr>
          <a:xfrm>
            <a:off x="992048" y="1396186"/>
            <a:ext cx="11100273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La distribution d’échantillonnage suit donc une loi normale </a:t>
            </a:r>
          </a:p>
        </p:txBody>
      </p:sp>
      <p:pic>
        <p:nvPicPr>
          <p:cNvPr id="740" name="Image" descr="Image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5292301" y="2860142"/>
            <a:ext cx="3302001" cy="1117601"/>
          </a:xfrm>
          <a:prstGeom prst="rect">
            <a:avLst/>
          </a:prstGeom>
          <a:ln w="12700">
            <a:miter lim="400000"/>
          </a:ln>
        </p:spPr>
      </p:pic>
      <p:sp>
        <p:nvSpPr>
          <p:cNvPr id="741" name="Si l’échantillon est avec remise"/>
          <p:cNvSpPr txBox="1"/>
          <p:nvPr/>
        </p:nvSpPr>
        <p:spPr>
          <a:xfrm>
            <a:off x="619791" y="5016535"/>
            <a:ext cx="5664995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Si l’échantillon est avec remise</a:t>
            </a:r>
          </a:p>
        </p:txBody>
      </p:sp>
      <p:sp>
        <p:nvSpPr>
          <p:cNvPr id="742" name="Si l’échantillon est sans remise"/>
          <p:cNvSpPr txBox="1"/>
          <p:nvPr/>
        </p:nvSpPr>
        <p:spPr>
          <a:xfrm>
            <a:off x="637428" y="7669835"/>
            <a:ext cx="5629722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Si l’échantillon est sans remise</a:t>
            </a:r>
          </a:p>
        </p:txBody>
      </p:sp>
      <p:pic>
        <p:nvPicPr>
          <p:cNvPr id="743" name="sigma_bar_X_=_sq-1.pdf" descr="sigma_bar_X_=_sq-1.pdf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7269125" y="4665197"/>
            <a:ext cx="2247901" cy="1109473"/>
          </a:xfrm>
          <a:prstGeom prst="rect">
            <a:avLst/>
          </a:prstGeom>
          <a:ln w="12700">
            <a:miter lim="400000"/>
          </a:ln>
        </p:spPr>
      </p:pic>
      <p:pic>
        <p:nvPicPr>
          <p:cNvPr id="744" name="sigma_bar_X_=_sq.pdf" descr="sigma_bar_X_=_sq.pdf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7269125" y="7286549"/>
            <a:ext cx="4356101" cy="1388873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7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7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7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7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7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741" grpId="2"/>
      <p:bldP build="whole" bldLvl="1" animBg="1" rev="0" advAuto="0" spid="743" grpId="3"/>
      <p:bldP build="whole" bldLvl="1" animBg="1" rev="0" advAuto="0" spid="740" grpId="1"/>
      <p:bldP build="whole" bldLvl="1" animBg="1" rev="0" advAuto="0" spid="744" grpId="5"/>
      <p:bldP build="whole" bldLvl="1" animBg="1" rev="0" advAuto="0" spid="742" grpId="4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Les statistiques"/>
          <p:cNvSpPr txBox="1"/>
          <p:nvPr/>
        </p:nvSpPr>
        <p:spPr>
          <a:xfrm>
            <a:off x="5030564" y="268971"/>
            <a:ext cx="2943672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Les statistiques </a:t>
            </a:r>
          </a:p>
        </p:txBody>
      </p:sp>
      <p:sp>
        <p:nvSpPr>
          <p:cNvPr id="135" name="Étant donné une population, on peut s’intéresser à toute sorte de chose la concernant."/>
          <p:cNvSpPr txBox="1"/>
          <p:nvPr/>
        </p:nvSpPr>
        <p:spPr>
          <a:xfrm>
            <a:off x="477205" y="1308234"/>
            <a:ext cx="12050391" cy="1143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Étant donné une population, on peut s’intéresser à toute sorte de chose la concernant.</a:t>
            </a:r>
          </a:p>
        </p:txBody>
      </p:sp>
      <p:sp>
        <p:nvSpPr>
          <p:cNvPr id="136" name="Définition:"/>
          <p:cNvSpPr/>
          <p:nvPr/>
        </p:nvSpPr>
        <p:spPr>
          <a:xfrm>
            <a:off x="856190" y="3392790"/>
            <a:ext cx="2667001" cy="762001"/>
          </a:xfrm>
          <a:prstGeom prst="roundRect">
            <a:avLst>
              <a:gd name="adj" fmla="val 50000"/>
            </a:avLst>
          </a:prstGeom>
          <a:solidFill>
            <a:srgbClr val="EF983D"/>
          </a:solidFill>
          <a:ln w="25400">
            <a:miter lim="400000"/>
          </a:ln>
          <a:effectLst>
            <a:reflection blurRad="0" stA="71804" stPos="0" endA="0" endPos="40000" dist="0" dir="5400000" fadeDir="5400000" sx="100000" sy="-100000" kx="0" ky="0" algn="bl" rotWithShape="0"/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sz="4000"/>
            </a:lvl1pPr>
          </a:lstStyle>
          <a:p>
            <a:pPr/>
            <a:r>
              <a:t>Définition:</a:t>
            </a:r>
          </a:p>
        </p:txBody>
      </p:sp>
      <p:pic>
        <p:nvPicPr>
          <p:cNvPr id="137" name="Image" descr="Image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5469553" y="6715889"/>
            <a:ext cx="2616201" cy="330201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141" name="Grouper"/>
          <p:cNvGrpSpPr/>
          <p:nvPr/>
        </p:nvGrpSpPr>
        <p:grpSpPr>
          <a:xfrm>
            <a:off x="883467" y="4559300"/>
            <a:ext cx="9650992" cy="1924427"/>
            <a:chOff x="0" y="179432"/>
            <a:chExt cx="9650990" cy="1924426"/>
          </a:xfrm>
        </p:grpSpPr>
        <p:sp>
          <p:nvSpPr>
            <p:cNvPr id="138" name="Soit P une population, une variable statistique     sur P est une fonction qui attribue à chaque individu un élément d’un…"/>
            <p:cNvSpPr/>
            <p:nvPr/>
          </p:nvSpPr>
          <p:spPr>
            <a:xfrm>
              <a:off x="0" y="833859"/>
              <a:ext cx="1270000" cy="1270001"/>
            </a:xfrm>
            <a:prstGeom prst="line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 algn="l"/>
              <a:r>
                <a:t>Soit P une population, une </a:t>
              </a:r>
              <a:r>
                <a:rPr b="1"/>
                <a:t>variable statistique</a:t>
              </a:r>
              <a:r>
                <a:t>     sur P est une fonction qui attribue à chaque individu un élément d’un </a:t>
              </a:r>
            </a:p>
            <a:p>
              <a:pPr algn="l"/>
              <a:r>
                <a:t>ensemble      .  </a:t>
              </a:r>
            </a:p>
          </p:txBody>
        </p:sp>
        <p:pic>
          <p:nvPicPr>
            <p:cNvPr id="139" name="Image" descr="Image"/>
            <p:cNvPicPr>
              <a:picLocks noChangeAspect="1"/>
            </p:cNvPicPr>
            <p:nvPr/>
          </p:nvPicPr>
          <p:blipFill>
            <a:blip r:embed="rId3">
              <a:extLst/>
            </a:blip>
            <a:stretch>
              <a:fillRect/>
            </a:stretch>
          </p:blipFill>
          <p:spPr>
            <a:xfrm>
              <a:off x="9269990" y="179432"/>
              <a:ext cx="381001" cy="31750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140" name="Image" descr="Image"/>
            <p:cNvPicPr>
              <a:picLocks noChangeAspect="1"/>
            </p:cNvPicPr>
            <p:nvPr/>
          </p:nvPicPr>
          <p:blipFill>
            <a:blip r:embed="rId4">
              <a:extLst/>
            </a:blip>
            <a:stretch>
              <a:fillRect/>
            </a:stretch>
          </p:blipFill>
          <p:spPr>
            <a:xfrm>
              <a:off x="2004423" y="1184488"/>
              <a:ext cx="469901" cy="31750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35" grpId="1"/>
      <p:bldP build="whole" bldLvl="1" animBg="1" rev="0" advAuto="0" spid="141" grpId="3"/>
      <p:bldP build="whole" bldLvl="1" animBg="1" rev="0" advAuto="0" spid="137" grpId="4"/>
      <p:bldP build="whole" bldLvl="1" animBg="1" rev="0" advAuto="0" spid="136" grpId="2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6" name="Devoir:"/>
          <p:cNvSpPr/>
          <p:nvPr>
            <p:ph type="body" idx="21"/>
          </p:nvPr>
        </p:nvSpPr>
        <p:spPr>
          <a:prstGeom prst="roundRect">
            <a:avLst>
              <a:gd name="adj" fmla="val 50000"/>
            </a:avLst>
          </a:prstGeom>
        </p:spPr>
        <p:txBody>
          <a:bodyPr/>
          <a:lstStyle/>
          <a:p>
            <a:pPr/>
            <a:r>
              <a:t>Devoir:</a:t>
            </a:r>
          </a:p>
        </p:txBody>
      </p:sp>
      <p:sp>
        <p:nvSpPr>
          <p:cNvPr id="747" name="4.1 à 4.4"/>
          <p:cNvSpPr txBox="1"/>
          <p:nvPr/>
        </p:nvSpPr>
        <p:spPr>
          <a:xfrm>
            <a:off x="6877608" y="4254500"/>
            <a:ext cx="2162101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4.1 à 4.4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Définition:"/>
          <p:cNvSpPr/>
          <p:nvPr>
            <p:ph type="body" idx="21"/>
          </p:nvPr>
        </p:nvSpPr>
        <p:spPr>
          <a:xfrm>
            <a:off x="206006" y="2021478"/>
            <a:ext cx="2667001" cy="762001"/>
          </a:xfrm>
          <a:prstGeom prst="roundRect">
            <a:avLst>
              <a:gd name="adj" fmla="val 50000"/>
            </a:avLst>
          </a:prstGeom>
        </p:spPr>
        <p:txBody>
          <a:bodyPr/>
          <a:lstStyle/>
          <a:p>
            <a:pPr/>
            <a:r>
              <a:t>Définition:</a:t>
            </a:r>
          </a:p>
        </p:txBody>
      </p:sp>
      <p:sp>
        <p:nvSpPr>
          <p:cNvPr id="144" name="On dira d’une variable statistique qu’elle est quantitative si l’ensemble des valeurs qu’elle peut prendre est un ensemble de nombres."/>
          <p:cNvSpPr txBox="1"/>
          <p:nvPr/>
        </p:nvSpPr>
        <p:spPr>
          <a:xfrm>
            <a:off x="2989428" y="1947609"/>
            <a:ext cx="10323892" cy="167173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algn="l"/>
            <a:r>
              <a:t>On dira d’une </a:t>
            </a:r>
            <a:r>
              <a:rPr b="1"/>
              <a:t>variable statistique</a:t>
            </a:r>
            <a:r>
              <a:t> qu’elle est </a:t>
            </a:r>
            <a:r>
              <a:rPr b="1"/>
              <a:t>quantitative</a:t>
            </a:r>
            <a:r>
              <a:t> si l’ensemble des </a:t>
            </a:r>
            <a:r>
              <a:rPr b="1"/>
              <a:t>valeurs</a:t>
            </a:r>
            <a:r>
              <a:t> qu’elle peut prendre est un ensemble de nombres.</a:t>
            </a:r>
          </a:p>
        </p:txBody>
      </p:sp>
      <p:sp>
        <p:nvSpPr>
          <p:cNvPr id="145" name="On discernera deux cas en fonction de l’ensemble…"/>
          <p:cNvSpPr txBox="1"/>
          <p:nvPr/>
        </p:nvSpPr>
        <p:spPr>
          <a:xfrm>
            <a:off x="2237939" y="202092"/>
            <a:ext cx="9324604" cy="1143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On discernera deux cas en fonction de l’ensemble </a:t>
            </a:r>
          </a:p>
          <a:p>
            <a:pPr/>
            <a:r>
              <a:t>d’arrivé de la fonction. </a:t>
            </a:r>
          </a:p>
        </p:txBody>
      </p:sp>
      <p:sp>
        <p:nvSpPr>
          <p:cNvPr id="146" name="Définition:"/>
          <p:cNvSpPr/>
          <p:nvPr/>
        </p:nvSpPr>
        <p:spPr>
          <a:xfrm>
            <a:off x="206006" y="5314460"/>
            <a:ext cx="2667001" cy="762001"/>
          </a:xfrm>
          <a:prstGeom prst="roundRect">
            <a:avLst>
              <a:gd name="adj" fmla="val 50000"/>
            </a:avLst>
          </a:prstGeom>
          <a:solidFill>
            <a:srgbClr val="EF983D"/>
          </a:solidFill>
          <a:ln w="25400">
            <a:miter lim="400000"/>
          </a:ln>
          <a:effectLst>
            <a:reflection blurRad="0" stA="71804" stPos="0" endA="0" endPos="40000" dist="0" dir="5400000" fadeDir="5400000" sx="100000" sy="-100000" kx="0" ky="0" algn="bl" rotWithShape="0"/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sz="4000"/>
            </a:lvl1pPr>
          </a:lstStyle>
          <a:p>
            <a:pPr/>
            <a:r>
              <a:t>Définition:</a:t>
            </a:r>
          </a:p>
        </p:txBody>
      </p:sp>
      <p:sp>
        <p:nvSpPr>
          <p:cNvPr id="147" name="On dira d’une variable statistique qu’elle est qualitative si l’ensemble des modalités qu’elle peut prendre n’est pas un ensemble de nombres."/>
          <p:cNvSpPr txBox="1"/>
          <p:nvPr/>
        </p:nvSpPr>
        <p:spPr>
          <a:xfrm>
            <a:off x="3103167" y="5310888"/>
            <a:ext cx="10323891" cy="167173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algn="l"/>
            <a:r>
              <a:t>On dira d’une </a:t>
            </a:r>
            <a:r>
              <a:rPr b="1"/>
              <a:t>variable statistique</a:t>
            </a:r>
            <a:r>
              <a:t> qu’elle est </a:t>
            </a:r>
            <a:r>
              <a:rPr b="1"/>
              <a:t>qualitative</a:t>
            </a:r>
            <a:r>
              <a:t> si l’ensemble des </a:t>
            </a:r>
            <a:r>
              <a:rPr b="1"/>
              <a:t>modalités</a:t>
            </a:r>
            <a:r>
              <a:t> qu’elle peut prendre n’est pas un ensemble de nombres.</a:t>
            </a:r>
          </a:p>
        </p:txBody>
      </p:sp>
      <p:sp>
        <p:nvSpPr>
          <p:cNvPr id="148" name="Exemple:"/>
          <p:cNvSpPr/>
          <p:nvPr/>
        </p:nvSpPr>
        <p:spPr>
          <a:xfrm>
            <a:off x="206006" y="3793658"/>
            <a:ext cx="2387601" cy="787401"/>
          </a:xfrm>
          <a:prstGeom prst="roundRect">
            <a:avLst>
              <a:gd name="adj" fmla="val 50000"/>
            </a:avLst>
          </a:prstGeom>
          <a:solidFill>
            <a:srgbClr val="3A88FE"/>
          </a:solidFill>
          <a:ln w="25400">
            <a:miter lim="400000"/>
          </a:ln>
          <a:effectLst>
            <a:reflection blurRad="0" stA="71804" stPos="0" endA="0" endPos="40000" dist="0" dir="5400000" fadeDir="5400000" sx="100000" sy="-100000" kx="0" ky="0" algn="bl" rotWithShape="0"/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sz="4000"/>
            </a:lvl1pPr>
          </a:lstStyle>
          <a:p>
            <a:pPr/>
            <a:r>
              <a:t>Exemple:</a:t>
            </a:r>
          </a:p>
        </p:txBody>
      </p:sp>
      <p:sp>
        <p:nvSpPr>
          <p:cNvPr id="149" name="L’âge, poids, taille, etc."/>
          <p:cNvSpPr txBox="1"/>
          <p:nvPr/>
        </p:nvSpPr>
        <p:spPr>
          <a:xfrm>
            <a:off x="3261283" y="3958758"/>
            <a:ext cx="4254327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L’âge, poids, taille, etc.</a:t>
            </a:r>
          </a:p>
        </p:txBody>
      </p:sp>
      <p:sp>
        <p:nvSpPr>
          <p:cNvPr id="150" name="Exemple:"/>
          <p:cNvSpPr/>
          <p:nvPr/>
        </p:nvSpPr>
        <p:spPr>
          <a:xfrm>
            <a:off x="206006" y="7620173"/>
            <a:ext cx="2387601" cy="787401"/>
          </a:xfrm>
          <a:prstGeom prst="roundRect">
            <a:avLst>
              <a:gd name="adj" fmla="val 50000"/>
            </a:avLst>
          </a:prstGeom>
          <a:solidFill>
            <a:srgbClr val="3A88FE"/>
          </a:solidFill>
          <a:ln w="25400">
            <a:miter lim="400000"/>
          </a:ln>
          <a:effectLst>
            <a:reflection blurRad="0" stA="71804" stPos="0" endA="0" endPos="40000" dist="0" dir="5400000" fadeDir="5400000" sx="100000" sy="-100000" kx="0" ky="0" algn="bl" rotWithShape="0"/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sz="4000"/>
            </a:lvl1pPr>
          </a:lstStyle>
          <a:p>
            <a:pPr/>
            <a:r>
              <a:t>Exemple:</a:t>
            </a:r>
          </a:p>
        </p:txBody>
      </p:sp>
      <p:sp>
        <p:nvSpPr>
          <p:cNvPr id="151" name="Le sexe, la couleur des cheveux, fumeur, etc."/>
          <p:cNvSpPr txBox="1"/>
          <p:nvPr/>
        </p:nvSpPr>
        <p:spPr>
          <a:xfrm>
            <a:off x="2989428" y="7702723"/>
            <a:ext cx="8190757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Le sexe, la couleur des cheveux, fumeur, etc.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Class="entr" nodeType="clickEffect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Class="entr" nodeType="click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49" grpId="4"/>
      <p:bldP build="whole" bldLvl="1" animBg="1" rev="0" advAuto="0" spid="147" grpId="6"/>
      <p:bldP build="whole" bldLvl="1" animBg="1" rev="0" advAuto="0" spid="146" grpId="5"/>
      <p:bldP build="whole" bldLvl="1" animBg="1" rev="0" advAuto="0" spid="150" grpId="7"/>
      <p:bldP build="whole" bldLvl="1" animBg="1" rev="0" advAuto="0" spid="151" grpId="8"/>
      <p:bldP build="whole" bldLvl="1" animBg="1" rev="0" advAuto="0" spid="144" grpId="2"/>
      <p:bldP build="whole" bldLvl="1" animBg="1" rev="0" advAuto="0" spid="148" grpId="3"/>
      <p:bldP build="whole" bldLvl="1" animBg="1" rev="0" advAuto="0" spid="143" grpId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Variables statistiques"/>
          <p:cNvSpPr txBox="1"/>
          <p:nvPr/>
        </p:nvSpPr>
        <p:spPr>
          <a:xfrm>
            <a:off x="4466760" y="1608368"/>
            <a:ext cx="3888880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Variables statistiques</a:t>
            </a:r>
          </a:p>
        </p:txBody>
      </p:sp>
      <p:grpSp>
        <p:nvGrpSpPr>
          <p:cNvPr id="156" name="Grouper"/>
          <p:cNvGrpSpPr/>
          <p:nvPr/>
        </p:nvGrpSpPr>
        <p:grpSpPr>
          <a:xfrm>
            <a:off x="2239095" y="2240804"/>
            <a:ext cx="4058637" cy="2092806"/>
            <a:chOff x="0" y="0"/>
            <a:chExt cx="4058635" cy="2092804"/>
          </a:xfrm>
        </p:grpSpPr>
        <p:sp>
          <p:nvSpPr>
            <p:cNvPr id="154" name="Quantitatives"/>
            <p:cNvSpPr txBox="1"/>
            <p:nvPr/>
          </p:nvSpPr>
          <p:spPr>
            <a:xfrm>
              <a:off x="-1" y="1470505"/>
              <a:ext cx="2577556" cy="6223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/>
              <a:r>
                <a:t>Quantitatives</a:t>
              </a:r>
            </a:p>
          </p:txBody>
        </p:sp>
        <p:sp>
          <p:nvSpPr>
            <p:cNvPr id="155" name="Ligne"/>
            <p:cNvSpPr/>
            <p:nvPr/>
          </p:nvSpPr>
          <p:spPr>
            <a:xfrm flipH="1">
              <a:off x="2227664" y="-1"/>
              <a:ext cx="1830972" cy="1470506"/>
            </a:xfrm>
            <a:prstGeom prst="line">
              <a:avLst/>
            </a:prstGeom>
            <a:noFill/>
            <a:ln w="25400" cap="flat">
              <a:solidFill>
                <a:srgbClr val="535353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 sz="4000"/>
              </a:pPr>
            </a:p>
          </p:txBody>
        </p:sp>
      </p:grpSp>
      <p:grpSp>
        <p:nvGrpSpPr>
          <p:cNvPr id="159" name="Grouper"/>
          <p:cNvGrpSpPr/>
          <p:nvPr/>
        </p:nvGrpSpPr>
        <p:grpSpPr>
          <a:xfrm>
            <a:off x="6898505" y="2241015"/>
            <a:ext cx="3335763" cy="2092595"/>
            <a:chOff x="0" y="0"/>
            <a:chExt cx="3335762" cy="2092594"/>
          </a:xfrm>
        </p:grpSpPr>
        <p:sp>
          <p:nvSpPr>
            <p:cNvPr id="157" name="Qualitatives"/>
            <p:cNvSpPr txBox="1"/>
            <p:nvPr/>
          </p:nvSpPr>
          <p:spPr>
            <a:xfrm>
              <a:off x="1024758" y="1470294"/>
              <a:ext cx="2311005" cy="6223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/>
              <a:r>
                <a:t>Qualitatives</a:t>
              </a:r>
            </a:p>
          </p:txBody>
        </p:sp>
        <p:sp>
          <p:nvSpPr>
            <p:cNvPr id="158" name="Ligne"/>
            <p:cNvSpPr/>
            <p:nvPr/>
          </p:nvSpPr>
          <p:spPr>
            <a:xfrm>
              <a:off x="0" y="-1"/>
              <a:ext cx="1831259" cy="1344603"/>
            </a:xfrm>
            <a:prstGeom prst="line">
              <a:avLst/>
            </a:prstGeom>
            <a:noFill/>
            <a:ln w="25400" cap="flat">
              <a:solidFill>
                <a:srgbClr val="535353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 sz="4000"/>
              </a:pPr>
            </a:p>
          </p:txBody>
        </p:sp>
      </p:grpSp>
      <p:grpSp>
        <p:nvGrpSpPr>
          <p:cNvPr id="162" name="Grouper"/>
          <p:cNvGrpSpPr/>
          <p:nvPr/>
        </p:nvGrpSpPr>
        <p:grpSpPr>
          <a:xfrm>
            <a:off x="1114537" y="4361112"/>
            <a:ext cx="2112806" cy="2092806"/>
            <a:chOff x="0" y="0"/>
            <a:chExt cx="2112805" cy="2092804"/>
          </a:xfrm>
        </p:grpSpPr>
        <p:sp>
          <p:nvSpPr>
            <p:cNvPr id="160" name="Discrètes"/>
            <p:cNvSpPr txBox="1"/>
            <p:nvPr/>
          </p:nvSpPr>
          <p:spPr>
            <a:xfrm>
              <a:off x="0" y="1470504"/>
              <a:ext cx="1776562" cy="6223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/>
              <a:r>
                <a:t>Discrètes</a:t>
              </a:r>
            </a:p>
          </p:txBody>
        </p:sp>
        <p:sp>
          <p:nvSpPr>
            <p:cNvPr id="161" name="Ligne"/>
            <p:cNvSpPr/>
            <p:nvPr/>
          </p:nvSpPr>
          <p:spPr>
            <a:xfrm flipH="1">
              <a:off x="661115" y="-1"/>
              <a:ext cx="1451691" cy="1451692"/>
            </a:xfrm>
            <a:prstGeom prst="line">
              <a:avLst/>
            </a:prstGeom>
            <a:noFill/>
            <a:ln w="25400" cap="flat">
              <a:solidFill>
                <a:srgbClr val="535353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 sz="4000"/>
              </a:pPr>
            </a:p>
          </p:txBody>
        </p:sp>
      </p:grpSp>
      <p:grpSp>
        <p:nvGrpSpPr>
          <p:cNvPr id="165" name="Grouper"/>
          <p:cNvGrpSpPr/>
          <p:nvPr/>
        </p:nvGrpSpPr>
        <p:grpSpPr>
          <a:xfrm>
            <a:off x="3821101" y="4361323"/>
            <a:ext cx="1991098" cy="2092595"/>
            <a:chOff x="0" y="0"/>
            <a:chExt cx="1991097" cy="2092593"/>
          </a:xfrm>
        </p:grpSpPr>
        <p:sp>
          <p:nvSpPr>
            <p:cNvPr id="163" name="Continues"/>
            <p:cNvSpPr txBox="1"/>
            <p:nvPr/>
          </p:nvSpPr>
          <p:spPr>
            <a:xfrm>
              <a:off x="-1" y="1470293"/>
              <a:ext cx="1991099" cy="6223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/>
              <a:r>
                <a:t>Continues</a:t>
              </a:r>
            </a:p>
          </p:txBody>
        </p:sp>
        <p:sp>
          <p:nvSpPr>
            <p:cNvPr id="164" name="Ligne"/>
            <p:cNvSpPr/>
            <p:nvPr/>
          </p:nvSpPr>
          <p:spPr>
            <a:xfrm>
              <a:off x="7014" y="0"/>
              <a:ext cx="988535" cy="1449445"/>
            </a:xfrm>
            <a:prstGeom prst="line">
              <a:avLst/>
            </a:prstGeom>
            <a:noFill/>
            <a:ln w="25400" cap="flat">
              <a:solidFill>
                <a:srgbClr val="535353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 sz="4000"/>
              </a:pPr>
            </a:p>
          </p:txBody>
        </p:sp>
      </p:grpSp>
      <p:grpSp>
        <p:nvGrpSpPr>
          <p:cNvPr id="168" name="Grouper"/>
          <p:cNvGrpSpPr/>
          <p:nvPr/>
        </p:nvGrpSpPr>
        <p:grpSpPr>
          <a:xfrm>
            <a:off x="6880165" y="4379926"/>
            <a:ext cx="2256128" cy="2073992"/>
            <a:chOff x="0" y="0"/>
            <a:chExt cx="2256126" cy="2073990"/>
          </a:xfrm>
        </p:grpSpPr>
        <p:sp>
          <p:nvSpPr>
            <p:cNvPr id="166" name="Nominales"/>
            <p:cNvSpPr txBox="1"/>
            <p:nvPr/>
          </p:nvSpPr>
          <p:spPr>
            <a:xfrm>
              <a:off x="0" y="1451690"/>
              <a:ext cx="2086199" cy="6223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/>
              <a:r>
                <a:t>Nominales</a:t>
              </a:r>
            </a:p>
          </p:txBody>
        </p:sp>
        <p:sp>
          <p:nvSpPr>
            <p:cNvPr id="167" name="Ligne"/>
            <p:cNvSpPr/>
            <p:nvPr/>
          </p:nvSpPr>
          <p:spPr>
            <a:xfrm flipH="1">
              <a:off x="804436" y="-1"/>
              <a:ext cx="1451691" cy="1451692"/>
            </a:xfrm>
            <a:prstGeom prst="line">
              <a:avLst/>
            </a:prstGeom>
            <a:noFill/>
            <a:ln w="25400" cap="flat">
              <a:solidFill>
                <a:srgbClr val="535353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 sz="4000"/>
              </a:pPr>
            </a:p>
          </p:txBody>
        </p:sp>
      </p:grpSp>
      <p:grpSp>
        <p:nvGrpSpPr>
          <p:cNvPr id="171" name="Grouper"/>
          <p:cNvGrpSpPr/>
          <p:nvPr/>
        </p:nvGrpSpPr>
        <p:grpSpPr>
          <a:xfrm>
            <a:off x="9737065" y="4380137"/>
            <a:ext cx="2165898" cy="2073781"/>
            <a:chOff x="0" y="0"/>
            <a:chExt cx="2165897" cy="2073779"/>
          </a:xfrm>
        </p:grpSpPr>
        <p:sp>
          <p:nvSpPr>
            <p:cNvPr id="169" name="Ordinales"/>
            <p:cNvSpPr txBox="1"/>
            <p:nvPr/>
          </p:nvSpPr>
          <p:spPr>
            <a:xfrm>
              <a:off x="241326" y="1451479"/>
              <a:ext cx="1924572" cy="6223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/>
              <a:r>
                <a:t>Ordinales</a:t>
              </a:r>
            </a:p>
          </p:txBody>
        </p:sp>
        <p:sp>
          <p:nvSpPr>
            <p:cNvPr id="170" name="Ligne"/>
            <p:cNvSpPr/>
            <p:nvPr/>
          </p:nvSpPr>
          <p:spPr>
            <a:xfrm>
              <a:off x="-1" y="0"/>
              <a:ext cx="988536" cy="1449445"/>
            </a:xfrm>
            <a:prstGeom prst="line">
              <a:avLst/>
            </a:prstGeom>
            <a:noFill/>
            <a:ln w="25400" cap="flat">
              <a:solidFill>
                <a:srgbClr val="535353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 sz="4000"/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65" grpId="4"/>
      <p:bldP build="whole" bldLvl="1" animBg="1" rev="0" advAuto="0" spid="168" grpId="5"/>
      <p:bldP build="whole" bldLvl="1" animBg="1" rev="0" advAuto="0" spid="162" grpId="3"/>
      <p:bldP build="whole" bldLvl="1" animBg="1" rev="0" advAuto="0" spid="159" grpId="2"/>
      <p:bldP build="whole" bldLvl="1" animBg="1" rev="0" advAuto="0" spid="171" grpId="6"/>
      <p:bldP build="whole" bldLvl="1" animBg="1" rev="0" advAuto="0" spid="156" grpId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Mesures de tendance centrale"/>
          <p:cNvSpPr/>
          <p:nvPr>
            <p:ph type="body" idx="21"/>
          </p:nvPr>
        </p:nvSpPr>
        <p:spPr>
          <a:xfrm>
            <a:off x="3321294" y="3608762"/>
            <a:ext cx="6362212" cy="800101"/>
          </a:xfrm>
          <a:prstGeom prst="roundRect">
            <a:avLst>
              <a:gd name="adj" fmla="val 50000"/>
            </a:avLst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Mesures de tendance centrale</a:t>
            </a:r>
          </a:p>
        </p:txBody>
      </p:sp>
      <p:sp>
        <p:nvSpPr>
          <p:cNvPr id="174" name="Si par exemple, on s’intéresse au poids des chevreuils du Québec, avoir disons 3 000 000 de poids est beaucoup d’informations!"/>
          <p:cNvSpPr txBox="1"/>
          <p:nvPr/>
        </p:nvSpPr>
        <p:spPr>
          <a:xfrm>
            <a:off x="430658" y="451123"/>
            <a:ext cx="12143483" cy="1143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Si par exemple, on s’intéresse au poids des chevreuils du Québec, avoir disons 3 000 000 de poids est beaucoup d’informations! </a:t>
            </a:r>
          </a:p>
        </p:txBody>
      </p:sp>
      <p:sp>
        <p:nvSpPr>
          <p:cNvPr id="175" name="On s’intéresse donc à certaines mesures plus simples pour d’écrire une variable statistique."/>
          <p:cNvSpPr txBox="1"/>
          <p:nvPr/>
        </p:nvSpPr>
        <p:spPr>
          <a:xfrm>
            <a:off x="-18951" y="1997824"/>
            <a:ext cx="13042702" cy="1143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On s’intéresse donc à certaines mesures plus simples pour d’écrire une variable statistique.</a:t>
            </a:r>
          </a:p>
        </p:txBody>
      </p:sp>
      <p:grpSp>
        <p:nvGrpSpPr>
          <p:cNvPr id="178" name="Grouper"/>
          <p:cNvGrpSpPr/>
          <p:nvPr/>
        </p:nvGrpSpPr>
        <p:grpSpPr>
          <a:xfrm>
            <a:off x="419202" y="7776116"/>
            <a:ext cx="5965170" cy="1270001"/>
            <a:chOff x="0" y="0"/>
            <a:chExt cx="5965169" cy="1270000"/>
          </a:xfrm>
        </p:grpSpPr>
        <p:sp>
          <p:nvSpPr>
            <p:cNvPr id="176" name="Moyenne:"/>
            <p:cNvSpPr txBox="1"/>
            <p:nvPr/>
          </p:nvSpPr>
          <p:spPr>
            <a:xfrm>
              <a:off x="0" y="152828"/>
              <a:ext cx="1955156" cy="6223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/>
              <a:r>
                <a:t>Moyenne:</a:t>
              </a:r>
            </a:p>
          </p:txBody>
        </p:sp>
        <p:pic>
          <p:nvPicPr>
            <p:cNvPr id="177" name="Image" descr="Image"/>
            <p:cNvPicPr>
              <a:picLocks noChangeAspect="1"/>
            </p:cNvPicPr>
            <p:nvPr/>
          </p:nvPicPr>
          <p:blipFill>
            <a:blip r:embed="rId2">
              <a:extLst/>
            </a:blip>
            <a:stretch>
              <a:fillRect/>
            </a:stretch>
          </p:blipFill>
          <p:spPr>
            <a:xfrm>
              <a:off x="3514069" y="0"/>
              <a:ext cx="2451101" cy="12700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grpSp>
        <p:nvGrpSpPr>
          <p:cNvPr id="181" name="Grouper"/>
          <p:cNvGrpSpPr/>
          <p:nvPr/>
        </p:nvGrpSpPr>
        <p:grpSpPr>
          <a:xfrm>
            <a:off x="560596" y="4876799"/>
            <a:ext cx="9429806" cy="622301"/>
            <a:chOff x="0" y="0"/>
            <a:chExt cx="9429805" cy="622300"/>
          </a:xfrm>
        </p:grpSpPr>
        <p:sp>
          <p:nvSpPr>
            <p:cNvPr id="179" name="Mode:"/>
            <p:cNvSpPr txBox="1"/>
            <p:nvPr/>
          </p:nvSpPr>
          <p:spPr>
            <a:xfrm>
              <a:off x="0" y="-1"/>
              <a:ext cx="1433662" cy="6223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/>
              <a:r>
                <a:t>Mode: </a:t>
              </a:r>
            </a:p>
          </p:txBody>
        </p:sp>
        <p:sp>
          <p:nvSpPr>
            <p:cNvPr id="180" name="La donnée qui apparait le plus souvent"/>
            <p:cNvSpPr txBox="1"/>
            <p:nvPr/>
          </p:nvSpPr>
          <p:spPr>
            <a:xfrm>
              <a:off x="2217743" y="-1"/>
              <a:ext cx="7212063" cy="6223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/>
              <a:r>
                <a:t>La donnée qui apparait le plus souvent</a:t>
              </a:r>
            </a:p>
          </p:txBody>
        </p:sp>
      </p:grpSp>
      <p:grpSp>
        <p:nvGrpSpPr>
          <p:cNvPr id="184" name="Grouper"/>
          <p:cNvGrpSpPr/>
          <p:nvPr/>
        </p:nvGrpSpPr>
        <p:grpSpPr>
          <a:xfrm>
            <a:off x="1396779" y="6601300"/>
            <a:ext cx="2519560" cy="1581151"/>
            <a:chOff x="931143" y="311150"/>
            <a:chExt cx="2519558" cy="1581150"/>
          </a:xfrm>
        </p:grpSpPr>
        <p:sp>
          <p:nvSpPr>
            <p:cNvPr id="182" name="Médiane:"/>
            <p:cNvSpPr/>
            <p:nvPr/>
          </p:nvSpPr>
          <p:spPr>
            <a:xfrm>
              <a:off x="931143" y="311150"/>
              <a:ext cx="1270001" cy="1270001"/>
            </a:xfrm>
            <a:prstGeom prst="line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/>
              <a:r>
                <a:t>Médiane:</a:t>
              </a:r>
            </a:p>
          </p:txBody>
        </p:sp>
        <p:sp>
          <p:nvSpPr>
            <p:cNvPr id="183" name="Si les données sont placées en ordre, c’est la donnée qui…"/>
            <p:cNvSpPr/>
            <p:nvPr/>
          </p:nvSpPr>
          <p:spPr>
            <a:xfrm>
              <a:off x="2180701" y="622300"/>
              <a:ext cx="1270001" cy="1270001"/>
            </a:xfrm>
            <a:prstGeom prst="line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 algn="l" defTabSz="457200">
                <a:tabLst>
                  <a:tab pos="355600" algn="l"/>
                  <a:tab pos="711200" algn="l"/>
                  <a:tab pos="1066800" algn="l"/>
                  <a:tab pos="1422400" algn="l"/>
                  <a:tab pos="1778000" algn="l"/>
                  <a:tab pos="2133600" algn="l"/>
                  <a:tab pos="2489200" algn="l"/>
                  <a:tab pos="2844800" algn="l"/>
                  <a:tab pos="3200400" algn="l"/>
                  <a:tab pos="3556000" algn="l"/>
                  <a:tab pos="3911600" algn="l"/>
                  <a:tab pos="4267200" algn="l"/>
                </a:tabLst>
              </a:pPr>
              <a:r>
                <a:t>Si les données sont placées en ordre, c’est la donnée qui </a:t>
              </a:r>
            </a:p>
            <a:p>
              <a:pPr algn="l" defTabSz="457200">
                <a:tabLst>
                  <a:tab pos="355600" algn="l"/>
                  <a:tab pos="711200" algn="l"/>
                  <a:tab pos="1066800" algn="l"/>
                  <a:tab pos="1422400" algn="l"/>
                  <a:tab pos="1778000" algn="l"/>
                  <a:tab pos="2133600" algn="l"/>
                  <a:tab pos="2489200" algn="l"/>
                  <a:tab pos="2844800" algn="l"/>
                  <a:tab pos="3200400" algn="l"/>
                  <a:tab pos="3556000" algn="l"/>
                  <a:tab pos="3911600" algn="l"/>
                  <a:tab pos="4267200" algn="l"/>
                </a:tabLst>
              </a:pPr>
              <a:r>
                <a:t>divise les données en deux. </a:t>
              </a:r>
            </a:p>
          </p:txBody>
        </p:sp>
      </p:grp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75" grpId="1"/>
      <p:bldP build="whole" bldLvl="1" animBg="1" rev="0" advAuto="0" spid="173" grpId="2"/>
      <p:bldP build="whole" bldLvl="1" animBg="1" rev="0" advAuto="0" spid="181" grpId="3"/>
      <p:bldP build="whole" bldLvl="1" animBg="1" rev="0" advAuto="0" spid="184" grpId="4"/>
      <p:bldP build="whole" bldLvl="1" animBg="1" rev="0" advAuto="0" spid="178" grpId="5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8" name="Grouper"/>
          <p:cNvGrpSpPr/>
          <p:nvPr/>
        </p:nvGrpSpPr>
        <p:grpSpPr>
          <a:xfrm>
            <a:off x="515195" y="6566120"/>
            <a:ext cx="7562083" cy="1270001"/>
            <a:chOff x="0" y="0"/>
            <a:chExt cx="7562081" cy="1270000"/>
          </a:xfrm>
        </p:grpSpPr>
        <p:sp>
          <p:nvSpPr>
            <p:cNvPr id="186" name="Variance:"/>
            <p:cNvSpPr txBox="1"/>
            <p:nvPr/>
          </p:nvSpPr>
          <p:spPr>
            <a:xfrm>
              <a:off x="-1" y="182563"/>
              <a:ext cx="1859162" cy="6223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/>
              <a:r>
                <a:t>Variance:</a:t>
              </a:r>
            </a:p>
          </p:txBody>
        </p:sp>
        <p:pic>
          <p:nvPicPr>
            <p:cNvPr id="187" name="Image" descr="Image"/>
            <p:cNvPicPr>
              <a:picLocks noChangeAspect="1"/>
            </p:cNvPicPr>
            <p:nvPr/>
          </p:nvPicPr>
          <p:blipFill>
            <a:blip r:embed="rId2">
              <a:extLst/>
            </a:blip>
            <a:stretch>
              <a:fillRect/>
            </a:stretch>
          </p:blipFill>
          <p:spPr>
            <a:xfrm>
              <a:off x="3599681" y="0"/>
              <a:ext cx="3962401" cy="12700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grpSp>
        <p:nvGrpSpPr>
          <p:cNvPr id="191" name="Grouper"/>
          <p:cNvGrpSpPr/>
          <p:nvPr/>
        </p:nvGrpSpPr>
        <p:grpSpPr>
          <a:xfrm>
            <a:off x="371323" y="3930650"/>
            <a:ext cx="8033527" cy="1270000"/>
            <a:chOff x="0" y="0"/>
            <a:chExt cx="8033525" cy="1270000"/>
          </a:xfrm>
        </p:grpSpPr>
        <p:sp>
          <p:nvSpPr>
            <p:cNvPr id="189" name="Écart moyen:"/>
            <p:cNvSpPr txBox="1"/>
            <p:nvPr/>
          </p:nvSpPr>
          <p:spPr>
            <a:xfrm>
              <a:off x="-1" y="231020"/>
              <a:ext cx="2564831" cy="6223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/>
              <a:r>
                <a:t>Écart moyen:</a:t>
              </a:r>
            </a:p>
          </p:txBody>
        </p:sp>
        <p:pic>
          <p:nvPicPr>
            <p:cNvPr id="190" name="Image" descr="Image"/>
            <p:cNvPicPr>
              <a:picLocks noChangeAspect="1"/>
            </p:cNvPicPr>
            <p:nvPr/>
          </p:nvPicPr>
          <p:blipFill>
            <a:blip r:embed="rId3">
              <a:extLst/>
            </a:blip>
            <a:stretch>
              <a:fillRect/>
            </a:stretch>
          </p:blipFill>
          <p:spPr>
            <a:xfrm>
              <a:off x="3931425" y="0"/>
              <a:ext cx="4102101" cy="12700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grpSp>
        <p:nvGrpSpPr>
          <p:cNvPr id="194" name="Grouper"/>
          <p:cNvGrpSpPr/>
          <p:nvPr/>
        </p:nvGrpSpPr>
        <p:grpSpPr>
          <a:xfrm>
            <a:off x="493095" y="2012348"/>
            <a:ext cx="6298855" cy="622301"/>
            <a:chOff x="0" y="0"/>
            <a:chExt cx="6298854" cy="622300"/>
          </a:xfrm>
        </p:grpSpPr>
        <p:sp>
          <p:nvSpPr>
            <p:cNvPr id="192" name="Étendue:"/>
            <p:cNvSpPr txBox="1"/>
            <p:nvPr/>
          </p:nvSpPr>
          <p:spPr>
            <a:xfrm>
              <a:off x="0" y="-1"/>
              <a:ext cx="1881262" cy="6223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/>
              <a:r>
                <a:t>Étendue: </a:t>
              </a:r>
            </a:p>
          </p:txBody>
        </p:sp>
        <p:pic>
          <p:nvPicPr>
            <p:cNvPr id="193" name="Image" descr="Image"/>
            <p:cNvPicPr>
              <a:picLocks noChangeAspect="1"/>
            </p:cNvPicPr>
            <p:nvPr/>
          </p:nvPicPr>
          <p:blipFill>
            <a:blip r:embed="rId4">
              <a:extLst/>
            </a:blip>
            <a:stretch>
              <a:fillRect/>
            </a:stretch>
          </p:blipFill>
          <p:spPr>
            <a:xfrm>
              <a:off x="3809654" y="171450"/>
              <a:ext cx="2489201" cy="2794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195" name="Mesures de dispersion"/>
          <p:cNvSpPr/>
          <p:nvPr/>
        </p:nvSpPr>
        <p:spPr>
          <a:xfrm>
            <a:off x="3963407" y="293424"/>
            <a:ext cx="5077985" cy="800101"/>
          </a:xfrm>
          <a:prstGeom prst="roundRect">
            <a:avLst>
              <a:gd name="adj" fmla="val 50000"/>
            </a:avLst>
          </a:prstGeom>
          <a:solidFill>
            <a:srgbClr val="00D3C4"/>
          </a:solidFill>
          <a:ln w="25400">
            <a:miter lim="400000"/>
          </a:ln>
          <a:effectLst>
            <a:reflection blurRad="0" stA="71804" stPos="0" endA="0" endPos="40000" dist="0" dir="5400000" fadeDir="5400000" sx="100000" sy="-100000" kx="0" ky="0" algn="bl" rotWithShape="0"/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/>
          <a:p>
            <a:pPr/>
            <a:r>
              <a:t>Mesures de dispersion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91" grpId="1"/>
      <p:bldP build="whole" bldLvl="1" animBg="1" rev="0" advAuto="0" spid="188" grpId="2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Statistique descriptive."/>
          <p:cNvSpPr txBox="1"/>
          <p:nvPr/>
        </p:nvSpPr>
        <p:spPr>
          <a:xfrm>
            <a:off x="4403253" y="215926"/>
            <a:ext cx="4198294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Statistique descriptive.</a:t>
            </a:r>
          </a:p>
        </p:txBody>
      </p:sp>
      <p:sp>
        <p:nvSpPr>
          <p:cNvPr id="198" name="En statistique descriptive, on considère des variables statistiques sur des populations"/>
          <p:cNvSpPr txBox="1"/>
          <p:nvPr/>
        </p:nvSpPr>
        <p:spPr>
          <a:xfrm>
            <a:off x="260994" y="936916"/>
            <a:ext cx="12482812" cy="1143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En statistique descriptive, on considère des variables statistiques sur des populations</a:t>
            </a:r>
          </a:p>
        </p:txBody>
      </p:sp>
      <p:graphicFrame>
        <p:nvGraphicFramePr>
          <p:cNvPr id="199" name="Graphique à colonnes 2D"/>
          <p:cNvGraphicFramePr/>
          <p:nvPr/>
        </p:nvGraphicFramePr>
        <p:xfrm>
          <a:off x="355600" y="3528893"/>
          <a:ext cx="4256895" cy="2695814"/>
        </p:xfrm>
        <a:graphic xmlns:a="http://schemas.openxmlformats.org/drawingml/2006/main">
          <a:graphicData uri="http://schemas.openxmlformats.org/drawingml/2006/chart">
            <c:chart xmlns:c="http://schemas.openxmlformats.org/drawingml/2006/chart" r:id="rId2"/>
          </a:graphicData>
        </a:graphic>
      </p:graphicFrame>
      <p:graphicFrame>
        <p:nvGraphicFramePr>
          <p:cNvPr id="200" name="Graphique à barres 2D"/>
          <p:cNvGraphicFramePr/>
          <p:nvPr/>
        </p:nvGraphicFramePr>
        <p:xfrm>
          <a:off x="355600" y="6646250"/>
          <a:ext cx="3834723" cy="2439520"/>
        </p:xfrm>
        <a:graphic xmlns:a="http://schemas.openxmlformats.org/drawingml/2006/main">
          <a:graphicData uri="http://schemas.openxmlformats.org/drawingml/2006/chart">
            <c:chart xmlns:c="http://schemas.openxmlformats.org/drawingml/2006/chart" r:id="rId3"/>
          </a:graphicData>
        </a:graphic>
      </p:graphicFrame>
      <p:graphicFrame>
        <p:nvGraphicFramePr>
          <p:cNvPr id="201" name="Graphique 2D linéaire"/>
          <p:cNvGraphicFramePr/>
          <p:nvPr/>
        </p:nvGraphicFramePr>
        <p:xfrm>
          <a:off x="4612494" y="6646250"/>
          <a:ext cx="3964897" cy="2445870"/>
        </p:xfrm>
        <a:graphic xmlns:a="http://schemas.openxmlformats.org/drawingml/2006/main">
          <a:graphicData uri="http://schemas.openxmlformats.org/drawingml/2006/chart">
            <c:chart xmlns:c="http://schemas.openxmlformats.org/drawingml/2006/chart" r:id="rId4"/>
          </a:graphicData>
        </a:graphic>
      </p:graphicFrame>
      <p:graphicFrame>
        <p:nvGraphicFramePr>
          <p:cNvPr id="202" name="Graphique à plages 2D"/>
          <p:cNvGraphicFramePr/>
          <p:nvPr/>
        </p:nvGraphicFramePr>
        <p:xfrm>
          <a:off x="5319055" y="3994556"/>
          <a:ext cx="3964898" cy="1918599"/>
        </p:xfrm>
        <a:graphic xmlns:a="http://schemas.openxmlformats.org/drawingml/2006/main">
          <a:graphicData uri="http://schemas.openxmlformats.org/drawingml/2006/chart">
            <c:chart xmlns:c="http://schemas.openxmlformats.org/drawingml/2006/chart" r:id="rId5"/>
          </a:graphicData>
        </a:graphic>
      </p:graphicFrame>
      <p:graphicFrame>
        <p:nvGraphicFramePr>
          <p:cNvPr id="203" name="Diagramme 2D circulaire"/>
          <p:cNvGraphicFramePr/>
          <p:nvPr/>
        </p:nvGraphicFramePr>
        <p:xfrm>
          <a:off x="10457761" y="3773106"/>
          <a:ext cx="2158933" cy="2158933"/>
        </p:xfrm>
        <a:graphic xmlns:a="http://schemas.openxmlformats.org/drawingml/2006/main">
          <a:graphicData uri="http://schemas.openxmlformats.org/drawingml/2006/chart">
            <c:chart xmlns:c="http://schemas.openxmlformats.org/drawingml/2006/chart" r:id="rId6"/>
          </a:graphicData>
        </a:graphic>
      </p:graphicFrame>
      <p:graphicFrame>
        <p:nvGraphicFramePr>
          <p:cNvPr id="204" name="Graphiques à bulles"/>
          <p:cNvGraphicFramePr/>
          <p:nvPr/>
        </p:nvGraphicFramePr>
        <p:xfrm>
          <a:off x="8871181" y="6646250"/>
          <a:ext cx="3859826" cy="2008312"/>
        </p:xfrm>
        <a:graphic xmlns:a="http://schemas.openxmlformats.org/drawingml/2006/main">
          <a:graphicData uri="http://schemas.openxmlformats.org/drawingml/2006/chart">
            <c:chart xmlns:c="http://schemas.openxmlformats.org/drawingml/2006/chart" r:id="rId7"/>
          </a:graphicData>
        </a:graphic>
      </p:graphicFrame>
      <p:sp>
        <p:nvSpPr>
          <p:cNvPr id="205" name="On recueille l’information et on la présente."/>
          <p:cNvSpPr txBox="1"/>
          <p:nvPr/>
        </p:nvSpPr>
        <p:spPr>
          <a:xfrm>
            <a:off x="2420536" y="2457094"/>
            <a:ext cx="8348812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On recueille l’information et on la présente.  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Class="entr" nodeType="clickEffect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Class="entr" nodeType="click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04" grpId="8"/>
      <p:bldP build="whole" bldLvl="1" animBg="1" rev="0" advAuto="0" spid="202" grpId="4"/>
      <p:bldP build="whole" bldLvl="1" animBg="1" rev="0" advAuto="0" spid="203" grpId="5"/>
      <p:bldP build="whole" bldLvl="1" animBg="1" rev="0" advAuto="0" spid="201" grpId="7"/>
      <p:bldP build="whole" bldLvl="1" animBg="1" rev="0" advAuto="0" spid="198" grpId="1"/>
      <p:bldP build="whole" bldLvl="1" animBg="1" rev="0" advAuto="0" spid="205" grpId="2"/>
      <p:bldP build="whole" bldLvl="1" animBg="1" rev="0" advAuto="0" spid="200" grpId="6"/>
      <p:bldP build="whole" bldLvl="1" animBg="1" rev="0" advAuto="0" spid="199" grpId="3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Inférence statistique"/>
          <p:cNvSpPr/>
          <p:nvPr>
            <p:ph type="body" idx="21"/>
          </p:nvPr>
        </p:nvSpPr>
        <p:spPr>
          <a:prstGeom prst="roundRect">
            <a:avLst>
              <a:gd name="adj" fmla="val 50000"/>
            </a:avLst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0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Inférence statistique</a:t>
            </a:r>
          </a:p>
        </p:txBody>
      </p:sp>
      <p:sp>
        <p:nvSpPr>
          <p:cNvPr id="208" name="Dans les faits, allez chercher l’information pour toute une population est très difficile, voire impossible."/>
          <p:cNvSpPr txBox="1"/>
          <p:nvPr/>
        </p:nvSpPr>
        <p:spPr>
          <a:xfrm>
            <a:off x="94121" y="2196744"/>
            <a:ext cx="12816558" cy="1143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Dans les faits, allez chercher l’information pour toute une population est très difficile, voire impossible.</a:t>
            </a:r>
          </a:p>
        </p:txBody>
      </p:sp>
      <p:sp>
        <p:nvSpPr>
          <p:cNvPr id="209" name="C’est pour cette raison qu’on observe plutôt un échantillon."/>
          <p:cNvSpPr txBox="1"/>
          <p:nvPr/>
        </p:nvSpPr>
        <p:spPr>
          <a:xfrm>
            <a:off x="1020018" y="4398892"/>
            <a:ext cx="10964764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C’est pour cette raison qu’on observe plutôt un échantillon.</a:t>
            </a:r>
          </a:p>
        </p:txBody>
      </p:sp>
      <p:sp>
        <p:nvSpPr>
          <p:cNvPr id="210" name="Mais comment fait-on pour déterminer si notre échantillon représente bien la population?"/>
          <p:cNvSpPr txBox="1"/>
          <p:nvPr/>
        </p:nvSpPr>
        <p:spPr>
          <a:xfrm>
            <a:off x="-25400" y="6069059"/>
            <a:ext cx="13055601" cy="1143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Mais comment fait-on pour déterminer si notre échantillon représente bien la population?</a:t>
            </a:r>
          </a:p>
        </p:txBody>
      </p:sp>
      <p:sp>
        <p:nvSpPr>
          <p:cNvPr id="211" name="Avec les probabilités."/>
          <p:cNvSpPr txBox="1"/>
          <p:nvPr/>
        </p:nvSpPr>
        <p:spPr>
          <a:xfrm>
            <a:off x="4696334" y="8259926"/>
            <a:ext cx="3930403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Avec les probabilités.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09" grpId="2"/>
      <p:bldP build="whole" bldLvl="1" animBg="1" rev="0" advAuto="0" spid="211" grpId="4"/>
      <p:bldP build="whole" bldLvl="1" animBg="1" rev="0" advAuto="0" spid="210" grpId="3"/>
      <p:bldP build="whole" bldLvl="1" animBg="1" rev="0" advAuto="0" spid="208" grpId="1"/>
    </p:bldLst>
  </p:timing>
</p:sld>
</file>

<file path=ppt/theme/theme1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Baskerville"/>
        <a:ea typeface="Baskerville"/>
        <a:cs typeface="Baskerville"/>
      </a:majorFont>
      <a:minorFont>
        <a:latin typeface="Baskerville"/>
        <a:ea typeface="Baskerville"/>
        <a:cs typeface="Baskerville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reflection blurRad="0" stA="71804" stPos="0" endA="0" endPos="40000" dist="0" dir="5400000" fadeDir="5400000" sx="100000" sy="-100000" kx="0" ky="0" algn="bl" rotWithShape="0"/>
          </a:effectLst>
        </a:effectStyle>
        <a:effectStyle>
          <a:effectLst>
            <a:outerShdw sx="100000" sy="100000" kx="0" ky="0" algn="b" rotWithShape="0" blurRad="50800" dist="12700" dir="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6995D7"/>
        </a:solidFill>
        <a:ln w="25400" cap="flat">
          <a:noFill/>
          <a:miter lim="400000"/>
        </a:ln>
        <a:effectLst>
          <a:reflection blurRad="0" stA="71804" stPos="0" endA="0" endPos="40000" dist="0" dir="5400000" fadeDir="5400000" sx="100000" sy="-100000" kx="0" ky="0" algn="bl" rotWithShape="0"/>
        </a:effectLst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40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Baskervill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535353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6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Baskervill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Baskerville"/>
        <a:ea typeface="Baskerville"/>
        <a:cs typeface="Baskerville"/>
      </a:majorFont>
      <a:minorFont>
        <a:latin typeface="Baskerville"/>
        <a:ea typeface="Baskerville"/>
        <a:cs typeface="Baskerville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reflection blurRad="0" stA="71804" stPos="0" endA="0" endPos="40000" dist="0" dir="5400000" fadeDir="5400000" sx="100000" sy="-100000" kx="0" ky="0" algn="bl" rotWithShape="0"/>
          </a:effectLst>
        </a:effectStyle>
        <a:effectStyle>
          <a:effectLst>
            <a:outerShdw sx="100000" sy="100000" kx="0" ky="0" algn="b" rotWithShape="0" blurRad="50800" dist="12700" dir="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6995D7"/>
        </a:solidFill>
        <a:ln w="25400" cap="flat">
          <a:noFill/>
          <a:miter lim="400000"/>
        </a:ln>
        <a:effectLst>
          <a:reflection blurRad="0" stA="71804" stPos="0" endA="0" endPos="40000" dist="0" dir="5400000" fadeDir="5400000" sx="100000" sy="-100000" kx="0" ky="0" algn="bl" rotWithShape="0"/>
        </a:effectLst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40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Baskervill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535353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6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Baskervill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