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Baskerville"/>
      </a:defRPr>
    </a:lvl1pPr>
    <a:lvl2pPr marL="0" marR="0" indent="3429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Baskerville"/>
      </a:defRPr>
    </a:lvl2pPr>
    <a:lvl3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Baskerville"/>
      </a:defRPr>
    </a:lvl3pPr>
    <a:lvl4pPr marL="0" marR="0" indent="10287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Baskerville"/>
      </a:defRPr>
    </a:lvl4pPr>
    <a:lvl5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Baskerville"/>
      </a:defRPr>
    </a:lvl5pPr>
    <a:lvl6pPr marL="0" marR="0" indent="17145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Baskerville"/>
      </a:defRPr>
    </a:lvl6pPr>
    <a:lvl7pPr marL="0" marR="0" indent="2057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Baskerville"/>
      </a:defRPr>
    </a:lvl7pPr>
    <a:lvl8pPr marL="0" marR="0" indent="24003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Baskerville"/>
      </a:defRPr>
    </a:lvl8pPr>
    <a:lvl9pPr marL="0" marR="0" indent="2743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Baskervill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8F44A2F1-9E1F-4B54-A3A2-5F16C0AD49E2}" styleName="">
    <a:tblBg/>
    <a:wholeTbl>
      <a:tcTxStyle b="off" i="off">
        <a:font>
          <a:latin typeface="Gill Sans Light"/>
          <a:ea typeface="Gill Sans Light"/>
          <a:cs typeface="Gill Sans Light"/>
        </a:font>
        <a:srgbClr val="5F7579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>
          <a:latin typeface="Gill Sans Light"/>
          <a:ea typeface="Gill Sans Light"/>
          <a:cs typeface="Gill Sans Light"/>
        </a:font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3"/>
          </a:solidFill>
        </a:fill>
      </a:tcStyle>
    </a:firstCol>
    <a:lastRow>
      <a:tcTxStyle b="off" i="off">
        <a:font>
          <a:latin typeface="Gill Sans Light"/>
          <a:ea typeface="Gill Sans Light"/>
          <a:cs typeface="Gill Sans Light"/>
        </a:font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808785"/>
          </a:solidFill>
        </a:fill>
      </a:tcStyle>
    </a:lastRow>
    <a:firstRow>
      <a:tcTxStyle b="off" i="off">
        <a:font>
          <a:latin typeface="Gill Sans Light"/>
          <a:ea typeface="Gill Sans Light"/>
          <a:cs typeface="Gill Sans Light"/>
        </a:font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808785"/>
          </a:solidFill>
        </a:fill>
      </a:tcStyle>
    </a:firstRow>
  </a:tblStyle>
  <a:tblStyle styleId="{C7B018BB-80A7-4F77-B60F-C8B233D01FF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7" name="Shape 12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aux angles arrondis"/>
          <p:cNvSpPr/>
          <p:nvPr>
            <p:ph type="body" sz="quarter" idx="21"/>
          </p:nvPr>
        </p:nvSpPr>
        <p:spPr>
          <a:xfrm>
            <a:off x="5067300" y="6807200"/>
            <a:ext cx="3225800" cy="1270000"/>
          </a:xfrm>
          <a:prstGeom prst="roundRect">
            <a:avLst>
              <a:gd name="adj" fmla="val 41000"/>
            </a:avLst>
          </a:prstGeom>
          <a:solidFill>
            <a:srgbClr val="00D3C4"/>
          </a:solidFill>
          <a:ln w="25400"/>
          <a:effectLst>
            <a:reflection blurRad="0" stA="71804" stPos="0" endA="0" endPos="40000" dist="0" dir="5400000" fadeDir="5400000" sx="100000" sy="-100000" kx="0" ky="0" algn="bl" rotWithShape="0"/>
          </a:effectLst>
        </p:spPr>
        <p:txBody>
          <a:bodyPr/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4800">
                <a:solidFill>
                  <a:srgbClr val="000000"/>
                </a:solidFill>
                <a:latin typeface="+mn-lt"/>
                <a:ea typeface="+mn-ea"/>
                <a:cs typeface="+mn-cs"/>
                <a:sym typeface="Baskerville"/>
              </a:defRPr>
            </a:pPr>
          </a:p>
        </p:txBody>
      </p:sp>
      <p:sp>
        <p:nvSpPr>
          <p:cNvPr id="12" name="Rectangle aux angles arrondis"/>
          <p:cNvSpPr/>
          <p:nvPr>
            <p:ph type="body" sz="half" idx="22"/>
          </p:nvPr>
        </p:nvSpPr>
        <p:spPr>
          <a:xfrm>
            <a:off x="1320800" y="1993900"/>
            <a:ext cx="10375900" cy="2908300"/>
          </a:xfrm>
          <a:prstGeom prst="roundRect">
            <a:avLst>
              <a:gd name="adj" fmla="val 36099"/>
            </a:avLst>
          </a:prstGeom>
          <a:solidFill>
            <a:srgbClr val="00D3C4"/>
          </a:solidFill>
          <a:ln w="25400"/>
          <a:effectLst>
            <a:reflection blurRad="0" stA="71804" stPos="0" endA="0" endPos="40000" dist="0" dir="5400000" fadeDir="5400000" sx="100000" sy="-100000" kx="0" ky="0" algn="bl" rotWithShape="0"/>
          </a:effectLst>
        </p:spPr>
        <p:txBody>
          <a:bodyPr/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cap="all" sz="7200">
                <a:solidFill>
                  <a:srgbClr val="535353"/>
                </a:solidFill>
                <a:latin typeface="+mn-lt"/>
                <a:ea typeface="+mn-ea"/>
                <a:cs typeface="+mn-cs"/>
                <a:sym typeface="Baskerville"/>
              </a:defRPr>
            </a:pPr>
          </a:p>
        </p:txBody>
      </p:sp>
      <p:sp>
        <p:nvSpPr>
          <p:cNvPr id="13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Remar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Remarque:"/>
          <p:cNvSpPr/>
          <p:nvPr>
            <p:ph type="body" sz="quarter" idx="21"/>
          </p:nvPr>
        </p:nvSpPr>
        <p:spPr>
          <a:xfrm>
            <a:off x="139700" y="444500"/>
            <a:ext cx="2819400" cy="787400"/>
          </a:xfrm>
          <a:prstGeom prst="roundRect">
            <a:avLst>
              <a:gd name="adj" fmla="val 50000"/>
            </a:avLst>
          </a:prstGeom>
          <a:solidFill>
            <a:srgbClr val="A460D7"/>
          </a:solidFill>
          <a:ln w="25400"/>
          <a:effectLst>
            <a:reflection blurRad="0" stA="71804" stPos="0" endA="0" endPos="40000" dist="0" dir="5400000" fadeDir="5400000" sx="100000" sy="-100000" kx="0" ky="0" algn="bl" rotWithShape="0"/>
          </a:effectLst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4000">
                <a:solidFill>
                  <a:srgbClr val="000000"/>
                </a:solidFill>
                <a:latin typeface="+mn-lt"/>
                <a:ea typeface="+mn-ea"/>
                <a:cs typeface="+mn-cs"/>
                <a:sym typeface="Baskerville"/>
              </a:defRPr>
            </a:lvl1pPr>
          </a:lstStyle>
          <a:p>
            <a:pPr/>
            <a:r>
              <a:t>Remarque:</a:t>
            </a:r>
          </a:p>
        </p:txBody>
      </p:sp>
      <p:sp>
        <p:nvSpPr>
          <p:cNvPr id="87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ujourd'hu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Aujourd’hui, nous avons vu"/>
          <p:cNvSpPr/>
          <p:nvPr>
            <p:ph type="body" sz="quarter" idx="21"/>
          </p:nvPr>
        </p:nvSpPr>
        <p:spPr>
          <a:xfrm>
            <a:off x="3124200" y="241300"/>
            <a:ext cx="6756400" cy="723900"/>
          </a:xfrm>
          <a:prstGeom prst="roundRect">
            <a:avLst>
              <a:gd name="adj" fmla="val 50000"/>
            </a:avLst>
          </a:prstGeom>
          <a:solidFill>
            <a:srgbClr val="00D3C4"/>
          </a:solidFill>
          <a:ln w="25400"/>
          <a:effectLst>
            <a:reflection blurRad="0" stA="71804" stPos="0" endA="0" endPos="40000" dist="0" dir="5400000" fadeDir="5400000" sx="100000" sy="-100000" kx="0" ky="0" algn="bl" rotWithShape="0"/>
          </a:effectLst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4000">
                <a:solidFill>
                  <a:srgbClr val="000000"/>
                </a:solidFill>
                <a:latin typeface="+mn-lt"/>
                <a:ea typeface="+mn-ea"/>
                <a:cs typeface="+mn-cs"/>
                <a:sym typeface="Baskerville"/>
              </a:defRPr>
            </a:lvl1pPr>
          </a:lstStyle>
          <a:p>
            <a:pPr/>
            <a:r>
              <a:t>Aujourd’hui, nous avons vu</a:t>
            </a:r>
          </a:p>
        </p:txBody>
      </p:sp>
      <p:sp>
        <p:nvSpPr>
          <p:cNvPr id="95" name="item…"/>
          <p:cNvSpPr txBox="1"/>
          <p:nvPr>
            <p:ph type="body" sz="half" idx="22"/>
          </p:nvPr>
        </p:nvSpPr>
        <p:spPr>
          <a:xfrm>
            <a:off x="1308100" y="1460500"/>
            <a:ext cx="9525000" cy="2705100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marL="635000" indent="-635000">
              <a:lnSpc>
                <a:spcPct val="200000"/>
              </a:lnSpc>
              <a:spcBef>
                <a:spcPts val="0"/>
              </a:spcBef>
              <a:buClr>
                <a:srgbClr val="008B81"/>
              </a:buClr>
              <a:buSzPct val="125000"/>
              <a:buFont typeface="Lucida Grande"/>
              <a:buChar char="✓"/>
              <a:defRPr sz="3600">
                <a:solidFill>
                  <a:srgbClr val="000000"/>
                </a:solidFill>
                <a:latin typeface="+mn-lt"/>
                <a:ea typeface="+mn-ea"/>
                <a:cs typeface="+mn-cs"/>
                <a:sym typeface="Baskerville"/>
              </a:defRPr>
            </a:pPr>
            <a:r>
              <a:t>item</a:t>
            </a:r>
          </a:p>
          <a:p>
            <a:pPr lvl="1" marL="635000" indent="-635000">
              <a:lnSpc>
                <a:spcPct val="200000"/>
              </a:lnSpc>
              <a:spcBef>
                <a:spcPts val="0"/>
              </a:spcBef>
              <a:buClr>
                <a:srgbClr val="008B81"/>
              </a:buClr>
              <a:buSzPct val="125000"/>
              <a:buFont typeface="Lucida Grande"/>
              <a:buChar char="✓"/>
              <a:defRPr sz="3600">
                <a:solidFill>
                  <a:srgbClr val="000000"/>
                </a:solidFill>
                <a:latin typeface="+mn-lt"/>
                <a:ea typeface="+mn-ea"/>
                <a:cs typeface="+mn-cs"/>
                <a:sym typeface="Baskerville"/>
              </a:defRPr>
            </a:pPr>
            <a:r>
              <a:t>item</a:t>
            </a:r>
          </a:p>
          <a:p>
            <a:pPr lvl="1" marL="635000" indent="-635000">
              <a:lnSpc>
                <a:spcPct val="200000"/>
              </a:lnSpc>
              <a:spcBef>
                <a:spcPts val="0"/>
              </a:spcBef>
              <a:buClr>
                <a:srgbClr val="008B81"/>
              </a:buClr>
              <a:buSzPct val="125000"/>
              <a:buFont typeface="Lucida Grande"/>
              <a:buChar char="✓"/>
              <a:defRPr sz="3600">
                <a:solidFill>
                  <a:srgbClr val="000000"/>
                </a:solidFill>
                <a:latin typeface="+mn-lt"/>
                <a:ea typeface="+mn-ea"/>
                <a:cs typeface="+mn-cs"/>
                <a:sym typeface="Baskerville"/>
              </a:defRPr>
            </a:pPr>
            <a:r>
              <a:t>item</a:t>
            </a:r>
          </a:p>
        </p:txBody>
      </p:sp>
      <p:sp>
        <p:nvSpPr>
          <p:cNvPr id="96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vo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Devoir:"/>
          <p:cNvSpPr/>
          <p:nvPr>
            <p:ph type="body" sz="quarter" idx="21"/>
          </p:nvPr>
        </p:nvSpPr>
        <p:spPr>
          <a:xfrm>
            <a:off x="4000500" y="4102100"/>
            <a:ext cx="2387600" cy="787400"/>
          </a:xfrm>
          <a:prstGeom prst="roundRect">
            <a:avLst>
              <a:gd name="adj" fmla="val 50000"/>
            </a:avLst>
          </a:prstGeom>
          <a:solidFill>
            <a:srgbClr val="D92A14"/>
          </a:solidFill>
          <a:ln w="25400"/>
          <a:effectLst>
            <a:reflection blurRad="0" stA="71804" stPos="0" endA="0" endPos="40000" dist="0" dir="5400000" fadeDir="5400000" sx="100000" sy="-100000" kx="0" ky="0" algn="bl" rotWithShape="0"/>
          </a:effectLst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4000">
                <a:solidFill>
                  <a:srgbClr val="000000"/>
                </a:solidFill>
                <a:latin typeface="+mn-lt"/>
                <a:ea typeface="+mn-ea"/>
                <a:cs typeface="+mn-cs"/>
                <a:sym typeface="Baskerville"/>
              </a:defRPr>
            </a:lvl1pPr>
          </a:lstStyle>
          <a:p>
            <a:pPr/>
            <a:r>
              <a:t>Devoir:</a:t>
            </a:r>
          </a:p>
        </p:txBody>
      </p:sp>
      <p:sp>
        <p:nvSpPr>
          <p:cNvPr id="104" name="p.  , #"/>
          <p:cNvSpPr txBox="1"/>
          <p:nvPr>
            <p:ph type="body" sz="quarter" idx="22"/>
          </p:nvPr>
        </p:nvSpPr>
        <p:spPr>
          <a:xfrm>
            <a:off x="6666979" y="4178300"/>
            <a:ext cx="1211759" cy="62230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3600">
                <a:solidFill>
                  <a:srgbClr val="000000"/>
                </a:solidFill>
                <a:latin typeface="+mn-lt"/>
                <a:ea typeface="+mn-ea"/>
                <a:cs typeface="+mn-cs"/>
                <a:sym typeface="Baskerville"/>
              </a:defRPr>
            </a:lvl1pPr>
          </a:lstStyle>
          <a:p>
            <a:pPr/>
            <a:r>
              <a:t>p.  , #</a:t>
            </a:r>
          </a:p>
        </p:txBody>
      </p:sp>
      <p:sp>
        <p:nvSpPr>
          <p:cNvPr id="105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i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QUIZ"/>
          <p:cNvSpPr/>
          <p:nvPr>
            <p:ph type="body" sz="quarter" idx="21"/>
          </p:nvPr>
        </p:nvSpPr>
        <p:spPr>
          <a:xfrm>
            <a:off x="5308600" y="444500"/>
            <a:ext cx="2387600" cy="787400"/>
          </a:xfrm>
          <a:prstGeom prst="roundRect">
            <a:avLst>
              <a:gd name="adj" fmla="val 50000"/>
            </a:avLst>
          </a:prstGeom>
          <a:solidFill>
            <a:srgbClr val="FFF76B"/>
          </a:solidFill>
          <a:ln w="25400"/>
          <a:effectLst>
            <a:reflection blurRad="0" stA="71804" stPos="0" endA="0" endPos="40000" dist="0" dir="5400000" fadeDir="5400000" sx="100000" sy="-100000" kx="0" ky="0" algn="bl" rotWithShape="0"/>
          </a:effectLst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4000">
                <a:solidFill>
                  <a:srgbClr val="000000"/>
                </a:solidFill>
                <a:latin typeface="+mn-lt"/>
                <a:ea typeface="+mn-ea"/>
                <a:cs typeface="+mn-cs"/>
                <a:sym typeface="Baskerville"/>
              </a:defRPr>
            </a:lvl1pPr>
          </a:lstStyle>
          <a:p>
            <a:pPr/>
            <a:r>
              <a:t>QUIZ</a:t>
            </a:r>
          </a:p>
        </p:txBody>
      </p:sp>
      <p:sp>
        <p:nvSpPr>
          <p:cNvPr id="113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ierge cop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rnier co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Au dernier cours, nous avons vu"/>
          <p:cNvSpPr/>
          <p:nvPr>
            <p:ph type="body" sz="quarter" idx="21"/>
          </p:nvPr>
        </p:nvSpPr>
        <p:spPr>
          <a:xfrm>
            <a:off x="2755900" y="165100"/>
            <a:ext cx="7810500" cy="800100"/>
          </a:xfrm>
          <a:prstGeom prst="roundRect">
            <a:avLst>
              <a:gd name="adj" fmla="val 50000"/>
            </a:avLst>
          </a:prstGeom>
          <a:solidFill>
            <a:srgbClr val="00D3C4"/>
          </a:solidFill>
          <a:ln w="25400"/>
          <a:effectLst>
            <a:reflection blurRad="0" stA="71804" stPos="0" endA="0" endPos="40000" dist="0" dir="5400000" fadeDir="5400000" sx="100000" sy="-100000" kx="0" ky="0" algn="bl" rotWithShape="0"/>
          </a:effectLst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4000">
                <a:solidFill>
                  <a:srgbClr val="000000"/>
                </a:solidFill>
                <a:latin typeface="+mn-lt"/>
                <a:ea typeface="+mn-ea"/>
                <a:cs typeface="+mn-cs"/>
                <a:sym typeface="Baskerville"/>
              </a:defRPr>
            </a:lvl1pPr>
          </a:lstStyle>
          <a:p>
            <a:pPr/>
            <a:r>
              <a:t>Au dernier cours, nous avons vu</a:t>
            </a:r>
          </a:p>
        </p:txBody>
      </p:sp>
      <p:sp>
        <p:nvSpPr>
          <p:cNvPr id="21" name="item…"/>
          <p:cNvSpPr txBox="1"/>
          <p:nvPr>
            <p:ph type="body" sz="half" idx="22"/>
          </p:nvPr>
        </p:nvSpPr>
        <p:spPr>
          <a:xfrm>
            <a:off x="1346200" y="1714500"/>
            <a:ext cx="9525000" cy="2705100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marL="635000" indent="-635000">
              <a:lnSpc>
                <a:spcPct val="200000"/>
              </a:lnSpc>
              <a:spcBef>
                <a:spcPts val="0"/>
              </a:spcBef>
              <a:buClr>
                <a:srgbClr val="008B81"/>
              </a:buClr>
              <a:buSzPct val="125000"/>
              <a:buFont typeface="Lucida Grande"/>
              <a:buChar char="✓"/>
              <a:defRPr sz="3600">
                <a:solidFill>
                  <a:srgbClr val="000000"/>
                </a:solidFill>
                <a:latin typeface="+mn-lt"/>
                <a:ea typeface="+mn-ea"/>
                <a:cs typeface="+mn-cs"/>
                <a:sym typeface="Baskerville"/>
              </a:defRPr>
            </a:pPr>
            <a:r>
              <a:t>item</a:t>
            </a:r>
          </a:p>
          <a:p>
            <a:pPr lvl="1" marL="635000" indent="-635000">
              <a:lnSpc>
                <a:spcPct val="200000"/>
              </a:lnSpc>
              <a:spcBef>
                <a:spcPts val="0"/>
              </a:spcBef>
              <a:buClr>
                <a:srgbClr val="008B81"/>
              </a:buClr>
              <a:buSzPct val="125000"/>
              <a:buFont typeface="Lucida Grande"/>
              <a:buChar char="✓"/>
              <a:defRPr sz="3600">
                <a:solidFill>
                  <a:srgbClr val="000000"/>
                </a:solidFill>
                <a:latin typeface="+mn-lt"/>
                <a:ea typeface="+mn-ea"/>
                <a:cs typeface="+mn-cs"/>
                <a:sym typeface="Baskerville"/>
              </a:defRPr>
            </a:pPr>
            <a:r>
              <a:t>item</a:t>
            </a:r>
          </a:p>
          <a:p>
            <a:pPr lvl="1" marL="635000" indent="-635000">
              <a:lnSpc>
                <a:spcPct val="200000"/>
              </a:lnSpc>
              <a:spcBef>
                <a:spcPts val="0"/>
              </a:spcBef>
              <a:buClr>
                <a:srgbClr val="008B81"/>
              </a:buClr>
              <a:buSzPct val="125000"/>
              <a:buFont typeface="Lucida Grande"/>
              <a:buChar char="✓"/>
              <a:defRPr sz="3600">
                <a:solidFill>
                  <a:srgbClr val="000000"/>
                </a:solidFill>
                <a:latin typeface="+mn-lt"/>
                <a:ea typeface="+mn-ea"/>
                <a:cs typeface="+mn-cs"/>
                <a:sym typeface="Baskerville"/>
              </a:defRPr>
            </a:pPr>
            <a:r>
              <a:t>item</a:t>
            </a:r>
          </a:p>
        </p:txBody>
      </p:sp>
      <p:sp>
        <p:nvSpPr>
          <p:cNvPr id="22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o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Aujourd’hui, nous allons voir"/>
          <p:cNvSpPr/>
          <p:nvPr/>
        </p:nvSpPr>
        <p:spPr>
          <a:xfrm>
            <a:off x="2857500" y="203200"/>
            <a:ext cx="7607300" cy="774700"/>
          </a:xfrm>
          <a:prstGeom prst="roundRect">
            <a:avLst>
              <a:gd name="adj" fmla="val 50000"/>
            </a:avLst>
          </a:prstGeom>
          <a:solidFill>
            <a:srgbClr val="00D3C4"/>
          </a:solidFill>
          <a:ln w="25400">
            <a:miter lim="400000"/>
          </a:ln>
          <a:effectLst>
            <a:reflection blurRad="0" stA="71804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4000"/>
            </a:lvl1pPr>
          </a:lstStyle>
          <a:p>
            <a:pPr/>
            <a:r>
              <a:t>Aujourd’hui, nous allons voir</a:t>
            </a:r>
          </a:p>
        </p:txBody>
      </p:sp>
      <p:sp>
        <p:nvSpPr>
          <p:cNvPr id="30" name="item…"/>
          <p:cNvSpPr txBox="1"/>
          <p:nvPr>
            <p:ph type="body" sz="half" idx="21"/>
          </p:nvPr>
        </p:nvSpPr>
        <p:spPr>
          <a:xfrm>
            <a:off x="1346200" y="1714500"/>
            <a:ext cx="9525000" cy="2705100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marL="635000" indent="-635000">
              <a:lnSpc>
                <a:spcPct val="200000"/>
              </a:lnSpc>
              <a:spcBef>
                <a:spcPts val="0"/>
              </a:spcBef>
              <a:buClr>
                <a:srgbClr val="008B81"/>
              </a:buClr>
              <a:buSzPct val="125000"/>
              <a:buFont typeface="Lucida Grande"/>
              <a:buChar char="✓"/>
              <a:defRPr sz="3600">
                <a:solidFill>
                  <a:srgbClr val="000000"/>
                </a:solidFill>
                <a:latin typeface="+mn-lt"/>
                <a:ea typeface="+mn-ea"/>
                <a:cs typeface="+mn-cs"/>
                <a:sym typeface="Baskerville"/>
              </a:defRPr>
            </a:pPr>
            <a:r>
              <a:t>item</a:t>
            </a:r>
          </a:p>
          <a:p>
            <a:pPr lvl="1" marL="635000" indent="-635000">
              <a:lnSpc>
                <a:spcPct val="200000"/>
              </a:lnSpc>
              <a:spcBef>
                <a:spcPts val="0"/>
              </a:spcBef>
              <a:buClr>
                <a:srgbClr val="008B81"/>
              </a:buClr>
              <a:buSzPct val="125000"/>
              <a:buFont typeface="Lucida Grande"/>
              <a:buChar char="✓"/>
              <a:defRPr sz="3600">
                <a:solidFill>
                  <a:srgbClr val="000000"/>
                </a:solidFill>
                <a:latin typeface="+mn-lt"/>
                <a:ea typeface="+mn-ea"/>
                <a:cs typeface="+mn-cs"/>
                <a:sym typeface="Baskerville"/>
              </a:defRPr>
            </a:pPr>
            <a:r>
              <a:t>item</a:t>
            </a:r>
          </a:p>
          <a:p>
            <a:pPr lvl="1" marL="635000" indent="-635000">
              <a:lnSpc>
                <a:spcPct val="200000"/>
              </a:lnSpc>
              <a:spcBef>
                <a:spcPts val="0"/>
              </a:spcBef>
              <a:buClr>
                <a:srgbClr val="008B81"/>
              </a:buClr>
              <a:buSzPct val="125000"/>
              <a:buFont typeface="Lucida Grande"/>
              <a:buChar char="✓"/>
              <a:defRPr sz="3600">
                <a:solidFill>
                  <a:srgbClr val="000000"/>
                </a:solidFill>
                <a:latin typeface="+mn-lt"/>
                <a:ea typeface="+mn-ea"/>
                <a:cs typeface="+mn-cs"/>
                <a:sym typeface="Baskerville"/>
              </a:defRPr>
            </a:pPr>
            <a:r>
              <a:t>item</a:t>
            </a:r>
          </a:p>
        </p:txBody>
      </p:sp>
      <p:sp>
        <p:nvSpPr>
          <p:cNvPr id="31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u boul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aites les exercices suivants"/>
          <p:cNvSpPr/>
          <p:nvPr>
            <p:ph type="body" sz="quarter" idx="21"/>
          </p:nvPr>
        </p:nvSpPr>
        <p:spPr>
          <a:xfrm>
            <a:off x="3251200" y="266700"/>
            <a:ext cx="6502400" cy="711200"/>
          </a:xfrm>
          <a:prstGeom prst="roundRect">
            <a:avLst>
              <a:gd name="adj" fmla="val 50000"/>
            </a:avLst>
          </a:prstGeom>
          <a:solidFill>
            <a:srgbClr val="EEF148"/>
          </a:solidFill>
          <a:ln w="25400"/>
          <a:effectLst>
            <a:reflection blurRad="0" stA="71804" stPos="0" endA="0" endPos="40000" dist="0" dir="5400000" fadeDir="5400000" sx="100000" sy="-100000" kx="0" ky="0" algn="bl" rotWithShape="0"/>
          </a:effectLst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4000">
                <a:solidFill>
                  <a:srgbClr val="000000"/>
                </a:solidFill>
                <a:latin typeface="+mn-lt"/>
                <a:ea typeface="+mn-ea"/>
                <a:cs typeface="+mn-cs"/>
                <a:sym typeface="Baskerville"/>
              </a:defRPr>
            </a:lvl1pPr>
          </a:lstStyle>
          <a:p>
            <a:pPr/>
            <a:r>
              <a:t>Faites les exercices suivants</a:t>
            </a:r>
          </a:p>
        </p:txBody>
      </p:sp>
      <p:sp>
        <p:nvSpPr>
          <p:cNvPr id="39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aux angles arrondis"/>
          <p:cNvSpPr/>
          <p:nvPr>
            <p:ph type="body" sz="quarter" idx="21"/>
          </p:nvPr>
        </p:nvSpPr>
        <p:spPr>
          <a:xfrm>
            <a:off x="3962400" y="165100"/>
            <a:ext cx="5080000" cy="800100"/>
          </a:xfrm>
          <a:prstGeom prst="roundRect">
            <a:avLst>
              <a:gd name="adj" fmla="val 50000"/>
            </a:avLst>
          </a:prstGeom>
          <a:solidFill>
            <a:srgbClr val="00D3C4"/>
          </a:solidFill>
          <a:ln w="25400"/>
          <a:effectLst>
            <a:reflection blurRad="0" stA="71804" stPos="0" endA="0" endPos="40000" dist="0" dir="5400000" fadeDir="5400000" sx="100000" sy="-100000" kx="0" ky="0" algn="bl" rotWithShape="0"/>
          </a:effectLst>
        </p:spPr>
        <p:txBody>
          <a:bodyPr/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4000">
                <a:solidFill>
                  <a:srgbClr val="000000"/>
                </a:solidFill>
                <a:latin typeface="+mn-lt"/>
                <a:ea typeface="+mn-ea"/>
                <a:cs typeface="+mn-cs"/>
                <a:sym typeface="Baskerville"/>
              </a:defRPr>
            </a:pPr>
          </a:p>
        </p:txBody>
      </p:sp>
      <p:sp>
        <p:nvSpPr>
          <p:cNvPr id="47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32323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héorè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héorème:"/>
          <p:cNvSpPr/>
          <p:nvPr>
            <p:ph type="body" sz="quarter" idx="21"/>
          </p:nvPr>
        </p:nvSpPr>
        <p:spPr>
          <a:xfrm>
            <a:off x="139700" y="469900"/>
            <a:ext cx="2743200" cy="762000"/>
          </a:xfrm>
          <a:prstGeom prst="roundRect">
            <a:avLst>
              <a:gd name="adj" fmla="val 50000"/>
            </a:avLst>
          </a:prstGeom>
          <a:solidFill>
            <a:srgbClr val="6FD355"/>
          </a:solidFill>
          <a:ln w="25400"/>
          <a:effectLst>
            <a:reflection blurRad="0" stA="71804" stPos="0" endA="0" endPos="40000" dist="0" dir="5400000" fadeDir="5400000" sx="100000" sy="-100000" kx="0" ky="0" algn="bl" rotWithShape="0"/>
          </a:effectLst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4000">
                <a:solidFill>
                  <a:srgbClr val="000000"/>
                </a:solidFill>
                <a:latin typeface="+mn-lt"/>
                <a:ea typeface="+mn-ea"/>
                <a:cs typeface="+mn-cs"/>
                <a:sym typeface="Baskerville"/>
              </a:defRPr>
            </a:lvl1pPr>
          </a:lstStyle>
          <a:p>
            <a:pPr/>
            <a:r>
              <a:t>Théorème:</a:t>
            </a:r>
          </a:p>
        </p:txBody>
      </p:sp>
      <p:sp>
        <p:nvSpPr>
          <p:cNvPr id="55" name="Preuve:"/>
          <p:cNvSpPr/>
          <p:nvPr>
            <p:ph type="body" sz="quarter" idx="22"/>
          </p:nvPr>
        </p:nvSpPr>
        <p:spPr>
          <a:xfrm>
            <a:off x="139700" y="2565400"/>
            <a:ext cx="2743200" cy="698500"/>
          </a:xfrm>
          <a:prstGeom prst="roundRect">
            <a:avLst>
              <a:gd name="adj" fmla="val 50000"/>
            </a:avLst>
          </a:prstGeom>
          <a:solidFill>
            <a:srgbClr val="84F866"/>
          </a:solidFill>
          <a:ln w="25400"/>
          <a:effectLst>
            <a:reflection blurRad="0" stA="71804" stPos="0" endA="0" endPos="40000" dist="0" dir="5400000" fadeDir="5400000" sx="100000" sy="-100000" kx="0" ky="0" algn="bl" rotWithShape="0"/>
          </a:effectLst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4000">
                <a:solidFill>
                  <a:srgbClr val="000000"/>
                </a:solidFill>
                <a:latin typeface="+mn-lt"/>
                <a:ea typeface="+mn-ea"/>
                <a:cs typeface="+mn-cs"/>
                <a:sym typeface="Baskerville"/>
              </a:defRPr>
            </a:lvl1pPr>
          </a:lstStyle>
          <a:p>
            <a:pPr/>
            <a:r>
              <a:t>Preuve:</a:t>
            </a:r>
          </a:p>
        </p:txBody>
      </p:sp>
      <p:sp>
        <p:nvSpPr>
          <p:cNvPr id="56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éfin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Définition:"/>
          <p:cNvSpPr/>
          <p:nvPr>
            <p:ph type="body" sz="quarter" idx="21"/>
          </p:nvPr>
        </p:nvSpPr>
        <p:spPr>
          <a:xfrm>
            <a:off x="139700" y="469900"/>
            <a:ext cx="2667000" cy="762000"/>
          </a:xfrm>
          <a:prstGeom prst="roundRect">
            <a:avLst>
              <a:gd name="adj" fmla="val 50000"/>
            </a:avLst>
          </a:prstGeom>
          <a:solidFill>
            <a:srgbClr val="EF983D"/>
          </a:solidFill>
          <a:ln w="25400"/>
          <a:effectLst>
            <a:reflection blurRad="0" stA="71804" stPos="0" endA="0" endPos="40000" dist="0" dir="5400000" fadeDir="5400000" sx="100000" sy="-100000" kx="0" ky="0" algn="bl" rotWithShape="0"/>
          </a:effectLst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4000">
                <a:solidFill>
                  <a:srgbClr val="000000"/>
                </a:solidFill>
                <a:latin typeface="+mn-lt"/>
                <a:ea typeface="+mn-ea"/>
                <a:cs typeface="+mn-cs"/>
                <a:sym typeface="Baskerville"/>
              </a:defRPr>
            </a:lvl1pPr>
          </a:lstStyle>
          <a:p>
            <a:pPr/>
            <a:r>
              <a:t>Définition:</a:t>
            </a:r>
          </a:p>
        </p:txBody>
      </p:sp>
      <p:sp>
        <p:nvSpPr>
          <p:cNvPr id="71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Exe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Exemple:"/>
          <p:cNvSpPr/>
          <p:nvPr>
            <p:ph type="body" sz="quarter" idx="21"/>
          </p:nvPr>
        </p:nvSpPr>
        <p:spPr>
          <a:xfrm>
            <a:off x="139700" y="444500"/>
            <a:ext cx="2387600" cy="787400"/>
          </a:xfrm>
          <a:prstGeom prst="roundRect">
            <a:avLst>
              <a:gd name="adj" fmla="val 50000"/>
            </a:avLst>
          </a:prstGeom>
          <a:solidFill>
            <a:srgbClr val="3A88FE"/>
          </a:solidFill>
          <a:ln w="25400"/>
          <a:effectLst>
            <a:reflection blurRad="0" stA="71804" stPos="0" endA="0" endPos="40000" dist="0" dir="5400000" fadeDir="5400000" sx="100000" sy="-100000" kx="0" ky="0" algn="bl" rotWithShape="0"/>
          </a:effectLst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4000">
                <a:solidFill>
                  <a:srgbClr val="000000"/>
                </a:solidFill>
                <a:latin typeface="+mn-lt"/>
                <a:ea typeface="+mn-ea"/>
                <a:cs typeface="+mn-cs"/>
                <a:sym typeface="Baskerville"/>
              </a:defRPr>
            </a:lvl1pPr>
          </a:lstStyle>
          <a:p>
            <a:pPr/>
            <a:r>
              <a:t>Exemple:</a:t>
            </a:r>
          </a:p>
        </p:txBody>
      </p:sp>
      <p:sp>
        <p:nvSpPr>
          <p:cNvPr id="79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e du titre"/>
          <p:cNvSpPr txBox="1"/>
          <p:nvPr>
            <p:ph type="title"/>
          </p:nvPr>
        </p:nvSpPr>
        <p:spPr>
          <a:xfrm>
            <a:off x="355600" y="254000"/>
            <a:ext cx="122936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/>
            <a:r>
              <a:t>Texte du titre</a:t>
            </a:r>
          </a:p>
        </p:txBody>
      </p:sp>
      <p:sp>
        <p:nvSpPr>
          <p:cNvPr id="3" name="Texte niveau 1…"/>
          <p:cNvSpPr txBox="1"/>
          <p:nvPr>
            <p:ph type="body" idx="1"/>
          </p:nvPr>
        </p:nvSpPr>
        <p:spPr>
          <a:xfrm>
            <a:off x="355600" y="254000"/>
            <a:ext cx="12293600" cy="9232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 5</a:t>
            </a:r>
          </a:p>
        </p:txBody>
      </p:sp>
      <p:sp>
        <p:nvSpPr>
          <p:cNvPr id="4" name="Numéro de diapositive"/>
          <p:cNvSpPr txBox="1"/>
          <p:nvPr>
            <p:ph type="sldNum" sz="quarter" idx="2"/>
          </p:nvPr>
        </p:nvSpPr>
        <p:spPr>
          <a:xfrm>
            <a:off x="6324600" y="9271000"/>
            <a:ext cx="342900" cy="355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>
                <a:solidFill>
                  <a:srgbClr val="535353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transition xmlns:p14="http://schemas.microsoft.com/office/powerpoint/2010/main" spd="med" advClick="1"/>
  <p:txStyles>
    <p:title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7200" u="none">
          <a:solidFill>
            <a:srgbClr val="525252"/>
          </a:solidFill>
          <a:uFillTx/>
          <a:latin typeface="Gill Sans Light"/>
          <a:ea typeface="Gill Sans Light"/>
          <a:cs typeface="Gill Sans Light"/>
          <a:sym typeface="Gill Sans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7200" u="none">
          <a:solidFill>
            <a:srgbClr val="525252"/>
          </a:solidFill>
          <a:uFillTx/>
          <a:latin typeface="Gill Sans Light"/>
          <a:ea typeface="Gill Sans Light"/>
          <a:cs typeface="Gill Sans Light"/>
          <a:sym typeface="Gill Sans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7200" u="none">
          <a:solidFill>
            <a:srgbClr val="525252"/>
          </a:solidFill>
          <a:uFillTx/>
          <a:latin typeface="Gill Sans Light"/>
          <a:ea typeface="Gill Sans Light"/>
          <a:cs typeface="Gill Sans Light"/>
          <a:sym typeface="Gill Sans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7200" u="none">
          <a:solidFill>
            <a:srgbClr val="525252"/>
          </a:solidFill>
          <a:uFillTx/>
          <a:latin typeface="Gill Sans Light"/>
          <a:ea typeface="Gill Sans Light"/>
          <a:cs typeface="Gill Sans Light"/>
          <a:sym typeface="Gill Sans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7200" u="none">
          <a:solidFill>
            <a:srgbClr val="525252"/>
          </a:solidFill>
          <a:uFillTx/>
          <a:latin typeface="Gill Sans Light"/>
          <a:ea typeface="Gill Sans Light"/>
          <a:cs typeface="Gill Sans Light"/>
          <a:sym typeface="Gill Sans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7200" u="none">
          <a:solidFill>
            <a:srgbClr val="525252"/>
          </a:solidFill>
          <a:uFillTx/>
          <a:latin typeface="Gill Sans Light"/>
          <a:ea typeface="Gill Sans Light"/>
          <a:cs typeface="Gill Sans Light"/>
          <a:sym typeface="Gill Sans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7200" u="none">
          <a:solidFill>
            <a:srgbClr val="525252"/>
          </a:solidFill>
          <a:uFillTx/>
          <a:latin typeface="Gill Sans Light"/>
          <a:ea typeface="Gill Sans Light"/>
          <a:cs typeface="Gill Sans Light"/>
          <a:sym typeface="Gill Sans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7200" u="none">
          <a:solidFill>
            <a:srgbClr val="525252"/>
          </a:solidFill>
          <a:uFillTx/>
          <a:latin typeface="Gill Sans Light"/>
          <a:ea typeface="Gill Sans Light"/>
          <a:cs typeface="Gill Sans Light"/>
          <a:sym typeface="Gill Sans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7200" u="none">
          <a:solidFill>
            <a:srgbClr val="525252"/>
          </a:solidFill>
          <a:uFillTx/>
          <a:latin typeface="Gill Sans Light"/>
          <a:ea typeface="Gill Sans Light"/>
          <a:cs typeface="Gill Sans Light"/>
          <a:sym typeface="Gill Sans Light"/>
        </a:defRPr>
      </a:lvl9pPr>
    </p:titleStyle>
    <p:bodyStyle>
      <a:lvl1pPr marL="304800" marR="0" indent="-304800" algn="l" defTabSz="584200" latinLnBrk="0">
        <a:lnSpc>
          <a:spcPct val="120000"/>
        </a:lnSpc>
        <a:spcBef>
          <a:spcPts val="3800"/>
        </a:spcBef>
        <a:spcAft>
          <a:spcPts val="0"/>
        </a:spcAft>
        <a:buClr>
          <a:srgbClr val="535353"/>
        </a:buClr>
        <a:buSzPct val="82000"/>
        <a:buFontTx/>
        <a:buChar char="•"/>
        <a:tabLst/>
        <a:defRPr b="0" baseline="0" cap="none" i="0" spc="0" strike="noStrike" sz="4600" u="none">
          <a:solidFill>
            <a:srgbClr val="525252"/>
          </a:solidFill>
          <a:uFillTx/>
          <a:latin typeface="Gill Sans Light"/>
          <a:ea typeface="Gill Sans Light"/>
          <a:cs typeface="Gill Sans Light"/>
          <a:sym typeface="Gill Sans Light"/>
        </a:defRPr>
      </a:lvl1pPr>
      <a:lvl2pPr marL="685800" marR="0" indent="-304800" algn="l" defTabSz="584200" latinLnBrk="0">
        <a:lnSpc>
          <a:spcPct val="120000"/>
        </a:lnSpc>
        <a:spcBef>
          <a:spcPts val="3800"/>
        </a:spcBef>
        <a:spcAft>
          <a:spcPts val="0"/>
        </a:spcAft>
        <a:buClr>
          <a:srgbClr val="535353"/>
        </a:buClr>
        <a:buSzPct val="82000"/>
        <a:buFontTx/>
        <a:buChar char="•"/>
        <a:tabLst/>
        <a:defRPr b="0" baseline="0" cap="none" i="0" spc="0" strike="noStrike" sz="4600" u="none">
          <a:solidFill>
            <a:srgbClr val="525252"/>
          </a:solidFill>
          <a:uFillTx/>
          <a:latin typeface="Gill Sans Light"/>
          <a:ea typeface="Gill Sans Light"/>
          <a:cs typeface="Gill Sans Light"/>
          <a:sym typeface="Gill Sans Light"/>
        </a:defRPr>
      </a:lvl2pPr>
      <a:lvl3pPr marL="1066800" marR="0" indent="-304800" algn="l" defTabSz="584200" latinLnBrk="0">
        <a:lnSpc>
          <a:spcPct val="120000"/>
        </a:lnSpc>
        <a:spcBef>
          <a:spcPts val="3800"/>
        </a:spcBef>
        <a:spcAft>
          <a:spcPts val="0"/>
        </a:spcAft>
        <a:buClr>
          <a:srgbClr val="535353"/>
        </a:buClr>
        <a:buSzPct val="82000"/>
        <a:buFontTx/>
        <a:buChar char="•"/>
        <a:tabLst/>
        <a:defRPr b="0" baseline="0" cap="none" i="0" spc="0" strike="noStrike" sz="4600" u="none">
          <a:solidFill>
            <a:srgbClr val="525252"/>
          </a:solidFill>
          <a:uFillTx/>
          <a:latin typeface="Gill Sans Light"/>
          <a:ea typeface="Gill Sans Light"/>
          <a:cs typeface="Gill Sans Light"/>
          <a:sym typeface="Gill Sans Light"/>
        </a:defRPr>
      </a:lvl3pPr>
      <a:lvl4pPr marL="1447800" marR="0" indent="-304800" algn="l" defTabSz="584200" latinLnBrk="0">
        <a:lnSpc>
          <a:spcPct val="120000"/>
        </a:lnSpc>
        <a:spcBef>
          <a:spcPts val="3800"/>
        </a:spcBef>
        <a:spcAft>
          <a:spcPts val="0"/>
        </a:spcAft>
        <a:buClr>
          <a:srgbClr val="535353"/>
        </a:buClr>
        <a:buSzPct val="82000"/>
        <a:buFontTx/>
        <a:buChar char="•"/>
        <a:tabLst/>
        <a:defRPr b="0" baseline="0" cap="none" i="0" spc="0" strike="noStrike" sz="4600" u="none">
          <a:solidFill>
            <a:srgbClr val="525252"/>
          </a:solidFill>
          <a:uFillTx/>
          <a:latin typeface="Gill Sans Light"/>
          <a:ea typeface="Gill Sans Light"/>
          <a:cs typeface="Gill Sans Light"/>
          <a:sym typeface="Gill Sans Light"/>
        </a:defRPr>
      </a:lvl4pPr>
      <a:lvl5pPr marL="1828800" marR="0" indent="-304800" algn="l" defTabSz="584200" latinLnBrk="0">
        <a:lnSpc>
          <a:spcPct val="120000"/>
        </a:lnSpc>
        <a:spcBef>
          <a:spcPts val="3800"/>
        </a:spcBef>
        <a:spcAft>
          <a:spcPts val="0"/>
        </a:spcAft>
        <a:buClr>
          <a:srgbClr val="535353"/>
        </a:buClr>
        <a:buSzPct val="82000"/>
        <a:buFontTx/>
        <a:buChar char="•"/>
        <a:tabLst/>
        <a:defRPr b="0" baseline="0" cap="none" i="0" spc="0" strike="noStrike" sz="4600" u="none">
          <a:solidFill>
            <a:srgbClr val="525252"/>
          </a:solidFill>
          <a:uFillTx/>
          <a:latin typeface="Gill Sans Light"/>
          <a:ea typeface="Gill Sans Light"/>
          <a:cs typeface="Gill Sans Light"/>
          <a:sym typeface="Gill Sans Light"/>
        </a:defRPr>
      </a:lvl5pPr>
      <a:lvl6pPr marL="2209800" marR="0" indent="-304800" algn="l" defTabSz="584200" latinLnBrk="0">
        <a:lnSpc>
          <a:spcPct val="120000"/>
        </a:lnSpc>
        <a:spcBef>
          <a:spcPts val="3800"/>
        </a:spcBef>
        <a:spcAft>
          <a:spcPts val="0"/>
        </a:spcAft>
        <a:buClr>
          <a:srgbClr val="535353"/>
        </a:buClr>
        <a:buSzPct val="82000"/>
        <a:buFontTx/>
        <a:buChar char="•"/>
        <a:tabLst/>
        <a:defRPr b="0" baseline="0" cap="none" i="0" spc="0" strike="noStrike" sz="4600" u="none">
          <a:solidFill>
            <a:srgbClr val="525252"/>
          </a:solidFill>
          <a:uFillTx/>
          <a:latin typeface="Gill Sans Light"/>
          <a:ea typeface="Gill Sans Light"/>
          <a:cs typeface="Gill Sans Light"/>
          <a:sym typeface="Gill Sans Light"/>
        </a:defRPr>
      </a:lvl6pPr>
      <a:lvl7pPr marL="2590800" marR="0" indent="-304800" algn="l" defTabSz="584200" latinLnBrk="0">
        <a:lnSpc>
          <a:spcPct val="120000"/>
        </a:lnSpc>
        <a:spcBef>
          <a:spcPts val="3800"/>
        </a:spcBef>
        <a:spcAft>
          <a:spcPts val="0"/>
        </a:spcAft>
        <a:buClr>
          <a:srgbClr val="535353"/>
        </a:buClr>
        <a:buSzPct val="82000"/>
        <a:buFontTx/>
        <a:buChar char="•"/>
        <a:tabLst/>
        <a:defRPr b="0" baseline="0" cap="none" i="0" spc="0" strike="noStrike" sz="4600" u="none">
          <a:solidFill>
            <a:srgbClr val="525252"/>
          </a:solidFill>
          <a:uFillTx/>
          <a:latin typeface="Gill Sans Light"/>
          <a:ea typeface="Gill Sans Light"/>
          <a:cs typeface="Gill Sans Light"/>
          <a:sym typeface="Gill Sans Light"/>
        </a:defRPr>
      </a:lvl7pPr>
      <a:lvl8pPr marL="2971800" marR="0" indent="-304800" algn="l" defTabSz="584200" latinLnBrk="0">
        <a:lnSpc>
          <a:spcPct val="120000"/>
        </a:lnSpc>
        <a:spcBef>
          <a:spcPts val="3800"/>
        </a:spcBef>
        <a:spcAft>
          <a:spcPts val="0"/>
        </a:spcAft>
        <a:buClr>
          <a:srgbClr val="535353"/>
        </a:buClr>
        <a:buSzPct val="82000"/>
        <a:buFontTx/>
        <a:buChar char="•"/>
        <a:tabLst/>
        <a:defRPr b="0" baseline="0" cap="none" i="0" spc="0" strike="noStrike" sz="4600" u="none">
          <a:solidFill>
            <a:srgbClr val="525252"/>
          </a:solidFill>
          <a:uFillTx/>
          <a:latin typeface="Gill Sans Light"/>
          <a:ea typeface="Gill Sans Light"/>
          <a:cs typeface="Gill Sans Light"/>
          <a:sym typeface="Gill Sans Light"/>
        </a:defRPr>
      </a:lvl8pPr>
      <a:lvl9pPr marL="3352800" marR="0" indent="-304800" algn="l" defTabSz="584200" latinLnBrk="0">
        <a:lnSpc>
          <a:spcPct val="120000"/>
        </a:lnSpc>
        <a:spcBef>
          <a:spcPts val="3800"/>
        </a:spcBef>
        <a:spcAft>
          <a:spcPts val="0"/>
        </a:spcAft>
        <a:buClr>
          <a:srgbClr val="535353"/>
        </a:buClr>
        <a:buSzPct val="82000"/>
        <a:buFontTx/>
        <a:buChar char="•"/>
        <a:tabLst/>
        <a:defRPr b="0" baseline="0" cap="none" i="0" spc="0" strike="noStrike" sz="4600" u="none">
          <a:solidFill>
            <a:srgbClr val="525252"/>
          </a:solidFill>
          <a:uFillTx/>
          <a:latin typeface="Gill Sans Light"/>
          <a:ea typeface="Gill Sans Light"/>
          <a:cs typeface="Gill Sans Light"/>
          <a:sym typeface="Gill Sans Light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.png"/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5" Type="http://schemas.openxmlformats.org/officeDocument/2006/relationships/image" Target="../media/image22.png"/><Relationship Id="rId6" Type="http://schemas.openxmlformats.org/officeDocument/2006/relationships/image" Target="../media/image43.png"/><Relationship Id="rId7" Type="http://schemas.openxmlformats.org/officeDocument/2006/relationships/image" Target="../media/image47.png"/><Relationship Id="rId8" Type="http://schemas.openxmlformats.org/officeDocument/2006/relationships/image" Target="../media/image48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png"/><Relationship Id="rId3" Type="http://schemas.openxmlformats.org/officeDocument/2006/relationships/image" Target="../media/image22.png"/><Relationship Id="rId4" Type="http://schemas.openxmlformats.org/officeDocument/2006/relationships/image" Target="../media/image49.png"/><Relationship Id="rId5" Type="http://schemas.openxmlformats.org/officeDocument/2006/relationships/image" Target="../media/image50.png"/><Relationship Id="rId6" Type="http://schemas.openxmlformats.org/officeDocument/2006/relationships/image" Target="../media/image51.png"/><Relationship Id="rId7" Type="http://schemas.openxmlformats.org/officeDocument/2006/relationships/image" Target="../media/image52.png"/><Relationship Id="rId8" Type="http://schemas.openxmlformats.org/officeDocument/2006/relationships/image" Target="../media/image53.png"/><Relationship Id="rId9" Type="http://schemas.openxmlformats.org/officeDocument/2006/relationships/image" Target="../media/image54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0.png"/><Relationship Id="rId3" Type="http://schemas.openxmlformats.org/officeDocument/2006/relationships/image" Target="../media/image55.png"/><Relationship Id="rId4" Type="http://schemas.openxmlformats.org/officeDocument/2006/relationships/image" Target="../media/image56.png"/><Relationship Id="rId5" Type="http://schemas.openxmlformats.org/officeDocument/2006/relationships/image" Target="../media/image57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8.png"/><Relationship Id="rId3" Type="http://schemas.openxmlformats.org/officeDocument/2006/relationships/image" Target="../media/image59.png"/><Relationship Id="rId4" Type="http://schemas.openxmlformats.org/officeDocument/2006/relationships/image" Target="../media/image60.png"/><Relationship Id="rId5" Type="http://schemas.openxmlformats.org/officeDocument/2006/relationships/image" Target="../media/image61.png"/><Relationship Id="rId6" Type="http://schemas.openxmlformats.org/officeDocument/2006/relationships/image" Target="../media/image62.png"/><Relationship Id="rId7" Type="http://schemas.openxmlformats.org/officeDocument/2006/relationships/image" Target="../media/image63.png"/><Relationship Id="rId8" Type="http://schemas.openxmlformats.org/officeDocument/2006/relationships/image" Target="../media/image64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5.png"/><Relationship Id="rId3" Type="http://schemas.openxmlformats.org/officeDocument/2006/relationships/image" Target="../media/image66.png"/><Relationship Id="rId4" Type="http://schemas.openxmlformats.org/officeDocument/2006/relationships/image" Target="../media/image67.png"/><Relationship Id="rId5" Type="http://schemas.openxmlformats.org/officeDocument/2006/relationships/image" Target="../media/image68.png"/><Relationship Id="rId6" Type="http://schemas.openxmlformats.org/officeDocument/2006/relationships/image" Target="../media/image69.png"/><Relationship Id="rId7" Type="http://schemas.openxmlformats.org/officeDocument/2006/relationships/image" Target="../media/image70.png"/><Relationship Id="rId8" Type="http://schemas.openxmlformats.org/officeDocument/2006/relationships/image" Target="../media/image71.png"/><Relationship Id="rId9" Type="http://schemas.openxmlformats.org/officeDocument/2006/relationships/image" Target="../media/image72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3.png"/><Relationship Id="rId3" Type="http://schemas.openxmlformats.org/officeDocument/2006/relationships/image" Target="../media/image66.png"/><Relationship Id="rId4" Type="http://schemas.openxmlformats.org/officeDocument/2006/relationships/image" Target="../media/image68.png"/><Relationship Id="rId5" Type="http://schemas.openxmlformats.org/officeDocument/2006/relationships/image" Target="../media/image74.png"/><Relationship Id="rId6" Type="http://schemas.openxmlformats.org/officeDocument/2006/relationships/image" Target="../media/image75.png"/><Relationship Id="rId7" Type="http://schemas.openxmlformats.org/officeDocument/2006/relationships/image" Target="../media/image76.png"/><Relationship Id="rId8" Type="http://schemas.openxmlformats.org/officeDocument/2006/relationships/image" Target="../media/image77.png"/><Relationship Id="rId9" Type="http://schemas.openxmlformats.org/officeDocument/2006/relationships/image" Target="../media/image78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7.png"/><Relationship Id="rId3" Type="http://schemas.openxmlformats.org/officeDocument/2006/relationships/image" Target="../media/image79.png"/><Relationship Id="rId4" Type="http://schemas.openxmlformats.org/officeDocument/2006/relationships/image" Target="../media/image80.png"/><Relationship Id="rId5" Type="http://schemas.openxmlformats.org/officeDocument/2006/relationships/image" Target="../media/image81.png"/><Relationship Id="rId6" Type="http://schemas.openxmlformats.org/officeDocument/2006/relationships/image" Target="../media/image73.png"/><Relationship Id="rId7" Type="http://schemas.openxmlformats.org/officeDocument/2006/relationships/image" Target="../media/image68.png"/><Relationship Id="rId8" Type="http://schemas.openxmlformats.org/officeDocument/2006/relationships/image" Target="../media/image82.png"/><Relationship Id="rId9" Type="http://schemas.openxmlformats.org/officeDocument/2006/relationships/image" Target="../media/image83.png"/><Relationship Id="rId10" Type="http://schemas.openxmlformats.org/officeDocument/2006/relationships/image" Target="../media/image84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5.png"/><Relationship Id="rId3" Type="http://schemas.openxmlformats.org/officeDocument/2006/relationships/image" Target="../media/image74.png"/><Relationship Id="rId4" Type="http://schemas.openxmlformats.org/officeDocument/2006/relationships/image" Target="../media/image86.png"/><Relationship Id="rId5" Type="http://schemas.openxmlformats.org/officeDocument/2006/relationships/image" Target="../media/image87.png"/><Relationship Id="rId6" Type="http://schemas.openxmlformats.org/officeDocument/2006/relationships/image" Target="../media/image88.png"/><Relationship Id="rId7" Type="http://schemas.openxmlformats.org/officeDocument/2006/relationships/image" Target="../media/image89.png"/><Relationship Id="rId8" Type="http://schemas.openxmlformats.org/officeDocument/2006/relationships/image" Target="../media/image90.png"/><Relationship Id="rId9" Type="http://schemas.openxmlformats.org/officeDocument/2006/relationships/image" Target="../media/image91.png"/><Relationship Id="rId10" Type="http://schemas.openxmlformats.org/officeDocument/2006/relationships/image" Target="../media/image92.png"/><Relationship Id="rId11" Type="http://schemas.openxmlformats.org/officeDocument/2006/relationships/image" Target="../media/image93.png"/><Relationship Id="rId12" Type="http://schemas.openxmlformats.org/officeDocument/2006/relationships/image" Target="../media/image94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5.png"/><Relationship Id="rId3" Type="http://schemas.openxmlformats.org/officeDocument/2006/relationships/image" Target="../media/image96.png"/><Relationship Id="rId4" Type="http://schemas.openxmlformats.org/officeDocument/2006/relationships/image" Target="../media/image97.png"/><Relationship Id="rId5" Type="http://schemas.openxmlformats.org/officeDocument/2006/relationships/image" Target="../media/image98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9.png"/><Relationship Id="rId3" Type="http://schemas.openxmlformats.org/officeDocument/2006/relationships/image" Target="../media/image100.png"/><Relationship Id="rId4" Type="http://schemas.openxmlformats.org/officeDocument/2006/relationships/image" Target="../media/image101.png"/><Relationship Id="rId5" Type="http://schemas.openxmlformats.org/officeDocument/2006/relationships/image" Target="../media/image102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9.png"/><Relationship Id="rId3" Type="http://schemas.openxmlformats.org/officeDocument/2006/relationships/image" Target="../media/image100.png"/><Relationship Id="rId4" Type="http://schemas.openxmlformats.org/officeDocument/2006/relationships/image" Target="../media/image101.png"/><Relationship Id="rId5" Type="http://schemas.openxmlformats.org/officeDocument/2006/relationships/image" Target="../media/image103.png"/><Relationship Id="rId6" Type="http://schemas.openxmlformats.org/officeDocument/2006/relationships/image" Target="../media/image104.png"/><Relationship Id="rId7" Type="http://schemas.openxmlformats.org/officeDocument/2006/relationships/image" Target="../media/image105.png"/><Relationship Id="rId8" Type="http://schemas.openxmlformats.org/officeDocument/2006/relationships/image" Target="../media/image106.png"/><Relationship Id="rId9" Type="http://schemas.openxmlformats.org/officeDocument/2006/relationships/image" Target="../media/image107.png"/><Relationship Id="rId10" Type="http://schemas.openxmlformats.org/officeDocument/2006/relationships/image" Target="../media/image108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7.png"/><Relationship Id="rId3" Type="http://schemas.openxmlformats.org/officeDocument/2006/relationships/image" Target="../media/image108.png"/><Relationship Id="rId4" Type="http://schemas.openxmlformats.org/officeDocument/2006/relationships/image" Target="../media/image109.png"/><Relationship Id="rId5" Type="http://schemas.openxmlformats.org/officeDocument/2006/relationships/image" Target="../media/image110.png"/><Relationship Id="rId6" Type="http://schemas.openxmlformats.org/officeDocument/2006/relationships/image" Target="../media/image111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2.png"/><Relationship Id="rId3" Type="http://schemas.openxmlformats.org/officeDocument/2006/relationships/image" Target="../media/image113.png"/><Relationship Id="rId4" Type="http://schemas.openxmlformats.org/officeDocument/2006/relationships/image" Target="../media/image114.png"/><Relationship Id="rId5" Type="http://schemas.openxmlformats.org/officeDocument/2006/relationships/image" Target="../media/image115.pn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6.png"/><Relationship Id="rId3" Type="http://schemas.openxmlformats.org/officeDocument/2006/relationships/image" Target="../media/image117.png"/><Relationship Id="rId4" Type="http://schemas.openxmlformats.org/officeDocument/2006/relationships/image" Target="../media/image118.png"/><Relationship Id="rId5" Type="http://schemas.openxmlformats.org/officeDocument/2006/relationships/image" Target="../media/image119.pn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0.png"/><Relationship Id="rId3" Type="http://schemas.openxmlformats.org/officeDocument/2006/relationships/image" Target="../media/image121.png"/><Relationship Id="rId4" Type="http://schemas.openxmlformats.org/officeDocument/2006/relationships/image" Target="../media/image122.png"/><Relationship Id="rId5" Type="http://schemas.openxmlformats.org/officeDocument/2006/relationships/image" Target="../media/image123.pn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6.png"/><Relationship Id="rId3" Type="http://schemas.openxmlformats.org/officeDocument/2006/relationships/image" Target="../media/image124.png"/><Relationship Id="rId4" Type="http://schemas.openxmlformats.org/officeDocument/2006/relationships/image" Target="../media/image125.png"/><Relationship Id="rId5" Type="http://schemas.openxmlformats.org/officeDocument/2006/relationships/image" Target="../media/image126.pn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7.png"/><Relationship Id="rId3" Type="http://schemas.openxmlformats.org/officeDocument/2006/relationships/image" Target="../media/image128.png"/><Relationship Id="rId4" Type="http://schemas.openxmlformats.org/officeDocument/2006/relationships/image" Target="../media/image129.png"/><Relationship Id="rId5" Type="http://schemas.openxmlformats.org/officeDocument/2006/relationships/image" Target="../media/image130.png"/><Relationship Id="rId6" Type="http://schemas.openxmlformats.org/officeDocument/2006/relationships/image" Target="../media/image131.png"/><Relationship Id="rId7" Type="http://schemas.openxmlformats.org/officeDocument/2006/relationships/image" Target="../media/image132.pn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5.png"/><Relationship Id="rId3" Type="http://schemas.openxmlformats.org/officeDocument/2006/relationships/image" Target="../media/image133.png"/><Relationship Id="rId4" Type="http://schemas.openxmlformats.org/officeDocument/2006/relationships/image" Target="../media/image134.png"/><Relationship Id="rId5" Type="http://schemas.openxmlformats.org/officeDocument/2006/relationships/image" Target="../media/image135.png"/><Relationship Id="rId6" Type="http://schemas.openxmlformats.org/officeDocument/2006/relationships/image" Target="../media/image136.png"/><Relationship Id="rId7" Type="http://schemas.openxmlformats.org/officeDocument/2006/relationships/image" Target="../media/image137.png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2.png"/><Relationship Id="rId3" Type="http://schemas.openxmlformats.org/officeDocument/2006/relationships/image" Target="../media/image138.png"/><Relationship Id="rId4" Type="http://schemas.openxmlformats.org/officeDocument/2006/relationships/image" Target="../media/image139.png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0.png"/><Relationship Id="rId3" Type="http://schemas.openxmlformats.org/officeDocument/2006/relationships/image" Target="../media/image141.png"/><Relationship Id="rId4" Type="http://schemas.openxmlformats.org/officeDocument/2006/relationships/image" Target="../media/image142.png"/><Relationship Id="rId5" Type="http://schemas.openxmlformats.org/officeDocument/2006/relationships/image" Target="../media/image143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4.png"/><Relationship Id="rId3" Type="http://schemas.openxmlformats.org/officeDocument/2006/relationships/image" Target="../media/image145.png"/><Relationship Id="rId4" Type="http://schemas.openxmlformats.org/officeDocument/2006/relationships/image" Target="../media/image146.png"/><Relationship Id="rId5" Type="http://schemas.openxmlformats.org/officeDocument/2006/relationships/image" Target="../media/image147.png"/><Relationship Id="rId6" Type="http://schemas.openxmlformats.org/officeDocument/2006/relationships/image" Target="../media/image148.png"/><Relationship Id="rId7" Type="http://schemas.openxmlformats.org/officeDocument/2006/relationships/image" Target="../media/image142.png"/><Relationship Id="rId8" Type="http://schemas.openxmlformats.org/officeDocument/2006/relationships/image" Target="../media/image143.png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16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image" Target="../media/image26.png"/><Relationship Id="rId8" Type="http://schemas.openxmlformats.org/officeDocument/2006/relationships/image" Target="../media/image27.png"/><Relationship Id="rId9" Type="http://schemas.openxmlformats.org/officeDocument/2006/relationships/image" Target="../media/image28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image" Target="../media/image22.png"/><Relationship Id="rId7" Type="http://schemas.openxmlformats.org/officeDocument/2006/relationships/image" Target="../media/image33.png"/><Relationship Id="rId8" Type="http://schemas.openxmlformats.org/officeDocument/2006/relationships/image" Target="../media/image34.png"/><Relationship Id="rId9" Type="http://schemas.openxmlformats.org/officeDocument/2006/relationships/image" Target="../media/image35.png"/><Relationship Id="rId10" Type="http://schemas.openxmlformats.org/officeDocument/2006/relationships/image" Target="../media/image26.png"/><Relationship Id="rId11" Type="http://schemas.openxmlformats.org/officeDocument/2006/relationships/image" Target="../media/image36.png"/><Relationship Id="rId12" Type="http://schemas.openxmlformats.org/officeDocument/2006/relationships/image" Target="../media/image37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png"/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6" Type="http://schemas.openxmlformats.org/officeDocument/2006/relationships/image" Target="../media/image22.png"/><Relationship Id="rId7" Type="http://schemas.openxmlformats.org/officeDocument/2006/relationships/image" Target="../media/image37.png"/><Relationship Id="rId8" Type="http://schemas.openxmlformats.org/officeDocument/2006/relationships/image" Target="../media/image42.png"/><Relationship Id="rId9" Type="http://schemas.openxmlformats.org/officeDocument/2006/relationships/image" Target="../media/image43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cours 23"/>
          <p:cNvSpPr/>
          <p:nvPr>
            <p:ph type="body" idx="21"/>
          </p:nvPr>
        </p:nvSpPr>
        <p:spPr>
          <a:xfrm>
            <a:off x="4889500" y="6819900"/>
            <a:ext cx="3225800" cy="1270000"/>
          </a:xfrm>
          <a:prstGeom prst="roundRect">
            <a:avLst>
              <a:gd name="adj" fmla="val 41000"/>
            </a:avLst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4800">
                <a:solidFill>
                  <a:srgbClr val="000000"/>
                </a:solidFill>
                <a:latin typeface="+mn-lt"/>
                <a:ea typeface="+mn-ea"/>
                <a:cs typeface="+mn-cs"/>
                <a:sym typeface="Baskerville"/>
              </a:defRPr>
            </a:lvl1pPr>
          </a:lstStyle>
          <a:p>
            <a:pPr/>
            <a:r>
              <a:t>cours 23</a:t>
            </a:r>
          </a:p>
        </p:txBody>
      </p:sp>
      <p:sp>
        <p:nvSpPr>
          <p:cNvPr id="130" name="4.2 Estimation d’une moyenne"/>
          <p:cNvSpPr/>
          <p:nvPr>
            <p:ph type="body" idx="22"/>
          </p:nvPr>
        </p:nvSpPr>
        <p:spPr>
          <a:xfrm>
            <a:off x="424308" y="2171700"/>
            <a:ext cx="12156184" cy="2247206"/>
          </a:xfrm>
          <a:prstGeom prst="roundRect">
            <a:avLst>
              <a:gd name="adj" fmla="val 46719"/>
            </a:avLst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cap="all" sz="7200">
                <a:solidFill>
                  <a:srgbClr val="000000"/>
                </a:solidFill>
                <a:latin typeface="+mn-lt"/>
                <a:ea typeface="+mn-ea"/>
                <a:cs typeface="+mn-cs"/>
                <a:sym typeface="Baskerville"/>
              </a:defRPr>
            </a:lvl1pPr>
          </a:lstStyle>
          <a:p>
            <a:pPr/>
            <a:r>
              <a:t>4.2 Estimation d’une moyenne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8" name="Grouper"/>
          <p:cNvGrpSpPr/>
          <p:nvPr/>
        </p:nvGrpSpPr>
        <p:grpSpPr>
          <a:xfrm>
            <a:off x="3657125" y="4455911"/>
            <a:ext cx="3340421" cy="723906"/>
            <a:chOff x="0" y="0"/>
            <a:chExt cx="3340419" cy="723904"/>
          </a:xfrm>
        </p:grpSpPr>
        <p:sp>
          <p:nvSpPr>
            <p:cNvPr id="276" name="Rectangle aux angles arrondis"/>
            <p:cNvSpPr/>
            <p:nvPr/>
          </p:nvSpPr>
          <p:spPr>
            <a:xfrm>
              <a:off x="0" y="0"/>
              <a:ext cx="635655" cy="723905"/>
            </a:xfrm>
            <a:prstGeom prst="roundRect">
              <a:avLst>
                <a:gd name="adj" fmla="val 29969"/>
              </a:avLst>
            </a:prstGeom>
            <a:solidFill>
              <a:srgbClr val="FFB0B2"/>
            </a:solidFill>
            <a:ln w="25400" cap="flat">
              <a:noFill/>
              <a:miter lim="400000"/>
            </a:ln>
            <a:effectLst>
              <a:reflection blurRad="0" stA="71804" stPos="0" endA="0" endPos="40000" dist="0" dir="5400000" fadeDir="5400000" sx="100000" sy="-100000" kx="0" ky="0" algn="bl" rotWithShape="0"/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/>
              </a:pPr>
            </a:p>
          </p:txBody>
        </p:sp>
        <p:sp>
          <p:nvSpPr>
            <p:cNvPr id="277" name="Rectangle aux angles arrondis"/>
            <p:cNvSpPr/>
            <p:nvPr/>
          </p:nvSpPr>
          <p:spPr>
            <a:xfrm>
              <a:off x="2704765" y="0"/>
              <a:ext cx="635655" cy="723905"/>
            </a:xfrm>
            <a:prstGeom prst="roundRect">
              <a:avLst>
                <a:gd name="adj" fmla="val 29969"/>
              </a:avLst>
            </a:prstGeom>
            <a:solidFill>
              <a:srgbClr val="FFB0B2"/>
            </a:solidFill>
            <a:ln w="25400" cap="flat">
              <a:noFill/>
              <a:miter lim="400000"/>
            </a:ln>
            <a:effectLst>
              <a:reflection blurRad="0" stA="71804" stPos="0" endA="0" endPos="40000" dist="0" dir="5400000" fadeDir="5400000" sx="100000" sy="-100000" kx="0" ky="0" algn="bl" rotWithShape="0"/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/>
              </a:pPr>
            </a:p>
          </p:txBody>
        </p:sp>
      </p:grpSp>
      <p:grpSp>
        <p:nvGrpSpPr>
          <p:cNvPr id="282" name="Grouper"/>
          <p:cNvGrpSpPr/>
          <p:nvPr/>
        </p:nvGrpSpPr>
        <p:grpSpPr>
          <a:xfrm>
            <a:off x="2546685" y="2793473"/>
            <a:ext cx="3955715" cy="845077"/>
            <a:chOff x="0" y="0"/>
            <a:chExt cx="3955713" cy="845076"/>
          </a:xfrm>
        </p:grpSpPr>
        <p:sp>
          <p:nvSpPr>
            <p:cNvPr id="279" name="Rectangle aux angles arrondis"/>
            <p:cNvSpPr/>
            <p:nvPr/>
          </p:nvSpPr>
          <p:spPr>
            <a:xfrm>
              <a:off x="3415809" y="0"/>
              <a:ext cx="539905" cy="520700"/>
            </a:xfrm>
            <a:prstGeom prst="roundRect">
              <a:avLst>
                <a:gd name="adj" fmla="val 36585"/>
              </a:avLst>
            </a:prstGeom>
            <a:solidFill>
              <a:srgbClr val="0DFCFF"/>
            </a:solidFill>
            <a:ln w="25400" cap="flat">
              <a:noFill/>
              <a:miter lim="400000"/>
            </a:ln>
            <a:effectLst>
              <a:reflection blurRad="0" stA="71804" stPos="0" endA="0" endPos="40000" dist="0" dir="5400000" fadeDir="5400000" sx="100000" sy="-100000" kx="0" ky="0" algn="bl" rotWithShape="0"/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/>
              </a:pPr>
            </a:p>
          </p:txBody>
        </p:sp>
        <p:sp>
          <p:nvSpPr>
            <p:cNvPr id="280" name="Rectangle aux angles arrondis"/>
            <p:cNvSpPr/>
            <p:nvPr/>
          </p:nvSpPr>
          <p:spPr>
            <a:xfrm>
              <a:off x="603404" y="19576"/>
              <a:ext cx="539905" cy="520701"/>
            </a:xfrm>
            <a:prstGeom prst="roundRect">
              <a:avLst>
                <a:gd name="adj" fmla="val 36585"/>
              </a:avLst>
            </a:prstGeom>
            <a:solidFill>
              <a:srgbClr val="0DFCFF"/>
            </a:solidFill>
            <a:ln w="25400" cap="flat">
              <a:noFill/>
              <a:miter lim="400000"/>
            </a:ln>
            <a:effectLst>
              <a:reflection blurRad="0" stA="71804" stPos="0" endA="0" endPos="40000" dist="0" dir="5400000" fadeDir="5400000" sx="100000" sy="-100000" kx="0" ky="0" algn="bl" rotWithShape="0"/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/>
              </a:pPr>
            </a:p>
          </p:txBody>
        </p:sp>
        <p:sp>
          <p:nvSpPr>
            <p:cNvPr id="281" name="Rectangle aux angles arrondis"/>
            <p:cNvSpPr/>
            <p:nvPr/>
          </p:nvSpPr>
          <p:spPr>
            <a:xfrm>
              <a:off x="0" y="324376"/>
              <a:ext cx="539905" cy="520701"/>
            </a:xfrm>
            <a:prstGeom prst="roundRect">
              <a:avLst>
                <a:gd name="adj" fmla="val 36585"/>
              </a:avLst>
            </a:prstGeom>
            <a:solidFill>
              <a:srgbClr val="0DFCFF"/>
            </a:solidFill>
            <a:ln w="25400" cap="flat">
              <a:noFill/>
              <a:miter lim="400000"/>
            </a:ln>
            <a:effectLst>
              <a:reflection blurRad="0" stA="71804" stPos="0" endA="0" endPos="40000" dist="0" dir="5400000" fadeDir="5400000" sx="100000" sy="-100000" kx="0" ky="0" algn="bl" rotWithShape="0"/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/>
              </a:pPr>
            </a:p>
          </p:txBody>
        </p:sp>
      </p:grpSp>
      <p:pic>
        <p:nvPicPr>
          <p:cNvPr id="28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27740" y="5792874"/>
            <a:ext cx="2044701" cy="10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84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89702" y="7188734"/>
            <a:ext cx="2311401" cy="10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85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927445" y="7251688"/>
            <a:ext cx="2070101" cy="939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86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61478" y="941585"/>
            <a:ext cx="1231901" cy="520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87" name="Image" descr="Image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019548" y="509785"/>
            <a:ext cx="7264401" cy="1384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88" name="Image" descr="Image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127740" y="2508250"/>
            <a:ext cx="6858001" cy="1130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89" name="Image" descr="Image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2127740" y="4252714"/>
            <a:ext cx="5105401" cy="11303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82" grpId="3"/>
      <p:bldP build="whole" bldLvl="1" animBg="1" rev="0" advAuto="0" spid="283" grpId="4"/>
      <p:bldP build="whole" bldLvl="1" animBg="1" rev="0" advAuto="0" spid="278" grpId="5"/>
      <p:bldP build="whole" bldLvl="1" animBg="1" rev="0" advAuto="0" spid="285" grpId="7"/>
      <p:bldP build="whole" bldLvl="1" animBg="1" rev="0" advAuto="0" spid="288" grpId="1"/>
      <p:bldP build="whole" bldLvl="1" animBg="1" rev="0" advAuto="0" spid="289" grpId="2"/>
      <p:bldP build="whole" bldLvl="1" animBg="1" rev="0" advAuto="0" spid="284" grpId="6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3" name="Grouper"/>
          <p:cNvGrpSpPr/>
          <p:nvPr/>
        </p:nvGrpSpPr>
        <p:grpSpPr>
          <a:xfrm>
            <a:off x="5524515" y="360015"/>
            <a:ext cx="5226263" cy="8714204"/>
            <a:chOff x="0" y="0"/>
            <a:chExt cx="5226261" cy="8714203"/>
          </a:xfrm>
        </p:grpSpPr>
        <p:sp>
          <p:nvSpPr>
            <p:cNvPr id="291" name="Rectangle aux angles arrondis"/>
            <p:cNvSpPr/>
            <p:nvPr/>
          </p:nvSpPr>
          <p:spPr>
            <a:xfrm>
              <a:off x="2813438" y="7284399"/>
              <a:ext cx="2412824" cy="1429805"/>
            </a:xfrm>
            <a:prstGeom prst="roundRect">
              <a:avLst>
                <a:gd name="adj" fmla="val 13324"/>
              </a:avLst>
            </a:prstGeom>
            <a:solidFill>
              <a:srgbClr val="0DFCFF"/>
            </a:solidFill>
            <a:ln w="25400" cap="flat">
              <a:noFill/>
              <a:miter lim="400000"/>
            </a:ln>
            <a:effectLst>
              <a:reflection blurRad="0" stA="71804" stPos="0" endA="0" endPos="40000" dist="0" dir="5400000" fadeDir="5400000" sx="100000" sy="-100000" kx="0" ky="0" algn="bl" rotWithShape="0"/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/>
              </a:pPr>
            </a:p>
          </p:txBody>
        </p:sp>
        <p:sp>
          <p:nvSpPr>
            <p:cNvPr id="292" name="Rectangle aux angles arrondis"/>
            <p:cNvSpPr/>
            <p:nvPr/>
          </p:nvSpPr>
          <p:spPr>
            <a:xfrm>
              <a:off x="0" y="0"/>
              <a:ext cx="1806349" cy="1353778"/>
            </a:xfrm>
            <a:prstGeom prst="roundRect">
              <a:avLst>
                <a:gd name="adj" fmla="val 14072"/>
              </a:avLst>
            </a:prstGeom>
            <a:solidFill>
              <a:srgbClr val="0DFCFF"/>
            </a:solidFill>
            <a:ln w="25400" cap="flat">
              <a:noFill/>
              <a:miter lim="400000"/>
            </a:ln>
            <a:effectLst>
              <a:reflection blurRad="0" stA="71804" stPos="0" endA="0" endPos="40000" dist="0" dir="5400000" fadeDir="5400000" sx="100000" sy="-100000" kx="0" ky="0" algn="bl" rotWithShape="0"/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/>
              </a:pPr>
            </a:p>
          </p:txBody>
        </p:sp>
      </p:grpSp>
      <p:grpSp>
        <p:nvGrpSpPr>
          <p:cNvPr id="296" name="Grouper"/>
          <p:cNvGrpSpPr/>
          <p:nvPr/>
        </p:nvGrpSpPr>
        <p:grpSpPr>
          <a:xfrm>
            <a:off x="3374353" y="687585"/>
            <a:ext cx="6813233" cy="6737302"/>
            <a:chOff x="0" y="0"/>
            <a:chExt cx="6813231" cy="6737300"/>
          </a:xfrm>
        </p:grpSpPr>
        <p:sp>
          <p:nvSpPr>
            <p:cNvPr id="294" name="Rectangle aux angles arrondis"/>
            <p:cNvSpPr/>
            <p:nvPr/>
          </p:nvSpPr>
          <p:spPr>
            <a:xfrm>
              <a:off x="5187281" y="5962600"/>
              <a:ext cx="1625951" cy="774701"/>
            </a:xfrm>
            <a:prstGeom prst="roundRect">
              <a:avLst>
                <a:gd name="adj" fmla="val 24590"/>
              </a:avLst>
            </a:prstGeom>
            <a:solidFill>
              <a:srgbClr val="0DFCFF"/>
            </a:solidFill>
            <a:ln w="25400" cap="flat">
              <a:noFill/>
              <a:miter lim="400000"/>
            </a:ln>
            <a:effectLst>
              <a:reflection blurRad="0" stA="71804" stPos="0" endA="0" endPos="40000" dist="0" dir="5400000" fadeDir="5400000" sx="100000" sy="-100000" kx="0" ky="0" algn="bl" rotWithShape="0"/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/>
              </a:pPr>
            </a:p>
          </p:txBody>
        </p:sp>
        <p:sp>
          <p:nvSpPr>
            <p:cNvPr id="295" name="Rectangle aux angles arrondis"/>
            <p:cNvSpPr/>
            <p:nvPr/>
          </p:nvSpPr>
          <p:spPr>
            <a:xfrm>
              <a:off x="0" y="0"/>
              <a:ext cx="1625950" cy="774700"/>
            </a:xfrm>
            <a:prstGeom prst="roundRect">
              <a:avLst>
                <a:gd name="adj" fmla="val 24590"/>
              </a:avLst>
            </a:prstGeom>
            <a:solidFill>
              <a:srgbClr val="0DFCFF"/>
            </a:solidFill>
            <a:ln w="25400" cap="flat">
              <a:noFill/>
              <a:miter lim="400000"/>
            </a:ln>
            <a:effectLst>
              <a:reflection blurRad="0" stA="71804" stPos="0" endA="0" endPos="40000" dist="0" dir="5400000" fadeDir="5400000" sx="100000" sy="-100000" kx="0" ky="0" algn="bl" rotWithShape="0"/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/>
              </a:pPr>
            </a:p>
          </p:txBody>
        </p:sp>
      </p:grpSp>
      <p:pic>
        <p:nvPicPr>
          <p:cNvPr id="29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52826" y="605035"/>
            <a:ext cx="2070101" cy="939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98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571378" y="814585"/>
            <a:ext cx="1231901" cy="520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99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565429" y="862310"/>
            <a:ext cx="901701" cy="508001"/>
          </a:xfrm>
          <a:prstGeom prst="rect">
            <a:avLst/>
          </a:prstGeom>
          <a:ln w="12700">
            <a:miter lim="400000"/>
          </a:ln>
        </p:spPr>
      </p:pic>
      <p:sp>
        <p:nvSpPr>
          <p:cNvPr id="300" name="Donc l’estimateur n’est pas sans biais!"/>
          <p:cNvSpPr txBox="1"/>
          <p:nvPr/>
        </p:nvSpPr>
        <p:spPr>
          <a:xfrm>
            <a:off x="2819722" y="2203449"/>
            <a:ext cx="6984356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Donc l’estimateur n’est pas sans biais!</a:t>
            </a:r>
          </a:p>
        </p:txBody>
      </p:sp>
      <p:sp>
        <p:nvSpPr>
          <p:cNvPr id="301" name="Par contre, tout ce travail n’a pas été futile!"/>
          <p:cNvSpPr txBox="1"/>
          <p:nvPr/>
        </p:nvSpPr>
        <p:spPr>
          <a:xfrm>
            <a:off x="2541525" y="3166864"/>
            <a:ext cx="7921750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Par contre, tout ce travail n’a pas été futile!</a:t>
            </a:r>
          </a:p>
        </p:txBody>
      </p:sp>
      <p:sp>
        <p:nvSpPr>
          <p:cNvPr id="302" name="Il nous montre comment avoir un estimateur sans biais."/>
          <p:cNvSpPr txBox="1"/>
          <p:nvPr/>
        </p:nvSpPr>
        <p:spPr>
          <a:xfrm>
            <a:off x="1382898" y="4130278"/>
            <a:ext cx="10239004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Il nous montre comment avoir un estimateur sans biais.</a:t>
            </a:r>
          </a:p>
        </p:txBody>
      </p:sp>
      <p:pic>
        <p:nvPicPr>
          <p:cNvPr id="303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018335" y="5019675"/>
            <a:ext cx="3543301" cy="1104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04" name="Image" descr="Image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8080" y="6544865"/>
            <a:ext cx="5321301" cy="1104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05" name="Image" descr="Image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235303" y="6485086"/>
            <a:ext cx="3733801" cy="1104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06" name="Image" descr="Image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5918894" y="7870874"/>
            <a:ext cx="4737101" cy="1104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07" name="Image" descr="Image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0866784" y="8213774"/>
            <a:ext cx="901701" cy="4191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0" presetID="1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96" grpId="9"/>
      <p:bldP build="whole" bldLvl="1" animBg="1" rev="0" advAuto="0" spid="307" grpId="11"/>
      <p:bldP build="whole" bldLvl="1" animBg="1" rev="0" advAuto="0" spid="293" grpId="10"/>
      <p:bldP build="whole" bldLvl="1" animBg="1" rev="0" advAuto="0" spid="301" grpId="3"/>
      <p:bldP build="whole" bldLvl="1" animBg="1" rev="0" advAuto="0" spid="305" grpId="7"/>
      <p:bldP build="whole" bldLvl="1" animBg="1" rev="0" advAuto="0" spid="299" grpId="1"/>
      <p:bldP build="whole" bldLvl="1" animBg="1" rev="0" advAuto="0" spid="302" grpId="4"/>
      <p:bldP build="whole" bldLvl="1" animBg="1" rev="0" advAuto="0" spid="303" grpId="5"/>
      <p:bldP build="whole" bldLvl="1" animBg="1" rev="0" advAuto="0" spid="304" grpId="6"/>
      <p:bldP build="whole" bldLvl="1" animBg="1" rev="0" advAuto="0" spid="300" grpId="2"/>
      <p:bldP build="whole" bldLvl="1" animBg="1" rev="0" advAuto="0" spid="306" grpId="8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1" name="Grouper"/>
          <p:cNvGrpSpPr/>
          <p:nvPr/>
        </p:nvGrpSpPr>
        <p:grpSpPr>
          <a:xfrm>
            <a:off x="4495750" y="6914108"/>
            <a:ext cx="3020691" cy="2189847"/>
            <a:chOff x="0" y="0"/>
            <a:chExt cx="3020690" cy="2189846"/>
          </a:xfrm>
        </p:grpSpPr>
        <p:sp>
          <p:nvSpPr>
            <p:cNvPr id="309" name="Tout ça pour ça"/>
            <p:cNvSpPr txBox="1"/>
            <p:nvPr/>
          </p:nvSpPr>
          <p:spPr>
            <a:xfrm>
              <a:off x="-1" y="1567546"/>
              <a:ext cx="3020691" cy="622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Tout ça pour ça</a:t>
              </a:r>
            </a:p>
          </p:txBody>
        </p:sp>
        <p:sp>
          <p:nvSpPr>
            <p:cNvPr id="310" name="Rectangle aux angles arrondis"/>
            <p:cNvSpPr/>
            <p:nvPr/>
          </p:nvSpPr>
          <p:spPr>
            <a:xfrm>
              <a:off x="1371649" y="0"/>
              <a:ext cx="775383" cy="622300"/>
            </a:xfrm>
            <a:prstGeom prst="roundRect">
              <a:avLst>
                <a:gd name="adj" fmla="val 30612"/>
              </a:avLst>
            </a:prstGeom>
            <a:solidFill>
              <a:srgbClr val="FFB0B2"/>
            </a:solidFill>
            <a:ln w="25400" cap="flat">
              <a:noFill/>
              <a:miter lim="400000"/>
            </a:ln>
            <a:effectLst>
              <a:reflection blurRad="0" stA="71804" stPos="0" endA="0" endPos="40000" dist="0" dir="5400000" fadeDir="5400000" sx="100000" sy="-100000" kx="0" ky="0" algn="bl" rotWithShape="0"/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/>
              </a:pPr>
            </a:p>
          </p:txBody>
        </p:sp>
      </p:grpSp>
      <p:grpSp>
        <p:nvGrpSpPr>
          <p:cNvPr id="314" name="Grouper"/>
          <p:cNvGrpSpPr/>
          <p:nvPr/>
        </p:nvGrpSpPr>
        <p:grpSpPr>
          <a:xfrm>
            <a:off x="4035253" y="644621"/>
            <a:ext cx="6664973" cy="1382440"/>
            <a:chOff x="0" y="0"/>
            <a:chExt cx="6664972" cy="1382438"/>
          </a:xfrm>
        </p:grpSpPr>
        <p:sp>
          <p:nvSpPr>
            <p:cNvPr id="312" name="Rectangle aux angles arrondis"/>
            <p:cNvSpPr/>
            <p:nvPr/>
          </p:nvSpPr>
          <p:spPr>
            <a:xfrm>
              <a:off x="3312485" y="0"/>
              <a:ext cx="3352488" cy="1382439"/>
            </a:xfrm>
            <a:prstGeom prst="roundRect">
              <a:avLst>
                <a:gd name="adj" fmla="val 13780"/>
              </a:avLst>
            </a:prstGeom>
            <a:solidFill>
              <a:srgbClr val="0DFCFF"/>
            </a:solidFill>
            <a:ln w="25400" cap="flat">
              <a:noFill/>
              <a:miter lim="400000"/>
            </a:ln>
            <a:effectLst>
              <a:reflection blurRad="0" stA="71804" stPos="0" endA="0" endPos="40000" dist="0" dir="5400000" fadeDir="5400000" sx="100000" sy="-100000" kx="0" ky="0" algn="bl" rotWithShape="0"/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/>
              </a:pPr>
            </a:p>
          </p:txBody>
        </p:sp>
        <p:sp>
          <p:nvSpPr>
            <p:cNvPr id="313" name="Rectangle aux angles arrondis"/>
            <p:cNvSpPr/>
            <p:nvPr/>
          </p:nvSpPr>
          <p:spPr>
            <a:xfrm>
              <a:off x="0" y="160835"/>
              <a:ext cx="724274" cy="774701"/>
            </a:xfrm>
            <a:prstGeom prst="roundRect">
              <a:avLst>
                <a:gd name="adj" fmla="val 26302"/>
              </a:avLst>
            </a:prstGeom>
            <a:solidFill>
              <a:srgbClr val="0DFCFF"/>
            </a:solidFill>
            <a:ln w="25400" cap="flat">
              <a:noFill/>
              <a:miter lim="400000"/>
            </a:ln>
            <a:effectLst>
              <a:reflection blurRad="0" stA="71804" stPos="0" endA="0" endPos="40000" dist="0" dir="5400000" fadeDir="5400000" sx="100000" sy="-100000" kx="0" ky="0" algn="bl" rotWithShape="0"/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/>
              </a:pPr>
            </a:p>
          </p:txBody>
        </p:sp>
      </p:grpSp>
      <p:pic>
        <p:nvPicPr>
          <p:cNvPr id="31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70235" y="714375"/>
            <a:ext cx="3543301" cy="1104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16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057775" y="695771"/>
            <a:ext cx="5511800" cy="1257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17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118248" y="2409676"/>
            <a:ext cx="4381501" cy="1257301"/>
          </a:xfrm>
          <a:prstGeom prst="rect">
            <a:avLst/>
          </a:prstGeom>
          <a:ln w="12700">
            <a:miter lim="400000"/>
          </a:ln>
        </p:spPr>
      </p:pic>
      <p:sp>
        <p:nvSpPr>
          <p:cNvPr id="318" name="et donc l’estimé de la variance est"/>
          <p:cNvSpPr txBox="1"/>
          <p:nvPr/>
        </p:nvSpPr>
        <p:spPr>
          <a:xfrm>
            <a:off x="3387278" y="4565649"/>
            <a:ext cx="6230244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et donc l’estimé de la variance est</a:t>
            </a:r>
          </a:p>
        </p:txBody>
      </p:sp>
      <p:pic>
        <p:nvPicPr>
          <p:cNvPr id="319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495750" y="6285458"/>
            <a:ext cx="4648201" cy="12573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18" grpId="4"/>
      <p:bldP build="whole" bldLvl="1" animBg="1" rev="0" advAuto="0" spid="314" grpId="2"/>
      <p:bldP build="whole" bldLvl="1" animBg="1" rev="0" advAuto="0" spid="319" grpId="5"/>
      <p:bldP build="whole" bldLvl="1" animBg="1" rev="0" advAuto="0" spid="316" grpId="1"/>
      <p:bldP build="whole" bldLvl="1" animBg="1" rev="0" advAuto="0" spid="311" grpId="6"/>
      <p:bldP build="whole" bldLvl="1" animBg="1" rev="0" advAuto="0" spid="317" grpId="3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67500" y="3604418"/>
            <a:ext cx="355600" cy="419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22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382466" y="638026"/>
            <a:ext cx="381001" cy="317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23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201366" y="2253009"/>
            <a:ext cx="254001" cy="317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24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201366" y="3604418"/>
            <a:ext cx="431801" cy="419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25" name="Image" descr="Image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0013751" y="3604418"/>
            <a:ext cx="457201" cy="419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26" name="Image" descr="Image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667500" y="2253009"/>
            <a:ext cx="241300" cy="292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27" name="Image" descr="Image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0013751" y="2056159"/>
            <a:ext cx="381001" cy="393701"/>
          </a:xfrm>
          <a:prstGeom prst="rect">
            <a:avLst/>
          </a:prstGeom>
          <a:ln w="12700">
            <a:miter lim="400000"/>
          </a:ln>
        </p:spPr>
      </p:pic>
      <p:sp>
        <p:nvSpPr>
          <p:cNvPr id="328" name="estimé"/>
          <p:cNvSpPr txBox="1"/>
          <p:nvPr/>
        </p:nvSpPr>
        <p:spPr>
          <a:xfrm>
            <a:off x="6147556" y="333226"/>
            <a:ext cx="1281188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estimé</a:t>
            </a:r>
          </a:p>
        </p:txBody>
      </p:sp>
      <p:sp>
        <p:nvSpPr>
          <p:cNvPr id="329" name="Paramètre de"/>
          <p:cNvSpPr txBox="1"/>
          <p:nvPr/>
        </p:nvSpPr>
        <p:spPr>
          <a:xfrm>
            <a:off x="508942" y="485626"/>
            <a:ext cx="2569072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Paramètre de</a:t>
            </a:r>
          </a:p>
        </p:txBody>
      </p:sp>
      <p:sp>
        <p:nvSpPr>
          <p:cNvPr id="330" name="estimateur"/>
          <p:cNvSpPr txBox="1"/>
          <p:nvPr/>
        </p:nvSpPr>
        <p:spPr>
          <a:xfrm>
            <a:off x="9380115" y="333226"/>
            <a:ext cx="2029273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estimateur</a:t>
            </a:r>
          </a:p>
        </p:txBody>
      </p:sp>
      <p:sp>
        <p:nvSpPr>
          <p:cNvPr id="331" name="Est-ce que ces estimé sont bons?"/>
          <p:cNvSpPr txBox="1"/>
          <p:nvPr/>
        </p:nvSpPr>
        <p:spPr>
          <a:xfrm>
            <a:off x="3673933" y="4876799"/>
            <a:ext cx="5987134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Est-ce que ces estimé sont bons?</a:t>
            </a:r>
          </a:p>
        </p:txBody>
      </p:sp>
      <p:sp>
        <p:nvSpPr>
          <p:cNvPr id="332" name="En fait on pourrait être très malchanceux et avoir sélectionné un échantillon très peu représentatif de la population."/>
          <p:cNvSpPr txBox="1"/>
          <p:nvPr/>
        </p:nvSpPr>
        <p:spPr>
          <a:xfrm>
            <a:off x="508942" y="6520011"/>
            <a:ext cx="11989669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En fait on pourrait être très malchanceux et avoir sélectionné un échantillon très peu représentatif de la population.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21" grpId="5"/>
      <p:bldP build="whole" bldLvl="1" animBg="1" rev="0" advAuto="0" spid="325" grpId="6"/>
      <p:bldP build="whole" bldLvl="1" animBg="1" rev="0" advAuto="0" spid="327" grpId="3"/>
      <p:bldP build="whole" bldLvl="1" animBg="1" rev="0" advAuto="0" spid="331" grpId="7"/>
      <p:bldP build="whole" bldLvl="1" animBg="1" rev="0" advAuto="0" spid="324" grpId="4"/>
      <p:bldP build="whole" bldLvl="1" animBg="1" rev="0" advAuto="0" spid="323" grpId="1"/>
      <p:bldP build="whole" bldLvl="1" animBg="1" rev="0" advAuto="0" spid="326" grpId="2"/>
      <p:bldP build="whole" bldLvl="1" animBg="1" rev="0" advAuto="0" spid="332" grpId="8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" name="Grouper"/>
          <p:cNvGrpSpPr/>
          <p:nvPr/>
        </p:nvGrpSpPr>
        <p:grpSpPr>
          <a:xfrm>
            <a:off x="-1073188" y="2307989"/>
            <a:ext cx="15151176" cy="7445612"/>
            <a:chOff x="0" y="0"/>
            <a:chExt cx="15151175" cy="7445610"/>
          </a:xfrm>
        </p:grpSpPr>
        <p:pic>
          <p:nvPicPr>
            <p:cNvPr id="334" name="interval.pdf" descr="interval.pd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15151176" cy="721606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35" name="Carré"/>
            <p:cNvSpPr/>
            <p:nvPr/>
          </p:nvSpPr>
          <p:spPr>
            <a:xfrm>
              <a:off x="1073187" y="295510"/>
              <a:ext cx="1270001" cy="1270001"/>
            </a:xfrm>
            <a:prstGeom prst="rect">
              <a:avLst/>
            </a:prstGeom>
            <a:solidFill>
              <a:srgbClr val="FFFFFF"/>
            </a:solidFill>
            <a:ln w="25400" cap="flat">
              <a:noFill/>
              <a:miter lim="400000"/>
            </a:ln>
            <a:effectLst>
              <a:reflection blurRad="0" stA="71804" stPos="0" endA="0" endPos="40000" dist="0" dir="5400000" fadeDir="5400000" sx="100000" sy="-100000" kx="0" ky="0" algn="bl" rotWithShape="0"/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/>
              </a:pPr>
            </a:p>
          </p:txBody>
        </p:sp>
        <p:sp>
          <p:nvSpPr>
            <p:cNvPr id="336" name="Carré"/>
            <p:cNvSpPr/>
            <p:nvPr/>
          </p:nvSpPr>
          <p:spPr>
            <a:xfrm>
              <a:off x="12807987" y="6175610"/>
              <a:ext cx="1270001" cy="1270001"/>
            </a:xfrm>
            <a:prstGeom prst="rect">
              <a:avLst/>
            </a:prstGeom>
            <a:solidFill>
              <a:srgbClr val="FFFFFF"/>
            </a:solidFill>
            <a:ln w="25400" cap="flat">
              <a:noFill/>
              <a:miter lim="400000"/>
            </a:ln>
            <a:effectLst>
              <a:reflection blurRad="0" stA="71804" stPos="0" endA="0" endPos="40000" dist="0" dir="5400000" fadeDir="5400000" sx="100000" sy="-100000" kx="0" ky="0" algn="bl" rotWithShape="0"/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/>
              </a:pPr>
            </a:p>
          </p:txBody>
        </p:sp>
      </p:grpSp>
      <p:pic>
        <p:nvPicPr>
          <p:cNvPr id="338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90743" y="6354955"/>
            <a:ext cx="381001" cy="3937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41" name="Grouper"/>
          <p:cNvGrpSpPr/>
          <p:nvPr/>
        </p:nvGrpSpPr>
        <p:grpSpPr>
          <a:xfrm>
            <a:off x="7788126" y="7723454"/>
            <a:ext cx="241301" cy="1727877"/>
            <a:chOff x="0" y="0"/>
            <a:chExt cx="241300" cy="1727876"/>
          </a:xfrm>
        </p:grpSpPr>
        <p:pic>
          <p:nvPicPr>
            <p:cNvPr id="339" name="Image" descr="Image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1435776"/>
              <a:ext cx="241300" cy="2921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40" name="Ligne"/>
            <p:cNvSpPr/>
            <p:nvPr/>
          </p:nvSpPr>
          <p:spPr>
            <a:xfrm flipV="1">
              <a:off x="129630" y="-1"/>
              <a:ext cx="1" cy="1179248"/>
            </a:xfrm>
            <a:prstGeom prst="line">
              <a:avLst/>
            </a:prstGeom>
            <a:noFill/>
            <a:ln w="25400" cap="flat">
              <a:solidFill>
                <a:srgbClr val="535353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4000"/>
              </a:pPr>
            </a:p>
          </p:txBody>
        </p:sp>
      </p:grpSp>
      <p:pic>
        <p:nvPicPr>
          <p:cNvPr id="342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286500" y="7041901"/>
            <a:ext cx="254000" cy="317501"/>
          </a:xfrm>
          <a:prstGeom prst="rect">
            <a:avLst/>
          </a:prstGeom>
          <a:ln w="12700">
            <a:miter lim="400000"/>
          </a:ln>
        </p:spPr>
      </p:pic>
      <p:sp>
        <p:nvSpPr>
          <p:cNvPr id="343" name="Rectangle aux angles arrondis"/>
          <p:cNvSpPr/>
          <p:nvPr/>
        </p:nvSpPr>
        <p:spPr>
          <a:xfrm>
            <a:off x="5577681" y="7367854"/>
            <a:ext cx="4662191" cy="270949"/>
          </a:xfrm>
          <a:prstGeom prst="roundRect">
            <a:avLst>
              <a:gd name="adj" fmla="val 50000"/>
            </a:avLst>
          </a:prstGeom>
          <a:solidFill>
            <a:srgbClr val="0DFCFF">
              <a:alpha val="49008"/>
            </a:srgbClr>
          </a:solidFill>
          <a:ln w="25400">
            <a:miter lim="400000"/>
          </a:ln>
          <a:effectLst>
            <a:reflection blurRad="0" stA="71804" stPos="0" endA="0" endPos="40000" dist="0" dir="5400000" fadeDir="5400000" sx="100000" sy="-100000" kx="0" ky="0" algn="bl" rotWithShape="0"/>
          </a:effectLst>
        </p:spPr>
        <p:txBody>
          <a:bodyPr lIns="50800" tIns="50800" rIns="50800" bIns="50800" anchor="ctr"/>
          <a:lstStyle/>
          <a:p>
            <a:pPr>
              <a:defRPr sz="4000"/>
            </a:pPr>
          </a:p>
        </p:txBody>
      </p:sp>
      <p:pic>
        <p:nvPicPr>
          <p:cNvPr id="344" name="Image" descr="Image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107669" y="2307989"/>
            <a:ext cx="3352801" cy="469901"/>
          </a:xfrm>
          <a:prstGeom prst="rect">
            <a:avLst/>
          </a:prstGeom>
          <a:ln w="12700">
            <a:miter lim="400000"/>
          </a:ln>
        </p:spPr>
      </p:pic>
      <p:sp>
        <p:nvSpPr>
          <p:cNvPr id="345" name="Rectangle aux angles arrondis"/>
          <p:cNvSpPr/>
          <p:nvPr/>
        </p:nvSpPr>
        <p:spPr>
          <a:xfrm>
            <a:off x="3015927" y="7342239"/>
            <a:ext cx="9785698" cy="270949"/>
          </a:xfrm>
          <a:prstGeom prst="roundRect">
            <a:avLst>
              <a:gd name="adj" fmla="val 50000"/>
            </a:avLst>
          </a:prstGeom>
          <a:solidFill>
            <a:srgbClr val="FFB0B2">
              <a:alpha val="49008"/>
            </a:srgbClr>
          </a:solidFill>
          <a:ln w="25400">
            <a:miter lim="400000"/>
          </a:ln>
          <a:effectLst>
            <a:reflection blurRad="0" stA="71804" stPos="0" endA="0" endPos="40000" dist="0" dir="5400000" fadeDir="5400000" sx="100000" sy="-100000" kx="0" ky="0" algn="bl" rotWithShape="0"/>
          </a:effectLst>
        </p:spPr>
        <p:txBody>
          <a:bodyPr lIns="50800" tIns="50800" rIns="50800" bIns="50800" anchor="ctr"/>
          <a:lstStyle/>
          <a:p>
            <a:pPr>
              <a:defRPr sz="4000"/>
            </a:pPr>
          </a:p>
        </p:txBody>
      </p:sp>
      <p:sp>
        <p:nvSpPr>
          <p:cNvPr id="346" name="Rectangle aux angles arrondis"/>
          <p:cNvSpPr/>
          <p:nvPr/>
        </p:nvSpPr>
        <p:spPr>
          <a:xfrm>
            <a:off x="7095083" y="7359401"/>
            <a:ext cx="1627387" cy="270950"/>
          </a:xfrm>
          <a:prstGeom prst="roundRect">
            <a:avLst>
              <a:gd name="adj" fmla="val 50000"/>
            </a:avLst>
          </a:prstGeom>
          <a:solidFill>
            <a:srgbClr val="CCFCC2">
              <a:alpha val="49008"/>
            </a:srgbClr>
          </a:solidFill>
          <a:ln w="25400">
            <a:miter lim="400000"/>
          </a:ln>
          <a:effectLst>
            <a:reflection blurRad="0" stA="71804" stPos="0" endA="0" endPos="40000" dist="0" dir="5400000" fadeDir="5400000" sx="100000" sy="-100000" kx="0" ky="0" algn="bl" rotWithShape="0"/>
          </a:effectLst>
        </p:spPr>
        <p:txBody>
          <a:bodyPr lIns="50800" tIns="50800" rIns="50800" bIns="50800" anchor="ctr"/>
          <a:lstStyle/>
          <a:p>
            <a:pPr>
              <a:defRPr sz="4000"/>
            </a:pPr>
          </a:p>
        </p:txBody>
      </p:sp>
      <p:sp>
        <p:nvSpPr>
          <p:cNvPr id="347" name="Lorsqu’on obtient un échantillon"/>
          <p:cNvSpPr txBox="1"/>
          <p:nvPr/>
        </p:nvSpPr>
        <p:spPr>
          <a:xfrm>
            <a:off x="3212454" y="-1"/>
            <a:ext cx="6148091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Lorsqu’on obtient un échantillon</a:t>
            </a:r>
          </a:p>
        </p:txBody>
      </p:sp>
      <p:grpSp>
        <p:nvGrpSpPr>
          <p:cNvPr id="350" name="Grouper"/>
          <p:cNvGrpSpPr/>
          <p:nvPr/>
        </p:nvGrpSpPr>
        <p:grpSpPr>
          <a:xfrm>
            <a:off x="2722351" y="799360"/>
            <a:ext cx="7560098" cy="622301"/>
            <a:chOff x="0" y="0"/>
            <a:chExt cx="7560096" cy="622300"/>
          </a:xfrm>
        </p:grpSpPr>
        <p:sp>
          <p:nvSpPr>
            <p:cNvPr id="348" name="Mais la probabilité que              est nulle!"/>
            <p:cNvSpPr txBox="1"/>
            <p:nvPr/>
          </p:nvSpPr>
          <p:spPr>
            <a:xfrm>
              <a:off x="0" y="-1"/>
              <a:ext cx="7560097" cy="622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/>
            </a:lstStyle>
            <a:p>
              <a:pPr/>
              <a:r>
                <a:t>Mais la probabilité que              est nulle!</a:t>
              </a:r>
            </a:p>
          </p:txBody>
        </p:sp>
        <p:pic>
          <p:nvPicPr>
            <p:cNvPr id="349" name="Image" descr="Image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4601417" y="203200"/>
              <a:ext cx="1130301" cy="381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354" name="Grouper"/>
          <p:cNvGrpSpPr/>
          <p:nvPr/>
        </p:nvGrpSpPr>
        <p:grpSpPr>
          <a:xfrm>
            <a:off x="339216" y="1598720"/>
            <a:ext cx="12148568" cy="622301"/>
            <a:chOff x="0" y="0"/>
            <a:chExt cx="12148566" cy="622300"/>
          </a:xfrm>
        </p:grpSpPr>
        <p:sp>
          <p:nvSpPr>
            <p:cNvPr id="351" name="On va donc prendre un intervalle autour de       qui va englober"/>
            <p:cNvSpPr txBox="1"/>
            <p:nvPr/>
          </p:nvSpPr>
          <p:spPr>
            <a:xfrm>
              <a:off x="0" y="-1"/>
              <a:ext cx="11894567" cy="622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/>
            </a:lstStyle>
            <a:p>
              <a:pPr/>
              <a:r>
                <a:t>On va donc prendre un intervalle autour de       qui va englober </a:t>
              </a:r>
            </a:p>
          </p:txBody>
        </p:sp>
        <p:pic>
          <p:nvPicPr>
            <p:cNvPr id="352" name="Image" descr="Image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8369663" y="165100"/>
              <a:ext cx="241301" cy="2921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53" name="Image" descr="Image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1894566" y="247650"/>
              <a:ext cx="254001" cy="3175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55" name="Si l’intervalle est trop grand, ce n’est pas précis."/>
          <p:cNvSpPr txBox="1"/>
          <p:nvPr/>
        </p:nvSpPr>
        <p:spPr>
          <a:xfrm>
            <a:off x="339216" y="3045041"/>
            <a:ext cx="8756676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Si l’intervalle est trop grand, ce n’est pas précis.</a:t>
            </a:r>
          </a:p>
        </p:txBody>
      </p:sp>
      <p:grpSp>
        <p:nvGrpSpPr>
          <p:cNvPr id="358" name="Grouper"/>
          <p:cNvGrpSpPr/>
          <p:nvPr/>
        </p:nvGrpSpPr>
        <p:grpSpPr>
          <a:xfrm>
            <a:off x="339216" y="3683927"/>
            <a:ext cx="7197329" cy="622301"/>
            <a:chOff x="0" y="0"/>
            <a:chExt cx="7197328" cy="622300"/>
          </a:xfrm>
        </p:grpSpPr>
        <p:sp>
          <p:nvSpPr>
            <p:cNvPr id="356" name="S’il est trop petit, on peut manquer     ."/>
            <p:cNvSpPr txBox="1"/>
            <p:nvPr/>
          </p:nvSpPr>
          <p:spPr>
            <a:xfrm>
              <a:off x="-1" y="-1"/>
              <a:ext cx="7197330" cy="622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S’il est trop petit, on peut manquer     .</a:t>
              </a:r>
            </a:p>
          </p:txBody>
        </p:sp>
        <p:pic>
          <p:nvPicPr>
            <p:cNvPr id="357" name="Image" descr="Image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6628866" y="250565"/>
              <a:ext cx="254001" cy="3175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path" nodeType="clickEffect" presetSubtype="0" presetID="-1" grpId="2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0.067383 0.000000" origin="layout" pathEditMode="relative">
                                      <p:cBhvr>
                                        <p:cTn id="10" dur="10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path" nodeType="clickEffect" presetSubtype="0" presetID="-1" grpId="3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67383 0.000000 L -0.198823 0.000000" origin="layout" pathEditMode="relative">
                                      <p:cBhvr>
                                        <p:cTn id="14" dur="10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path" nodeType="clickEffect" presetSubtype="0" presetID="-1" grpId="4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-0.198823 0.000000 L -0.302422 -0.000848" origin="layout" pathEditMode="relative">
                                      <p:cBhvr>
                                        <p:cTn id="18" dur="10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path" nodeType="clickEffect" presetSubtype="0" presetID="-1" grpId="5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-0.302422 -0.000848 L -0.157651 0.001070" origin="layout" pathEditMode="relative">
                                      <p:cBhvr>
                                        <p:cTn id="22" dur="10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path" nodeType="clickEffect" presetSubtype="0" presetID="-1" grpId="6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-0.157651 0.001070 L 0.000080 0.001129" origin="layout" pathEditMode="relative">
                                      <p:cBhvr>
                                        <p:cTn id="26" dur="10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0" presetID="1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Class="exit" nodeType="clickEffect" presetSubtype="0" presetID="1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Class="entr" nodeType="afterEffect" presetSubtype="0" presetID="1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Class="entr" nodeType="clickEffect" presetSubtype="0" presetID="1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Class="exit" nodeType="clickEffect" presetSubtype="0" presetID="1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Class="entr" nodeType="afterEffect" presetSubtype="0" presetID="1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55" grpId="11"/>
      <p:bldP build="whole" bldLvl="1" animBg="1" rev="0" advAuto="0" spid="341" grpId="1"/>
      <p:bldP build="whole" bldLvl="1" animBg="1" rev="0" advAuto="0" spid="345" grpId="9"/>
      <p:bldP build="whole" bldLvl="1" animBg="1" rev="0" advAuto="0" spid="350" grpId="7"/>
      <p:bldP build="whole" bldLvl="1" animBg="1" rev="0" advAuto="0" spid="345" grpId="12"/>
      <p:bldP build="whole" bldLvl="1" animBg="1" rev="0" advAuto="0" spid="344" grpId="10"/>
      <p:bldP build="whole" bldLvl="1" animBg="1" rev="0" advAuto="0" spid="346" grpId="13"/>
      <p:bldP build="whole" bldLvl="1" animBg="1" rev="0" advAuto="0" spid="358" grpId="14"/>
      <p:bldP build="whole" bldLvl="1" animBg="1" rev="0" advAuto="0" spid="346" grpId="15"/>
      <p:bldP build="whole" bldLvl="1" animBg="1" rev="0" advAuto="0" spid="343" grpId="16"/>
      <p:bldP build="whole" bldLvl="1" animBg="1" rev="0" advAuto="0" spid="354" grpId="8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Pour trouver le bon intervalle, on va fonctionner à l’envers."/>
          <p:cNvSpPr txBox="1"/>
          <p:nvPr/>
        </p:nvSpPr>
        <p:spPr>
          <a:xfrm>
            <a:off x="937714" y="155157"/>
            <a:ext cx="10859617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Pour trouver le bon intervalle, on va fonctionner à l’envers.</a:t>
            </a:r>
          </a:p>
        </p:txBody>
      </p:sp>
      <p:sp>
        <p:nvSpPr>
          <p:cNvPr id="361" name="On commence par choisir un niveau de confiance."/>
          <p:cNvSpPr txBox="1"/>
          <p:nvPr/>
        </p:nvSpPr>
        <p:spPr>
          <a:xfrm>
            <a:off x="1831503" y="952598"/>
            <a:ext cx="9341794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On commence par choisir un niveau de confiance.</a:t>
            </a:r>
          </a:p>
        </p:txBody>
      </p:sp>
      <p:sp>
        <p:nvSpPr>
          <p:cNvPr id="362" name="Habituellement, on prend 90%, 95% ou 99%."/>
          <p:cNvSpPr txBox="1"/>
          <p:nvPr/>
        </p:nvSpPr>
        <p:spPr>
          <a:xfrm>
            <a:off x="2201416" y="1750039"/>
            <a:ext cx="8601969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Habituellement, on prend 90%, 95% ou 99%.</a:t>
            </a:r>
          </a:p>
        </p:txBody>
      </p:sp>
      <p:grpSp>
        <p:nvGrpSpPr>
          <p:cNvPr id="368" name="Grouper"/>
          <p:cNvGrpSpPr/>
          <p:nvPr/>
        </p:nvGrpSpPr>
        <p:grpSpPr>
          <a:xfrm>
            <a:off x="-1423259" y="3080333"/>
            <a:ext cx="15851318" cy="7553314"/>
            <a:chOff x="0" y="0"/>
            <a:chExt cx="15851316" cy="7553312"/>
          </a:xfrm>
        </p:grpSpPr>
        <p:grpSp>
          <p:nvGrpSpPr>
            <p:cNvPr id="365" name="Grouper"/>
            <p:cNvGrpSpPr/>
            <p:nvPr/>
          </p:nvGrpSpPr>
          <p:grpSpPr>
            <a:xfrm>
              <a:off x="0" y="0"/>
              <a:ext cx="15851317" cy="7553313"/>
              <a:chOff x="0" y="0"/>
              <a:chExt cx="15851316" cy="7553312"/>
            </a:xfrm>
          </p:grpSpPr>
          <p:pic>
            <p:nvPicPr>
              <p:cNvPr id="363" name="intcof.pdf" descr="intcof.pdf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0" y="0"/>
                <a:ext cx="15851317" cy="755331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364" name="Rectangle aux angles arrondis"/>
              <p:cNvSpPr/>
              <p:nvPr/>
            </p:nvSpPr>
            <p:spPr>
              <a:xfrm>
                <a:off x="1423258" y="230811"/>
                <a:ext cx="1270001" cy="1270001"/>
              </a:xfrm>
              <a:prstGeom prst="roundRect">
                <a:avLst>
                  <a:gd name="adj" fmla="val 15000"/>
                </a:avLst>
              </a:prstGeom>
              <a:solidFill>
                <a:srgbClr val="FFFFFF"/>
              </a:solidFill>
              <a:ln w="25400" cap="flat">
                <a:noFill/>
                <a:miter lim="400000"/>
              </a:ln>
              <a:effectLst>
                <a:reflection blurRad="0" stA="71804" stPos="0" endA="0" endPos="40000" dist="0" dir="5400000" fadeDir="5400000" sx="100000" sy="-100000" kx="0" ky="0" algn="bl" rotWithShape="0"/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4000"/>
                </a:pPr>
              </a:p>
            </p:txBody>
          </p:sp>
        </p:grpSp>
        <p:pic>
          <p:nvPicPr>
            <p:cNvPr id="366" name="Image" descr="Image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658144" y="3261133"/>
              <a:ext cx="381001" cy="3937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67" name="Image" descr="Image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7798658" y="6092631"/>
              <a:ext cx="254001" cy="3175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371" name="Grouper"/>
          <p:cNvGrpSpPr/>
          <p:nvPr/>
        </p:nvGrpSpPr>
        <p:grpSpPr>
          <a:xfrm>
            <a:off x="3407949" y="2911791"/>
            <a:ext cx="2259714" cy="2785238"/>
            <a:chOff x="0" y="0"/>
            <a:chExt cx="2259712" cy="2785236"/>
          </a:xfrm>
        </p:grpSpPr>
        <p:pic>
          <p:nvPicPr>
            <p:cNvPr id="369" name="Image" descr="Image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1028700" cy="3302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70" name="Ligne"/>
            <p:cNvSpPr/>
            <p:nvPr/>
          </p:nvSpPr>
          <p:spPr>
            <a:xfrm>
              <a:off x="657098" y="440485"/>
              <a:ext cx="1602615" cy="2344752"/>
            </a:xfrm>
            <a:prstGeom prst="line">
              <a:avLst/>
            </a:prstGeom>
            <a:noFill/>
            <a:ln w="25400" cap="flat">
              <a:solidFill>
                <a:srgbClr val="535353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4000"/>
              </a:pPr>
            </a:p>
          </p:txBody>
        </p:sp>
      </p:grpSp>
      <p:grpSp>
        <p:nvGrpSpPr>
          <p:cNvPr id="374" name="Grouper"/>
          <p:cNvGrpSpPr/>
          <p:nvPr/>
        </p:nvGrpSpPr>
        <p:grpSpPr>
          <a:xfrm>
            <a:off x="1496512" y="9180048"/>
            <a:ext cx="10047752" cy="350816"/>
            <a:chOff x="0" y="0"/>
            <a:chExt cx="10047751" cy="350815"/>
          </a:xfrm>
        </p:grpSpPr>
        <p:pic>
          <p:nvPicPr>
            <p:cNvPr id="372" name="Image" descr="Image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215900" cy="2159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73" name="Image" descr="Image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9869951" y="20615"/>
              <a:ext cx="177801" cy="3302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375" name="Image" descr="Image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7864120" y="4013069"/>
            <a:ext cx="4445001" cy="50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76" name="Image" descr="Image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4789516" y="2927221"/>
            <a:ext cx="1333501" cy="406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68" grpId="3"/>
      <p:bldP build="whole" bldLvl="1" animBg="1" rev="0" advAuto="0" spid="376" grpId="5"/>
      <p:bldP build="whole" bldLvl="1" animBg="1" rev="0" advAuto="0" spid="375" grpId="7"/>
      <p:bldP build="whole" bldLvl="1" animBg="1" rev="0" advAuto="0" spid="361" grpId="1"/>
      <p:bldP build="whole" bldLvl="1" animBg="1" rev="0" advAuto="0" spid="362" grpId="2"/>
      <p:bldP build="whole" bldLvl="1" animBg="1" rev="0" advAuto="0" spid="371" grpId="4"/>
      <p:bldP build="whole" bldLvl="1" animBg="1" rev="0" advAuto="0" spid="374" grpId="6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06900" y="330915"/>
            <a:ext cx="4445000" cy="5080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81" name="Grouper"/>
          <p:cNvGrpSpPr/>
          <p:nvPr/>
        </p:nvGrpSpPr>
        <p:grpSpPr>
          <a:xfrm>
            <a:off x="1604461" y="1056997"/>
            <a:ext cx="10244925" cy="622301"/>
            <a:chOff x="0" y="0"/>
            <a:chExt cx="10244923" cy="622300"/>
          </a:xfrm>
        </p:grpSpPr>
        <p:sp>
          <p:nvSpPr>
            <p:cNvPr id="379" name="On est donc certain avec un niveau de confiance"/>
            <p:cNvSpPr txBox="1"/>
            <p:nvPr/>
          </p:nvSpPr>
          <p:spPr>
            <a:xfrm>
              <a:off x="-1" y="-1"/>
              <a:ext cx="9099799" cy="622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On est donc certain avec un niveau de confiance </a:t>
              </a:r>
            </a:p>
          </p:txBody>
        </p:sp>
        <p:pic>
          <p:nvPicPr>
            <p:cNvPr id="380" name="Image" descr="Image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9216223" y="146050"/>
              <a:ext cx="1028701" cy="3302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385" name="Grouper"/>
          <p:cNvGrpSpPr/>
          <p:nvPr/>
        </p:nvGrpSpPr>
        <p:grpSpPr>
          <a:xfrm>
            <a:off x="2243601" y="1679297"/>
            <a:ext cx="7821521" cy="622301"/>
            <a:chOff x="0" y="0"/>
            <a:chExt cx="7821519" cy="622300"/>
          </a:xfrm>
        </p:grpSpPr>
        <p:sp>
          <p:nvSpPr>
            <p:cNvPr id="382" name="que notre échantillon est situé entre    et"/>
            <p:cNvSpPr txBox="1"/>
            <p:nvPr/>
          </p:nvSpPr>
          <p:spPr>
            <a:xfrm>
              <a:off x="-1" y="-1"/>
              <a:ext cx="7525272" cy="622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que notre échantillon est situé entre    et </a:t>
              </a:r>
            </a:p>
          </p:txBody>
        </p:sp>
        <p:pic>
          <p:nvPicPr>
            <p:cNvPr id="383" name="Image" descr="Image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6780376" y="247650"/>
              <a:ext cx="215901" cy="2159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84" name="Image" descr="Image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7643719" y="133350"/>
              <a:ext cx="177801" cy="3302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392" name="Grouper"/>
          <p:cNvGrpSpPr/>
          <p:nvPr/>
        </p:nvGrpSpPr>
        <p:grpSpPr>
          <a:xfrm>
            <a:off x="1738272" y="4502799"/>
            <a:ext cx="9528256" cy="4998392"/>
            <a:chOff x="0" y="0"/>
            <a:chExt cx="9528255" cy="4998391"/>
          </a:xfrm>
        </p:grpSpPr>
        <p:grpSp>
          <p:nvGrpSpPr>
            <p:cNvPr id="390" name="Grouper"/>
            <p:cNvGrpSpPr/>
            <p:nvPr/>
          </p:nvGrpSpPr>
          <p:grpSpPr>
            <a:xfrm>
              <a:off x="0" y="0"/>
              <a:ext cx="9528256" cy="4998392"/>
              <a:chOff x="0" y="0"/>
              <a:chExt cx="9528255" cy="4998391"/>
            </a:xfrm>
          </p:grpSpPr>
          <p:grpSp>
            <p:nvGrpSpPr>
              <p:cNvPr id="388" name="Grouper"/>
              <p:cNvGrpSpPr/>
              <p:nvPr/>
            </p:nvGrpSpPr>
            <p:grpSpPr>
              <a:xfrm>
                <a:off x="0" y="0"/>
                <a:ext cx="9528256" cy="4540311"/>
                <a:chOff x="0" y="0"/>
                <a:chExt cx="9528255" cy="4540310"/>
              </a:xfrm>
            </p:grpSpPr>
            <p:pic>
              <p:nvPicPr>
                <p:cNvPr id="386" name="intcof.pdf" descr="intcof.pdf"/>
                <p:cNvPicPr>
                  <a:picLocks noChangeAspect="1"/>
                </p:cNvPicPr>
                <p:nvPr/>
              </p:nvPicPr>
              <p:blipFill>
                <a:blip r:embed="rId6">
                  <a:extLst/>
                </a:blip>
                <a:stretch>
                  <a:fillRect/>
                </a:stretch>
              </p:blipFill>
              <p:spPr>
                <a:xfrm>
                  <a:off x="0" y="0"/>
                  <a:ext cx="9528256" cy="4540311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sp>
              <p:nvSpPr>
                <p:cNvPr id="387" name="Rectangle aux angles arrondis"/>
                <p:cNvSpPr/>
                <p:nvPr/>
              </p:nvSpPr>
              <p:spPr>
                <a:xfrm>
                  <a:off x="855523" y="138741"/>
                  <a:ext cx="763400" cy="763400"/>
                </a:xfrm>
                <a:prstGeom prst="roundRect">
                  <a:avLst>
                    <a:gd name="adj" fmla="val 15000"/>
                  </a:avLst>
                </a:prstGeom>
                <a:solidFill>
                  <a:srgbClr val="FFFFFF"/>
                </a:solidFill>
                <a:ln w="25400" cap="flat">
                  <a:noFill/>
                  <a:miter lim="400000"/>
                </a:ln>
                <a:effectLst>
                  <a:reflection blurRad="0" stA="71804" stPos="0" endA="0" endPos="40000" dist="0" dir="5400000" fadeDir="5400000" sx="100000" sy="-100000" kx="0" ky="0" algn="bl" rotWithShape="0"/>
                </a:effectLst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4000"/>
                  </a:pPr>
                </a:p>
              </p:txBody>
            </p:sp>
          </p:grpSp>
          <p:sp>
            <p:nvSpPr>
              <p:cNvPr id="389" name="Rectangle aux angles arrondis"/>
              <p:cNvSpPr/>
              <p:nvPr/>
            </p:nvSpPr>
            <p:spPr>
              <a:xfrm>
                <a:off x="7743990" y="3728391"/>
                <a:ext cx="1270001" cy="1270001"/>
              </a:xfrm>
              <a:prstGeom prst="roundRect">
                <a:avLst>
                  <a:gd name="adj" fmla="val 15000"/>
                </a:avLst>
              </a:prstGeom>
              <a:solidFill>
                <a:srgbClr val="FFFFFF"/>
              </a:solidFill>
              <a:ln w="25400" cap="flat">
                <a:noFill/>
                <a:miter lim="400000"/>
              </a:ln>
              <a:effectLst>
                <a:reflection blurRad="0" stA="71804" stPos="0" endA="0" endPos="40000" dist="0" dir="5400000" fadeDir="5400000" sx="100000" sy="-100000" kx="0" ky="0" algn="bl" rotWithShape="0"/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4000"/>
                </a:pPr>
              </a:p>
            </p:txBody>
          </p:sp>
        </p:grpSp>
        <p:pic>
          <p:nvPicPr>
            <p:cNvPr id="391" name="Image" descr="Image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4637127" y="584421"/>
              <a:ext cx="254001" cy="3175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396" name="Grouper"/>
          <p:cNvGrpSpPr/>
          <p:nvPr/>
        </p:nvGrpSpPr>
        <p:grpSpPr>
          <a:xfrm>
            <a:off x="3560995" y="7988602"/>
            <a:ext cx="5882810" cy="1512590"/>
            <a:chOff x="0" y="0"/>
            <a:chExt cx="5882808" cy="1512589"/>
          </a:xfrm>
        </p:grpSpPr>
        <p:sp>
          <p:nvSpPr>
            <p:cNvPr id="393" name="Rectangle aux angles arrondis"/>
            <p:cNvSpPr/>
            <p:nvPr/>
          </p:nvSpPr>
          <p:spPr>
            <a:xfrm>
              <a:off x="0" y="0"/>
              <a:ext cx="5882809" cy="154699"/>
            </a:xfrm>
            <a:prstGeom prst="roundRect">
              <a:avLst>
                <a:gd name="adj" fmla="val 50000"/>
              </a:avLst>
            </a:prstGeom>
            <a:solidFill>
              <a:srgbClr val="0096FF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/>
              </a:pPr>
            </a:p>
          </p:txBody>
        </p:sp>
        <p:pic>
          <p:nvPicPr>
            <p:cNvPr id="394" name="Image" descr="Image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2827104" y="1220489"/>
              <a:ext cx="241301" cy="2921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95" name="Ligne"/>
            <p:cNvSpPr/>
            <p:nvPr/>
          </p:nvSpPr>
          <p:spPr>
            <a:xfrm flipV="1">
              <a:off x="2950384" y="319799"/>
              <a:ext cx="1" cy="622301"/>
            </a:xfrm>
            <a:prstGeom prst="line">
              <a:avLst/>
            </a:prstGeom>
            <a:noFill/>
            <a:ln w="25400" cap="flat">
              <a:solidFill>
                <a:srgbClr val="535353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4000"/>
              </a:pPr>
            </a:p>
          </p:txBody>
        </p:sp>
      </p:grpSp>
      <p:pic>
        <p:nvPicPr>
          <p:cNvPr id="397" name="Image" descr="Image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3525461" y="2301597"/>
            <a:ext cx="5257801" cy="11049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00" name="Grouper"/>
          <p:cNvGrpSpPr/>
          <p:nvPr/>
        </p:nvGrpSpPr>
        <p:grpSpPr>
          <a:xfrm>
            <a:off x="359345" y="3880499"/>
            <a:ext cx="12426232" cy="1817051"/>
            <a:chOff x="0" y="0"/>
            <a:chExt cx="12426231" cy="1817049"/>
          </a:xfrm>
        </p:grpSpPr>
        <p:pic>
          <p:nvPicPr>
            <p:cNvPr id="398" name="Image" descr="Image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8120931" y="712149"/>
              <a:ext cx="4305301" cy="11049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99" name="donc si on prend comme intervalle de confiance"/>
            <p:cNvSpPr txBox="1"/>
            <p:nvPr/>
          </p:nvSpPr>
          <p:spPr>
            <a:xfrm>
              <a:off x="0" y="-1"/>
              <a:ext cx="8883700" cy="622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donc si on prend comme intervalle de confiance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path" nodeType="clickEffect" presetSubtype="0" presetID="-1" grpId="6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0.187540 -0.000929" origin="layout" pathEditMode="relative">
                                      <p:cBhvr>
                                        <p:cTn id="26" dur="100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path" nodeType="clickEffect" presetSubtype="0" presetID="-1" grpId="7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187540 -0.000929 L -0.173109 -0.000753" origin="layout" pathEditMode="relative">
                                      <p:cBhvr>
                                        <p:cTn id="30" dur="100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path" nodeType="clickEffect" presetSubtype="0" presetID="-1" grpId="8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-0.173109 -0.000753 L 0.049241 -0.000626" origin="layout" pathEditMode="relative">
                                      <p:cBhvr>
                                        <p:cTn id="34" dur="100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path" nodeType="clickEffect" presetSubtype="0" presetID="-1" grpId="9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49241 -0.000626 L -0.133092 -0.000513" origin="layout" pathEditMode="relative">
                                      <p:cBhvr>
                                        <p:cTn id="38" dur="100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path" nodeType="clickEffect" presetSubtype="0" presetID="-1" grpId="10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-0.133092 -0.000513 L -0.223638 -0.000386" origin="layout" pathEditMode="relative">
                                      <p:cBhvr>
                                        <p:cTn id="42" dur="100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81" grpId="1"/>
      <p:bldP build="whole" bldLvl="1" animBg="1" rev="0" advAuto="0" spid="396" grpId="5"/>
      <p:bldP build="whole" bldLvl="1" animBg="1" rev="0" advAuto="0" spid="385" grpId="2"/>
      <p:bldP build="whole" bldLvl="1" animBg="1" rev="0" advAuto="0" spid="400" grpId="4"/>
      <p:bldP build="whole" bldLvl="1" animBg="1" rev="0" advAuto="0" spid="397" grpId="3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6" name="Grouper"/>
          <p:cNvGrpSpPr/>
          <p:nvPr/>
        </p:nvGrpSpPr>
        <p:grpSpPr>
          <a:xfrm>
            <a:off x="-1423259" y="2506699"/>
            <a:ext cx="15851318" cy="7635231"/>
            <a:chOff x="0" y="0"/>
            <a:chExt cx="15851317" cy="7635229"/>
          </a:xfrm>
        </p:grpSpPr>
        <p:grpSp>
          <p:nvGrpSpPr>
            <p:cNvPr id="404" name="Grouper"/>
            <p:cNvGrpSpPr/>
            <p:nvPr/>
          </p:nvGrpSpPr>
          <p:grpSpPr>
            <a:xfrm>
              <a:off x="0" y="0"/>
              <a:ext cx="15851318" cy="7553313"/>
              <a:chOff x="0" y="0"/>
              <a:chExt cx="15851317" cy="7553312"/>
            </a:xfrm>
          </p:grpSpPr>
          <p:pic>
            <p:nvPicPr>
              <p:cNvPr id="402" name="intcofzsur2.pdf" descr="intcofzsur2.pdf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0" y="0"/>
                <a:ext cx="15851318" cy="755331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403" name="Rectangle aux angles arrondis"/>
              <p:cNvSpPr/>
              <p:nvPr/>
            </p:nvSpPr>
            <p:spPr>
              <a:xfrm>
                <a:off x="1423258" y="161657"/>
                <a:ext cx="1270001" cy="1270001"/>
              </a:xfrm>
              <a:prstGeom prst="roundRect">
                <a:avLst>
                  <a:gd name="adj" fmla="val 15000"/>
                </a:avLst>
              </a:prstGeom>
              <a:solidFill>
                <a:srgbClr val="FFFFFF"/>
              </a:solidFill>
              <a:ln w="25400" cap="flat">
                <a:noFill/>
                <a:miter lim="400000"/>
              </a:ln>
              <a:effectLst>
                <a:reflection blurRad="0" stA="71804" stPos="0" endA="0" endPos="40000" dist="0" dir="5400000" fadeDir="5400000" sx="100000" sy="-100000" kx="0" ky="0" algn="bl" rotWithShape="0"/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4000"/>
                </a:pPr>
              </a:p>
            </p:txBody>
          </p:sp>
        </p:grpSp>
        <p:sp>
          <p:nvSpPr>
            <p:cNvPr id="405" name="Carré"/>
            <p:cNvSpPr/>
            <p:nvPr/>
          </p:nvSpPr>
          <p:spPr>
            <a:xfrm>
              <a:off x="13165587" y="6365229"/>
              <a:ext cx="1270001" cy="1270001"/>
            </a:xfrm>
            <a:prstGeom prst="rect">
              <a:avLst/>
            </a:prstGeom>
            <a:solidFill>
              <a:srgbClr val="FFFFFF"/>
            </a:solidFill>
            <a:ln w="25400" cap="flat">
              <a:noFill/>
              <a:miter lim="400000"/>
            </a:ln>
            <a:effectLst>
              <a:reflection blurRad="0" stA="71804" stPos="0" endA="0" endPos="40000" dist="0" dir="5400000" fadeDir="5400000" sx="100000" sy="-100000" kx="0" ky="0" algn="bl" rotWithShape="0"/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/>
              </a:pPr>
            </a:p>
          </p:txBody>
        </p:sp>
      </p:grpSp>
      <p:grpSp>
        <p:nvGrpSpPr>
          <p:cNvPr id="409" name="Grouper"/>
          <p:cNvGrpSpPr/>
          <p:nvPr/>
        </p:nvGrpSpPr>
        <p:grpSpPr>
          <a:xfrm>
            <a:off x="3407948" y="2338157"/>
            <a:ext cx="2259714" cy="2785238"/>
            <a:chOff x="0" y="0"/>
            <a:chExt cx="2259712" cy="2785236"/>
          </a:xfrm>
        </p:grpSpPr>
        <p:pic>
          <p:nvPicPr>
            <p:cNvPr id="407" name="Image" descr="Image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028700" cy="3302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08" name="Ligne"/>
            <p:cNvSpPr/>
            <p:nvPr/>
          </p:nvSpPr>
          <p:spPr>
            <a:xfrm>
              <a:off x="657098" y="440486"/>
              <a:ext cx="1602615" cy="2344751"/>
            </a:xfrm>
            <a:prstGeom prst="line">
              <a:avLst/>
            </a:prstGeom>
            <a:noFill/>
            <a:ln w="25400" cap="flat">
              <a:solidFill>
                <a:srgbClr val="535353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4000"/>
              </a:pPr>
            </a:p>
          </p:txBody>
        </p:sp>
      </p:grpSp>
      <p:grpSp>
        <p:nvGrpSpPr>
          <p:cNvPr id="413" name="Grouper"/>
          <p:cNvGrpSpPr/>
          <p:nvPr/>
        </p:nvGrpSpPr>
        <p:grpSpPr>
          <a:xfrm>
            <a:off x="491154" y="3580859"/>
            <a:ext cx="11392645" cy="4392437"/>
            <a:chOff x="0" y="0"/>
            <a:chExt cx="11392644" cy="4392436"/>
          </a:xfrm>
        </p:grpSpPr>
        <p:pic>
          <p:nvPicPr>
            <p:cNvPr id="410" name="Image" descr="Image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8341709" y="0"/>
              <a:ext cx="279401" cy="2159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24" name="Ligne de connexion"/>
            <p:cNvSpPr/>
            <p:nvPr/>
          </p:nvSpPr>
          <p:spPr>
            <a:xfrm>
              <a:off x="-1" y="20215"/>
              <a:ext cx="8151594" cy="43722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73" h="20503" fill="norm" stroke="1" extrusionOk="0">
                  <a:moveTo>
                    <a:pt x="444" y="20503"/>
                  </a:moveTo>
                  <a:cubicBezTo>
                    <a:pt x="-1827" y="5690"/>
                    <a:pt x="4616" y="-1097"/>
                    <a:pt x="19773" y="143"/>
                  </a:cubicBezTo>
                </a:path>
              </a:pathLst>
            </a:custGeom>
            <a:noFill/>
            <a:ln w="25400" cap="flat">
              <a:solidFill>
                <a:srgbClr val="0096FF"/>
              </a:solidFill>
              <a:prstDash val="solid"/>
              <a:miter lim="400000"/>
              <a:headEnd type="stealth" w="med" len="med"/>
            </a:ln>
            <a:effectLst/>
          </p:spPr>
          <p:txBody>
            <a:bodyPr/>
            <a:lstStyle/>
            <a:p>
              <a:pPr/>
            </a:p>
          </p:txBody>
        </p:sp>
        <p:sp>
          <p:nvSpPr>
            <p:cNvPr id="425" name="Ligne de connexion"/>
            <p:cNvSpPr/>
            <p:nvPr/>
          </p:nvSpPr>
          <p:spPr>
            <a:xfrm>
              <a:off x="9050244" y="74028"/>
              <a:ext cx="2342401" cy="4232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6945" y="7602"/>
                    <a:pt x="9745" y="402"/>
                    <a:pt x="0" y="0"/>
                  </a:cubicBezTo>
                </a:path>
              </a:pathLst>
            </a:custGeom>
            <a:noFill/>
            <a:ln w="25400" cap="flat">
              <a:solidFill>
                <a:srgbClr val="0096FF"/>
              </a:solidFill>
              <a:prstDash val="solid"/>
              <a:miter lim="400000"/>
              <a:headEnd type="stealth" w="med" len="med"/>
            </a:ln>
            <a:effectLst/>
          </p:spPr>
          <p:txBody>
            <a:bodyPr/>
            <a:lstStyle/>
            <a:p>
              <a:pPr/>
            </a:p>
          </p:txBody>
        </p:sp>
      </p:grpSp>
      <p:grpSp>
        <p:nvGrpSpPr>
          <p:cNvPr id="416" name="Grouper"/>
          <p:cNvGrpSpPr/>
          <p:nvPr/>
        </p:nvGrpSpPr>
        <p:grpSpPr>
          <a:xfrm>
            <a:off x="11921417" y="2668357"/>
            <a:ext cx="401101" cy="5295821"/>
            <a:chOff x="0" y="0"/>
            <a:chExt cx="401099" cy="5295819"/>
          </a:xfrm>
        </p:grpSpPr>
        <p:pic>
          <p:nvPicPr>
            <p:cNvPr id="414" name="Image" descr="Image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304800" cy="8382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15" name="Ligne"/>
            <p:cNvSpPr/>
            <p:nvPr/>
          </p:nvSpPr>
          <p:spPr>
            <a:xfrm>
              <a:off x="189384" y="1051166"/>
              <a:ext cx="211716" cy="4244654"/>
            </a:xfrm>
            <a:prstGeom prst="line">
              <a:avLst/>
            </a:prstGeom>
            <a:noFill/>
            <a:ln w="25400" cap="flat">
              <a:solidFill>
                <a:srgbClr val="FF26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4000"/>
              </a:pPr>
            </a:p>
          </p:txBody>
        </p:sp>
      </p:grpSp>
      <p:pic>
        <p:nvPicPr>
          <p:cNvPr id="417" name="Image" descr="Image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435693" y="8706829"/>
            <a:ext cx="203201" cy="330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18" name="Image" descr="Image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901122" y="5977330"/>
            <a:ext cx="317501" cy="317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19" name="Image" descr="Image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513388" y="708704"/>
            <a:ext cx="2324101" cy="469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20" name="Image" descr="Image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1286380" y="8744660"/>
            <a:ext cx="469901" cy="393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21" name="Image" descr="Image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088126" y="8733515"/>
            <a:ext cx="812801" cy="393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22" name="Image" descr="Image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4400281" y="790347"/>
            <a:ext cx="1028701" cy="330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23" name="Image" descr="Image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5782243" y="790347"/>
            <a:ext cx="4152901" cy="533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16" grpId="3"/>
      <p:bldP build="whole" bldLvl="1" animBg="1" rev="0" advAuto="0" spid="420" grpId="5"/>
      <p:bldP build="whole" bldLvl="1" animBg="1" rev="0" advAuto="0" spid="413" grpId="2"/>
      <p:bldP build="whole" bldLvl="1" animBg="1" rev="0" advAuto="0" spid="409" grpId="1"/>
      <p:bldP build="whole" bldLvl="1" animBg="1" rev="0" advAuto="0" spid="422" grpId="6"/>
      <p:bldP build="whole" bldLvl="1" animBg="1" rev="0" advAuto="0" spid="423" grpId="7"/>
      <p:bldP build="whole" bldLvl="1" animBg="1" rev="0" advAuto="0" spid="421" grpId="4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Dans ce qui suit, nous allons trouver l’intervalle de confiance selon les différentes informations que nous avons."/>
          <p:cNvSpPr txBox="1"/>
          <p:nvPr/>
        </p:nvSpPr>
        <p:spPr>
          <a:xfrm>
            <a:off x="35520" y="652156"/>
            <a:ext cx="1293376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Dans ce qui suit, nous allons trouver l’intervalle de confiance selon les différentes informations que nous avons.</a:t>
            </a:r>
          </a:p>
        </p:txBody>
      </p:sp>
      <p:sp>
        <p:nvSpPr>
          <p:cNvPr id="428" name="Nous regarderons les cas suivants"/>
          <p:cNvSpPr txBox="1"/>
          <p:nvPr/>
        </p:nvSpPr>
        <p:spPr>
          <a:xfrm>
            <a:off x="3407928" y="2180539"/>
            <a:ext cx="6188944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Nous regarderons les cas suivants</a:t>
            </a:r>
          </a:p>
        </p:txBody>
      </p:sp>
      <p:sp>
        <p:nvSpPr>
          <p:cNvPr id="429" name="Taille de l’échantillon"/>
          <p:cNvSpPr txBox="1"/>
          <p:nvPr/>
        </p:nvSpPr>
        <p:spPr>
          <a:xfrm>
            <a:off x="381613" y="5743109"/>
            <a:ext cx="4062115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Taille de l’échantillon</a:t>
            </a:r>
          </a:p>
        </p:txBody>
      </p:sp>
      <p:grpSp>
        <p:nvGrpSpPr>
          <p:cNvPr id="432" name="Grouper"/>
          <p:cNvGrpSpPr/>
          <p:nvPr/>
        </p:nvGrpSpPr>
        <p:grpSpPr>
          <a:xfrm>
            <a:off x="381613" y="3961824"/>
            <a:ext cx="3632742" cy="622301"/>
            <a:chOff x="0" y="0"/>
            <a:chExt cx="3632741" cy="622300"/>
          </a:xfrm>
        </p:grpSpPr>
        <p:sp>
          <p:nvSpPr>
            <p:cNvPr id="430" name="Distribution de"/>
            <p:cNvSpPr txBox="1"/>
            <p:nvPr/>
          </p:nvSpPr>
          <p:spPr>
            <a:xfrm>
              <a:off x="0" y="-1"/>
              <a:ext cx="2882280" cy="622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Distribution de</a:t>
              </a:r>
            </a:p>
          </p:txBody>
        </p:sp>
        <p:pic>
          <p:nvPicPr>
            <p:cNvPr id="431" name="Image" descr="Image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3251741" y="152400"/>
              <a:ext cx="381001" cy="3175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433" name="suit une loi normal ou pas"/>
          <p:cNvSpPr txBox="1"/>
          <p:nvPr/>
        </p:nvSpPr>
        <p:spPr>
          <a:xfrm>
            <a:off x="5698387" y="3961824"/>
            <a:ext cx="4874940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suit une loi normal ou pas</a:t>
            </a:r>
          </a:p>
        </p:txBody>
      </p:sp>
      <p:pic>
        <p:nvPicPr>
          <p:cNvPr id="434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106141" y="5842391"/>
            <a:ext cx="1308101" cy="342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35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056453" y="5883352"/>
            <a:ext cx="1308101" cy="3683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38" name="Grouper"/>
          <p:cNvGrpSpPr/>
          <p:nvPr/>
        </p:nvGrpSpPr>
        <p:grpSpPr>
          <a:xfrm>
            <a:off x="554446" y="7676794"/>
            <a:ext cx="3409109" cy="622301"/>
            <a:chOff x="0" y="0"/>
            <a:chExt cx="3409107" cy="622300"/>
          </a:xfrm>
        </p:grpSpPr>
        <p:sp>
          <p:nvSpPr>
            <p:cNvPr id="436" name="La variance de"/>
            <p:cNvSpPr txBox="1"/>
            <p:nvPr/>
          </p:nvSpPr>
          <p:spPr>
            <a:xfrm>
              <a:off x="-1" y="-1"/>
              <a:ext cx="2824685" cy="622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La variance de</a:t>
              </a:r>
            </a:p>
          </p:txBody>
        </p:sp>
        <p:pic>
          <p:nvPicPr>
            <p:cNvPr id="437" name="Image" descr="Image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3028107" y="139700"/>
              <a:ext cx="381001" cy="3175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441" name="Grouper"/>
          <p:cNvGrpSpPr/>
          <p:nvPr/>
        </p:nvGrpSpPr>
        <p:grpSpPr>
          <a:xfrm>
            <a:off x="6760191" y="7568844"/>
            <a:ext cx="3503154" cy="1517651"/>
            <a:chOff x="0" y="63500"/>
            <a:chExt cx="3503153" cy="1517650"/>
          </a:xfrm>
        </p:grpSpPr>
        <p:pic>
          <p:nvPicPr>
            <p:cNvPr id="439" name="Image" descr="Image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63500"/>
              <a:ext cx="431800" cy="4191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40" name="est connue ou pas"/>
            <p:cNvSpPr/>
            <p:nvPr/>
          </p:nvSpPr>
          <p:spPr>
            <a:xfrm>
              <a:off x="2233153" y="311150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est connue ou pas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29" grpId="4"/>
      <p:bldP build="whole" bldLvl="1" animBg="1" rev="0" advAuto="0" spid="434" grpId="5"/>
      <p:bldP build="whole" bldLvl="1" animBg="1" rev="0" advAuto="0" spid="435" grpId="6"/>
      <p:bldP build="whole" bldLvl="1" animBg="1" rev="0" advAuto="0" spid="438" grpId="7"/>
      <p:bldP build="whole" bldLvl="1" animBg="1" rev="0" advAuto="0" spid="428" grpId="1"/>
      <p:bldP build="whole" bldLvl="1" animBg="1" rev="0" advAuto="0" spid="441" grpId="8"/>
      <p:bldP build="whole" bldLvl="1" animBg="1" rev="0" advAuto="0" spid="432" grpId="2"/>
      <p:bldP build="whole" bldLvl="1" animBg="1" rev="0" advAuto="0" spid="433" grpId="3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Si la taille de l’échantillon est plus grande ou égale à 30"/>
          <p:cNvSpPr txBox="1"/>
          <p:nvPr/>
        </p:nvSpPr>
        <p:spPr>
          <a:xfrm>
            <a:off x="1226669" y="504924"/>
            <a:ext cx="10219358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Si la taille de l’échantillon est plus grande ou égale à 30</a:t>
            </a:r>
          </a:p>
        </p:txBody>
      </p:sp>
      <p:sp>
        <p:nvSpPr>
          <p:cNvPr id="444" name="le théorème central limite nous assure que la variable aléatoire"/>
          <p:cNvSpPr txBox="1"/>
          <p:nvPr/>
        </p:nvSpPr>
        <p:spPr>
          <a:xfrm>
            <a:off x="693080" y="1667287"/>
            <a:ext cx="11618641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le théorème central limite nous assure que la variable aléatoire </a:t>
            </a:r>
          </a:p>
        </p:txBody>
      </p:sp>
      <p:sp>
        <p:nvSpPr>
          <p:cNvPr id="445" name="avec"/>
          <p:cNvSpPr txBox="1"/>
          <p:nvPr/>
        </p:nvSpPr>
        <p:spPr>
          <a:xfrm>
            <a:off x="6182493" y="3777559"/>
            <a:ext cx="1026022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avec </a:t>
            </a:r>
          </a:p>
        </p:txBody>
      </p:sp>
      <p:pic>
        <p:nvPicPr>
          <p:cNvPr id="44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79454" y="2829651"/>
            <a:ext cx="2832101" cy="558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47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13764" y="4613605"/>
            <a:ext cx="1752601" cy="1016001"/>
          </a:xfrm>
          <a:prstGeom prst="rect">
            <a:avLst/>
          </a:prstGeom>
          <a:ln w="12700">
            <a:miter lim="400000"/>
          </a:ln>
        </p:spPr>
      </p:pic>
      <p:sp>
        <p:nvSpPr>
          <p:cNvPr id="448" name="si l’échantillon est avec remise"/>
          <p:cNvSpPr txBox="1"/>
          <p:nvPr/>
        </p:nvSpPr>
        <p:spPr>
          <a:xfrm>
            <a:off x="305118" y="6362030"/>
            <a:ext cx="5569894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si l’échantillon est avec remise</a:t>
            </a:r>
          </a:p>
        </p:txBody>
      </p:sp>
      <p:pic>
        <p:nvPicPr>
          <p:cNvPr id="449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869648" y="4632655"/>
            <a:ext cx="3848101" cy="1130301"/>
          </a:xfrm>
          <a:prstGeom prst="rect">
            <a:avLst/>
          </a:prstGeom>
          <a:ln w="12700">
            <a:miter lim="400000"/>
          </a:ln>
        </p:spPr>
      </p:pic>
      <p:sp>
        <p:nvSpPr>
          <p:cNvPr id="450" name="si l’échantillon est sans remise"/>
          <p:cNvSpPr txBox="1"/>
          <p:nvPr/>
        </p:nvSpPr>
        <p:spPr>
          <a:xfrm>
            <a:off x="6859475" y="6362030"/>
            <a:ext cx="5534622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si l’échantillon est sans remise</a:t>
            </a:r>
          </a:p>
        </p:txBody>
      </p:sp>
      <p:grpSp>
        <p:nvGrpSpPr>
          <p:cNvPr id="453" name="Grouper"/>
          <p:cNvGrpSpPr/>
          <p:nvPr/>
        </p:nvGrpSpPr>
        <p:grpSpPr>
          <a:xfrm>
            <a:off x="1229721" y="7953623"/>
            <a:ext cx="9921618" cy="622301"/>
            <a:chOff x="0" y="0"/>
            <a:chExt cx="9921616" cy="622300"/>
          </a:xfrm>
        </p:grpSpPr>
        <p:sp>
          <p:nvSpPr>
            <p:cNvPr id="451" name="Et ce, peu importe la distribution de la population"/>
            <p:cNvSpPr txBox="1"/>
            <p:nvPr/>
          </p:nvSpPr>
          <p:spPr>
            <a:xfrm>
              <a:off x="0" y="-1"/>
              <a:ext cx="9356750" cy="622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Et ce, peu importe la distribution de la population </a:t>
              </a:r>
            </a:p>
          </p:txBody>
        </p:sp>
        <p:pic>
          <p:nvPicPr>
            <p:cNvPr id="452" name="Image" descr="Image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9540616" y="152400"/>
              <a:ext cx="381001" cy="3175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47" grpId="4"/>
      <p:bldP build="whole" bldLvl="1" animBg="1" rev="0" advAuto="0" spid="450" grpId="7"/>
      <p:bldP build="whole" bldLvl="1" animBg="1" rev="0" advAuto="0" spid="453" grpId="8"/>
      <p:bldP build="whole" bldLvl="1" animBg="1" rev="0" advAuto="0" spid="445" grpId="3"/>
      <p:bldP build="whole" bldLvl="1" animBg="1" rev="0" advAuto="0" spid="448" grpId="5"/>
      <p:bldP build="whole" bldLvl="1" animBg="1" rev="0" advAuto="0" spid="444" grpId="1"/>
      <p:bldP build="whole" bldLvl="1" animBg="1" rev="0" advAuto="0" spid="449" grpId="6"/>
      <p:bldP build="whole" bldLvl="1" animBg="1" rev="0" advAuto="0" spid="446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Au dernier cours, nous avons vu"/>
          <p:cNvSpPr/>
          <p:nvPr>
            <p:ph type="body" idx="21"/>
          </p:nvPr>
        </p:nvSpPr>
        <p:spPr>
          <a:prstGeom prst="roundRect">
            <a:avLst>
              <a:gd name="adj" fmla="val 50000"/>
            </a:avLst>
          </a:prstGeom>
        </p:spPr>
        <p:txBody>
          <a:bodyPr/>
          <a:lstStyle/>
          <a:p>
            <a:pPr/>
            <a:r>
              <a:t>Au dernier cours, nous avons vu</a:t>
            </a:r>
          </a:p>
        </p:txBody>
      </p:sp>
      <p:sp>
        <p:nvSpPr>
          <p:cNvPr id="133" name="La distribution d’échantillonnage suit donc une loi normale"/>
          <p:cNvSpPr txBox="1"/>
          <p:nvPr/>
        </p:nvSpPr>
        <p:spPr>
          <a:xfrm>
            <a:off x="1041164" y="1406008"/>
            <a:ext cx="11100272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La distribution d’échantillonnage suit donc une loi normale </a:t>
            </a:r>
          </a:p>
        </p:txBody>
      </p:sp>
      <p:pic>
        <p:nvPicPr>
          <p:cNvPr id="13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41417" y="2869963"/>
            <a:ext cx="3302001" cy="1117601"/>
          </a:xfrm>
          <a:prstGeom prst="rect">
            <a:avLst/>
          </a:prstGeom>
          <a:ln w="12700">
            <a:miter lim="400000"/>
          </a:ln>
        </p:spPr>
      </p:pic>
      <p:sp>
        <p:nvSpPr>
          <p:cNvPr id="135" name="Si l’échantillon est avec remise"/>
          <p:cNvSpPr txBox="1"/>
          <p:nvPr/>
        </p:nvSpPr>
        <p:spPr>
          <a:xfrm>
            <a:off x="668907" y="5026357"/>
            <a:ext cx="5664995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Si l’échantillon est avec remise</a:t>
            </a:r>
          </a:p>
        </p:txBody>
      </p:sp>
      <p:sp>
        <p:nvSpPr>
          <p:cNvPr id="136" name="Si l’échantillon est sans remise"/>
          <p:cNvSpPr txBox="1"/>
          <p:nvPr/>
        </p:nvSpPr>
        <p:spPr>
          <a:xfrm>
            <a:off x="686543" y="7679656"/>
            <a:ext cx="5629723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Si l’échantillon est sans remise</a:t>
            </a:r>
          </a:p>
        </p:txBody>
      </p:sp>
      <p:pic>
        <p:nvPicPr>
          <p:cNvPr id="137" name="sigma_bar_X_=_sq-1.pdf" descr="sigma_bar_X_=_sq-1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69125" y="4665197"/>
            <a:ext cx="2247901" cy="1109473"/>
          </a:xfrm>
          <a:prstGeom prst="rect">
            <a:avLst/>
          </a:prstGeom>
          <a:ln w="12700">
            <a:miter lim="400000"/>
          </a:ln>
        </p:spPr>
      </p:pic>
      <p:pic>
        <p:nvPicPr>
          <p:cNvPr id="138" name="sigma_bar_X_=_sq.pdf" descr="sigma_bar_X_=_sq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269125" y="7286549"/>
            <a:ext cx="4356101" cy="13888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4" grpId="1"/>
      <p:bldP build="whole" bldLvl="1" animBg="1" rev="0" advAuto="0" spid="136" grpId="4"/>
      <p:bldP build="whole" bldLvl="1" animBg="1" rev="0" advAuto="0" spid="135" grpId="2"/>
      <p:bldP build="whole" bldLvl="1" animBg="1" rev="0" advAuto="0" spid="137" grpId="3"/>
      <p:bldP build="whole" bldLvl="1" animBg="1" rev="0" advAuto="0" spid="138" grpId="5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8" name="Grouper"/>
          <p:cNvGrpSpPr/>
          <p:nvPr/>
        </p:nvGrpSpPr>
        <p:grpSpPr>
          <a:xfrm>
            <a:off x="6945456" y="6355704"/>
            <a:ext cx="5014921" cy="2729971"/>
            <a:chOff x="0" y="0"/>
            <a:chExt cx="5014920" cy="2729969"/>
          </a:xfrm>
        </p:grpSpPr>
        <p:sp>
          <p:nvSpPr>
            <p:cNvPr id="455" name="Rectangle aux angles arrondis"/>
            <p:cNvSpPr/>
            <p:nvPr/>
          </p:nvSpPr>
          <p:spPr>
            <a:xfrm>
              <a:off x="1764745" y="0"/>
              <a:ext cx="1028701" cy="1143000"/>
            </a:xfrm>
            <a:prstGeom prst="roundRect">
              <a:avLst>
                <a:gd name="adj" fmla="val 18519"/>
              </a:avLst>
            </a:prstGeom>
            <a:solidFill>
              <a:srgbClr val="0DFCFF"/>
            </a:solidFill>
            <a:ln w="25400" cap="flat">
              <a:noFill/>
              <a:miter lim="400000"/>
            </a:ln>
            <a:effectLst>
              <a:reflection blurRad="0" stA="71804" stPos="0" endA="0" endPos="40000" dist="0" dir="5400000" fadeDir="5400000" sx="100000" sy="-100000" kx="0" ky="0" algn="bl" rotWithShape="0"/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/>
              </a:pPr>
            </a:p>
          </p:txBody>
        </p:sp>
        <p:sp>
          <p:nvSpPr>
            <p:cNvPr id="456" name="Rectangle aux angles arrondis"/>
            <p:cNvSpPr/>
            <p:nvPr/>
          </p:nvSpPr>
          <p:spPr>
            <a:xfrm>
              <a:off x="0" y="1440919"/>
              <a:ext cx="1028700" cy="1263651"/>
            </a:xfrm>
            <a:prstGeom prst="roundRect">
              <a:avLst>
                <a:gd name="adj" fmla="val 18519"/>
              </a:avLst>
            </a:prstGeom>
            <a:solidFill>
              <a:srgbClr val="0DFCFF"/>
            </a:solidFill>
            <a:ln w="25400" cap="flat">
              <a:noFill/>
              <a:miter lim="400000"/>
            </a:ln>
            <a:effectLst>
              <a:reflection blurRad="0" stA="71804" stPos="0" endA="0" endPos="40000" dist="0" dir="5400000" fadeDir="5400000" sx="100000" sy="-100000" kx="0" ky="0" algn="bl" rotWithShape="0"/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/>
              </a:pPr>
            </a:p>
          </p:txBody>
        </p:sp>
        <p:sp>
          <p:nvSpPr>
            <p:cNvPr id="457" name="Rectangle aux angles arrondis"/>
            <p:cNvSpPr/>
            <p:nvPr/>
          </p:nvSpPr>
          <p:spPr>
            <a:xfrm>
              <a:off x="3986220" y="1466319"/>
              <a:ext cx="1028701" cy="1263651"/>
            </a:xfrm>
            <a:prstGeom prst="roundRect">
              <a:avLst>
                <a:gd name="adj" fmla="val 18519"/>
              </a:avLst>
            </a:prstGeom>
            <a:solidFill>
              <a:srgbClr val="0DFCFF"/>
            </a:solidFill>
            <a:ln w="25400" cap="flat">
              <a:noFill/>
              <a:miter lim="400000"/>
            </a:ln>
            <a:effectLst>
              <a:reflection blurRad="0" stA="71804" stPos="0" endA="0" endPos="40000" dist="0" dir="5400000" fadeDir="5400000" sx="100000" sy="-100000" kx="0" ky="0" algn="bl" rotWithShape="0"/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/>
              </a:pPr>
            </a:p>
          </p:txBody>
        </p:sp>
      </p:grpSp>
      <p:sp>
        <p:nvSpPr>
          <p:cNvPr id="459" name="Si la taille de l’échantillon est plus grande ou égale à 30"/>
          <p:cNvSpPr txBox="1"/>
          <p:nvPr/>
        </p:nvSpPr>
        <p:spPr>
          <a:xfrm>
            <a:off x="1226669" y="504924"/>
            <a:ext cx="10219358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Si la taille de l’échantillon est plus grande ou égale à 30</a:t>
            </a:r>
          </a:p>
        </p:txBody>
      </p:sp>
      <p:pic>
        <p:nvPicPr>
          <p:cNvPr id="46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97714" y="1667287"/>
            <a:ext cx="2832101" cy="558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61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819203" y="1438687"/>
            <a:ext cx="1752601" cy="10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62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760290" y="1438687"/>
            <a:ext cx="3848101" cy="11303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65" name="Grouper"/>
          <p:cNvGrpSpPr/>
          <p:nvPr/>
        </p:nvGrpSpPr>
        <p:grpSpPr>
          <a:xfrm>
            <a:off x="582615" y="2901405"/>
            <a:ext cx="11507466" cy="1143001"/>
            <a:chOff x="0" y="0"/>
            <a:chExt cx="11507465" cy="1143000"/>
          </a:xfrm>
        </p:grpSpPr>
        <p:sp>
          <p:nvSpPr>
            <p:cNvPr id="463" name="si on est dans cette situation et qu’on connaît la variance de la population"/>
            <p:cNvSpPr txBox="1"/>
            <p:nvPr/>
          </p:nvSpPr>
          <p:spPr>
            <a:xfrm>
              <a:off x="0" y="0"/>
              <a:ext cx="11507466" cy="1143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si on est dans cette situation et qu’on connaît la variance de la population </a:t>
              </a:r>
            </a:p>
          </p:txBody>
        </p:sp>
        <p:pic>
          <p:nvPicPr>
            <p:cNvPr id="464" name="Image" descr="Image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7117553" y="571500"/>
              <a:ext cx="431801" cy="4191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466" name="Image" descr="Image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156828" y="4637228"/>
            <a:ext cx="2235201" cy="1485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67" name="Image" descr="Image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884202" y="5015854"/>
            <a:ext cx="1841501" cy="469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68" name="Image" descr="Image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5725702" y="5485754"/>
            <a:ext cx="5588001" cy="1739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69" name="Image" descr="Image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4722424" y="7822024"/>
            <a:ext cx="7518401" cy="1384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70" name="Image" descr="Image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4364016" y="6117102"/>
            <a:ext cx="1028701" cy="3302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66" grpId="2"/>
      <p:bldP build="whole" bldLvl="1" animBg="1" rev="0" advAuto="0" spid="465" grpId="1"/>
      <p:bldP build="whole" bldLvl="1" animBg="1" rev="0" advAuto="0" spid="469" grpId="6"/>
      <p:bldP build="whole" bldLvl="1" animBg="1" rev="0" advAuto="0" spid="458" grpId="7"/>
      <p:bldP build="whole" bldLvl="1" animBg="1" rev="0" advAuto="0" spid="468" grpId="5"/>
      <p:bldP build="whole" bldLvl="1" animBg="1" rev="0" advAuto="0" spid="467" grpId="3"/>
      <p:bldP build="whole" bldLvl="1" animBg="1" rev="0" advAuto="0" spid="470" grpId="4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5" name="Grouper"/>
          <p:cNvGrpSpPr/>
          <p:nvPr/>
        </p:nvGrpSpPr>
        <p:grpSpPr>
          <a:xfrm>
            <a:off x="6193291" y="1969919"/>
            <a:ext cx="4909502" cy="2057354"/>
            <a:chOff x="0" y="0"/>
            <a:chExt cx="4909501" cy="2057352"/>
          </a:xfrm>
        </p:grpSpPr>
        <p:sp>
          <p:nvSpPr>
            <p:cNvPr id="472" name="Rectangle aux angles arrondis"/>
            <p:cNvSpPr/>
            <p:nvPr/>
          </p:nvSpPr>
          <p:spPr>
            <a:xfrm>
              <a:off x="913227" y="0"/>
              <a:ext cx="887828" cy="507906"/>
            </a:xfrm>
            <a:prstGeom prst="roundRect">
              <a:avLst>
                <a:gd name="adj" fmla="val 37507"/>
              </a:avLst>
            </a:prstGeom>
            <a:solidFill>
              <a:srgbClr val="0DFCFF"/>
            </a:solidFill>
            <a:ln w="25400" cap="flat">
              <a:noFill/>
              <a:miter lim="400000"/>
            </a:ln>
            <a:effectLst>
              <a:reflection blurRad="0" stA="71804" stPos="0" endA="0" endPos="40000" dist="0" dir="5400000" fadeDir="5400000" sx="100000" sy="-100000" kx="0" ky="0" algn="bl" rotWithShape="0"/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/>
              </a:pPr>
            </a:p>
          </p:txBody>
        </p:sp>
        <p:sp>
          <p:nvSpPr>
            <p:cNvPr id="473" name="Rectangle aux angles arrondis"/>
            <p:cNvSpPr/>
            <p:nvPr/>
          </p:nvSpPr>
          <p:spPr>
            <a:xfrm>
              <a:off x="0" y="1549447"/>
              <a:ext cx="887828" cy="507906"/>
            </a:xfrm>
            <a:prstGeom prst="roundRect">
              <a:avLst>
                <a:gd name="adj" fmla="val 37507"/>
              </a:avLst>
            </a:prstGeom>
            <a:solidFill>
              <a:srgbClr val="0DFCFF"/>
            </a:solidFill>
            <a:ln w="25400" cap="flat">
              <a:noFill/>
              <a:miter lim="400000"/>
            </a:ln>
            <a:effectLst>
              <a:reflection blurRad="0" stA="71804" stPos="0" endA="0" endPos="40000" dist="0" dir="5400000" fadeDir="5400000" sx="100000" sy="-100000" kx="0" ky="0" algn="bl" rotWithShape="0"/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/>
              </a:pPr>
            </a:p>
          </p:txBody>
        </p:sp>
        <p:sp>
          <p:nvSpPr>
            <p:cNvPr id="474" name="Rectangle aux angles arrondis"/>
            <p:cNvSpPr/>
            <p:nvPr/>
          </p:nvSpPr>
          <p:spPr>
            <a:xfrm>
              <a:off x="4021674" y="1549447"/>
              <a:ext cx="887828" cy="507906"/>
            </a:xfrm>
            <a:prstGeom prst="roundRect">
              <a:avLst>
                <a:gd name="adj" fmla="val 37507"/>
              </a:avLst>
            </a:prstGeom>
            <a:solidFill>
              <a:srgbClr val="0DFCFF"/>
            </a:solidFill>
            <a:ln w="25400" cap="flat">
              <a:noFill/>
              <a:miter lim="400000"/>
            </a:ln>
            <a:effectLst>
              <a:reflection blurRad="0" stA="71804" stPos="0" endA="0" endPos="40000" dist="0" dir="5400000" fadeDir="5400000" sx="100000" sy="-100000" kx="0" ky="0" algn="bl" rotWithShape="0"/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/>
              </a:pPr>
            </a:p>
          </p:txBody>
        </p:sp>
      </p:grpSp>
      <p:sp>
        <p:nvSpPr>
          <p:cNvPr id="476" name="Si la taille de l’échantillon est plus grande ou égale à 30"/>
          <p:cNvSpPr txBox="1"/>
          <p:nvPr/>
        </p:nvSpPr>
        <p:spPr>
          <a:xfrm>
            <a:off x="1226669" y="504924"/>
            <a:ext cx="10219358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Si la taille de l’échantillon est plus grande ou égale à 30</a:t>
            </a:r>
          </a:p>
        </p:txBody>
      </p:sp>
      <p:pic>
        <p:nvPicPr>
          <p:cNvPr id="47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02818" y="1544421"/>
            <a:ext cx="7518401" cy="1384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78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50559" y="2071471"/>
            <a:ext cx="1028701" cy="330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79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902818" y="3081169"/>
            <a:ext cx="8356601" cy="1384301"/>
          </a:xfrm>
          <a:prstGeom prst="rect">
            <a:avLst/>
          </a:prstGeom>
          <a:ln w="12700">
            <a:miter lim="400000"/>
          </a:ln>
        </p:spPr>
      </p:pic>
      <p:sp>
        <p:nvSpPr>
          <p:cNvPr id="480" name="On peut donc prendre comme intervalle de confiance"/>
          <p:cNvSpPr txBox="1"/>
          <p:nvPr/>
        </p:nvSpPr>
        <p:spPr>
          <a:xfrm>
            <a:off x="1476995" y="4465469"/>
            <a:ext cx="10050810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On peut donc prendre comme intervalle de confiance </a:t>
            </a:r>
          </a:p>
        </p:txBody>
      </p:sp>
      <p:pic>
        <p:nvPicPr>
          <p:cNvPr id="481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525118" y="5510505"/>
            <a:ext cx="6273801" cy="1384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82" name="Image" descr="Image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097598" y="7939840"/>
            <a:ext cx="10477501" cy="1409701"/>
          </a:xfrm>
          <a:prstGeom prst="rect">
            <a:avLst/>
          </a:prstGeom>
          <a:ln w="12700">
            <a:miter lim="400000"/>
          </a:ln>
        </p:spPr>
      </p:pic>
      <p:sp>
        <p:nvSpPr>
          <p:cNvPr id="483" name="et si l’échantillon est sans remise."/>
          <p:cNvSpPr txBox="1"/>
          <p:nvPr/>
        </p:nvSpPr>
        <p:spPr>
          <a:xfrm>
            <a:off x="3861931" y="7106173"/>
            <a:ext cx="6083351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et si l’échantillon est sans remise.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83" grpId="5"/>
      <p:bldP build="whole" bldLvl="1" animBg="1" rev="0" advAuto="0" spid="480" grpId="3"/>
      <p:bldP build="whole" bldLvl="1" animBg="1" rev="0" advAuto="0" spid="479" grpId="1"/>
      <p:bldP build="whole" bldLvl="1" animBg="1" rev="0" advAuto="0" spid="481" grpId="4"/>
      <p:bldP build="whole" bldLvl="1" animBg="1" rev="0" advAuto="0" spid="482" grpId="6"/>
      <p:bldP build="whole" bldLvl="1" animBg="1" rev="0" advAuto="0" spid="475" grpId="2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7" name="Grouper"/>
          <p:cNvGrpSpPr/>
          <p:nvPr/>
        </p:nvGrpSpPr>
        <p:grpSpPr>
          <a:xfrm>
            <a:off x="4197878" y="7758884"/>
            <a:ext cx="5288526" cy="602676"/>
            <a:chOff x="0" y="0"/>
            <a:chExt cx="5288525" cy="602674"/>
          </a:xfrm>
        </p:grpSpPr>
        <p:sp>
          <p:nvSpPr>
            <p:cNvPr id="485" name="Rectangle aux angles arrondis"/>
            <p:cNvSpPr/>
            <p:nvPr/>
          </p:nvSpPr>
          <p:spPr>
            <a:xfrm>
              <a:off x="4653525" y="38100"/>
              <a:ext cx="635001" cy="564575"/>
            </a:xfrm>
            <a:prstGeom prst="roundRect">
              <a:avLst>
                <a:gd name="adj" fmla="val 33742"/>
              </a:avLst>
            </a:prstGeom>
            <a:solidFill>
              <a:srgbClr val="0DFCFF"/>
            </a:solidFill>
            <a:ln w="25400" cap="flat">
              <a:noFill/>
              <a:miter lim="400000"/>
            </a:ln>
            <a:effectLst>
              <a:reflection blurRad="0" stA="71804" stPos="0" endA="0" endPos="40000" dist="0" dir="5400000" fadeDir="5400000" sx="100000" sy="-100000" kx="0" ky="0" algn="bl" rotWithShape="0"/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/>
              </a:pPr>
            </a:p>
          </p:txBody>
        </p:sp>
        <p:sp>
          <p:nvSpPr>
            <p:cNvPr id="486" name="Rectangle aux angles arrondis"/>
            <p:cNvSpPr/>
            <p:nvPr/>
          </p:nvSpPr>
          <p:spPr>
            <a:xfrm>
              <a:off x="0" y="0"/>
              <a:ext cx="635000" cy="564575"/>
            </a:xfrm>
            <a:prstGeom prst="roundRect">
              <a:avLst>
                <a:gd name="adj" fmla="val 33742"/>
              </a:avLst>
            </a:prstGeom>
            <a:solidFill>
              <a:srgbClr val="0DFCFF"/>
            </a:solidFill>
            <a:ln w="25400" cap="flat">
              <a:noFill/>
              <a:miter lim="400000"/>
            </a:ln>
            <a:effectLst>
              <a:reflection blurRad="0" stA="71804" stPos="0" endA="0" endPos="40000" dist="0" dir="5400000" fadeDir="5400000" sx="100000" sy="-100000" kx="0" ky="0" algn="bl" rotWithShape="0"/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/>
              </a:pPr>
            </a:p>
          </p:txBody>
        </p:sp>
      </p:grpSp>
      <p:grpSp>
        <p:nvGrpSpPr>
          <p:cNvPr id="490" name="Grouper"/>
          <p:cNvGrpSpPr/>
          <p:nvPr/>
        </p:nvGrpSpPr>
        <p:grpSpPr>
          <a:xfrm>
            <a:off x="6283702" y="4216400"/>
            <a:ext cx="3202702" cy="589975"/>
            <a:chOff x="0" y="0"/>
            <a:chExt cx="3202701" cy="589974"/>
          </a:xfrm>
        </p:grpSpPr>
        <p:sp>
          <p:nvSpPr>
            <p:cNvPr id="488" name="Rectangle aux angles arrondis"/>
            <p:cNvSpPr/>
            <p:nvPr/>
          </p:nvSpPr>
          <p:spPr>
            <a:xfrm>
              <a:off x="0" y="25400"/>
              <a:ext cx="635000" cy="564575"/>
            </a:xfrm>
            <a:prstGeom prst="roundRect">
              <a:avLst>
                <a:gd name="adj" fmla="val 33742"/>
              </a:avLst>
            </a:prstGeom>
            <a:solidFill>
              <a:srgbClr val="0DFCFF"/>
            </a:solidFill>
            <a:ln w="25400" cap="flat">
              <a:noFill/>
              <a:miter lim="400000"/>
            </a:ln>
            <a:effectLst>
              <a:reflection blurRad="0" stA="71804" stPos="0" endA="0" endPos="40000" dist="0" dir="5400000" fadeDir="5400000" sx="100000" sy="-100000" kx="0" ky="0" algn="bl" rotWithShape="0"/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/>
              </a:pPr>
            </a:p>
          </p:txBody>
        </p:sp>
        <p:sp>
          <p:nvSpPr>
            <p:cNvPr id="489" name="Rectangle aux angles arrondis"/>
            <p:cNvSpPr/>
            <p:nvPr/>
          </p:nvSpPr>
          <p:spPr>
            <a:xfrm>
              <a:off x="2567701" y="0"/>
              <a:ext cx="635001" cy="564575"/>
            </a:xfrm>
            <a:prstGeom prst="roundRect">
              <a:avLst>
                <a:gd name="adj" fmla="val 33742"/>
              </a:avLst>
            </a:prstGeom>
            <a:solidFill>
              <a:srgbClr val="0DFCFF"/>
            </a:solidFill>
            <a:ln w="25400" cap="flat">
              <a:noFill/>
              <a:miter lim="400000"/>
            </a:ln>
            <a:effectLst>
              <a:reflection blurRad="0" stA="71804" stPos="0" endA="0" endPos="40000" dist="0" dir="5400000" fadeDir="5400000" sx="100000" sy="-100000" kx="0" ky="0" algn="bl" rotWithShape="0"/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/>
              </a:pPr>
            </a:p>
          </p:txBody>
        </p:sp>
      </p:grpSp>
      <p:sp>
        <p:nvSpPr>
          <p:cNvPr id="491" name="Si la taille de l’échantillon est plus grande ou égale à 30"/>
          <p:cNvSpPr txBox="1"/>
          <p:nvPr/>
        </p:nvSpPr>
        <p:spPr>
          <a:xfrm>
            <a:off x="1226669" y="504924"/>
            <a:ext cx="10219358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Si la taille de l’échantillon est plus grande ou égale à 30</a:t>
            </a:r>
          </a:p>
        </p:txBody>
      </p:sp>
      <p:sp>
        <p:nvSpPr>
          <p:cNvPr id="492" name="et si l’échantillon est sans remise."/>
          <p:cNvSpPr txBox="1"/>
          <p:nvPr/>
        </p:nvSpPr>
        <p:spPr>
          <a:xfrm>
            <a:off x="3877027" y="6266466"/>
            <a:ext cx="6083351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et si l’échantillon est sans remise.</a:t>
            </a:r>
          </a:p>
        </p:txBody>
      </p:sp>
      <p:sp>
        <p:nvSpPr>
          <p:cNvPr id="493" name="mais qu’on ne connait pas la variance de la population."/>
          <p:cNvSpPr txBox="1"/>
          <p:nvPr/>
        </p:nvSpPr>
        <p:spPr>
          <a:xfrm>
            <a:off x="1500993" y="1486140"/>
            <a:ext cx="10322050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mais qu’on ne connait pas la variance de la population. </a:t>
            </a:r>
          </a:p>
        </p:txBody>
      </p:sp>
      <p:pic>
        <p:nvPicPr>
          <p:cNvPr id="49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33500" y="7656708"/>
            <a:ext cx="10337800" cy="1409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95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435350" y="4114224"/>
            <a:ext cx="6134100" cy="13843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99" name="Grouper"/>
          <p:cNvGrpSpPr/>
          <p:nvPr/>
        </p:nvGrpSpPr>
        <p:grpSpPr>
          <a:xfrm>
            <a:off x="1065001" y="2723982"/>
            <a:ext cx="10874798" cy="622301"/>
            <a:chOff x="0" y="0"/>
            <a:chExt cx="10874796" cy="622300"/>
          </a:xfrm>
        </p:grpSpPr>
        <p:sp>
          <p:nvSpPr>
            <p:cNvPr id="496" name="il suffit de remplacer      par      dans ce qu’on vient de faire"/>
            <p:cNvSpPr txBox="1"/>
            <p:nvPr/>
          </p:nvSpPr>
          <p:spPr>
            <a:xfrm>
              <a:off x="0" y="-1"/>
              <a:ext cx="10874797" cy="622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il suffit de remplacer      par      dans ce qu’on vient de faire</a:t>
              </a:r>
            </a:p>
          </p:txBody>
        </p:sp>
        <p:pic>
          <p:nvPicPr>
            <p:cNvPr id="497" name="Image" descr="Image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4055920" y="285750"/>
              <a:ext cx="254001" cy="2032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98" name="Image" descr="Image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5368416" y="273050"/>
              <a:ext cx="190501" cy="2159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slow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93" grpId="1"/>
      <p:bldP build="whole" bldLvl="1" animBg="1" rev="0" advAuto="0" spid="494" grpId="6"/>
      <p:bldP build="whole" bldLvl="1" animBg="1" rev="0" advAuto="0" spid="499" grpId="2"/>
      <p:bldP build="whole" bldLvl="1" animBg="1" rev="0" advAuto="0" spid="490" grpId="4"/>
      <p:bldP build="whole" bldLvl="1" animBg="1" rev="0" advAuto="0" spid="495" grpId="3"/>
      <p:bldP build="whole" bldLvl="1" animBg="1" rev="0" advAuto="0" spid="487" grpId="7"/>
      <p:bldP build="whole" bldLvl="1" animBg="1" rev="0" advAuto="0" spid="492" grpId="5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Il arrive souvent pour des raisons spécifiques d’une population qu’il soit très difficile d’avoir un échantillon très grand."/>
          <p:cNvSpPr txBox="1"/>
          <p:nvPr/>
        </p:nvSpPr>
        <p:spPr>
          <a:xfrm>
            <a:off x="242688" y="380434"/>
            <a:ext cx="12519423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Il arrive souvent pour des raisons spécifiques d’une population qu’il soit très difficile d’avoir un échantillon très grand.</a:t>
            </a:r>
          </a:p>
        </p:txBody>
      </p:sp>
      <p:sp>
        <p:nvSpPr>
          <p:cNvPr id="502" name="Que faire dans le cas ou"/>
          <p:cNvSpPr txBox="1"/>
          <p:nvPr/>
        </p:nvSpPr>
        <p:spPr>
          <a:xfrm>
            <a:off x="4194522" y="1523434"/>
            <a:ext cx="4615756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Que faire dans le cas ou </a:t>
            </a:r>
          </a:p>
        </p:txBody>
      </p:sp>
      <p:pic>
        <p:nvPicPr>
          <p:cNvPr id="50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48350" y="2440544"/>
            <a:ext cx="1308100" cy="3429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06" name="Grouper"/>
          <p:cNvGrpSpPr/>
          <p:nvPr/>
        </p:nvGrpSpPr>
        <p:grpSpPr>
          <a:xfrm>
            <a:off x="370694" y="3995363"/>
            <a:ext cx="12391417" cy="622301"/>
            <a:chOff x="0" y="0"/>
            <a:chExt cx="12391415" cy="622300"/>
          </a:xfrm>
        </p:grpSpPr>
        <p:sp>
          <p:nvSpPr>
            <p:cNvPr id="504" name="Si en plus on n’a aucune idée de la distribution de la population"/>
            <p:cNvSpPr txBox="1"/>
            <p:nvPr/>
          </p:nvSpPr>
          <p:spPr>
            <a:xfrm>
              <a:off x="0" y="-1"/>
              <a:ext cx="11753032" cy="622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Si en plus on n’a aucune idée de la distribution de la population</a:t>
              </a:r>
            </a:p>
          </p:txBody>
        </p:sp>
        <p:pic>
          <p:nvPicPr>
            <p:cNvPr id="505" name="Image" descr="Image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2010415" y="152400"/>
              <a:ext cx="381001" cy="3175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507" name="on ne peut pas faire grand-chose."/>
          <p:cNvSpPr txBox="1"/>
          <p:nvPr/>
        </p:nvSpPr>
        <p:spPr>
          <a:xfrm>
            <a:off x="3416076" y="4846577"/>
            <a:ext cx="6172648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on ne peut pas faire grand-chose.</a:t>
            </a:r>
          </a:p>
        </p:txBody>
      </p:sp>
      <p:grpSp>
        <p:nvGrpSpPr>
          <p:cNvPr id="510" name="Grouper"/>
          <p:cNvGrpSpPr/>
          <p:nvPr/>
        </p:nvGrpSpPr>
        <p:grpSpPr>
          <a:xfrm>
            <a:off x="2545534" y="3078253"/>
            <a:ext cx="8374528" cy="622301"/>
            <a:chOff x="0" y="0"/>
            <a:chExt cx="8374527" cy="622300"/>
          </a:xfrm>
        </p:grpSpPr>
        <p:sp>
          <p:nvSpPr>
            <p:cNvPr id="508" name="De plus, dans ce cas on connait rarement"/>
            <p:cNvSpPr txBox="1"/>
            <p:nvPr/>
          </p:nvSpPr>
          <p:spPr>
            <a:xfrm>
              <a:off x="-1" y="-1"/>
              <a:ext cx="7755212" cy="622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De plus, dans ce cas on connait rarement </a:t>
              </a:r>
            </a:p>
          </p:txBody>
        </p:sp>
        <p:pic>
          <p:nvPicPr>
            <p:cNvPr id="509" name="Image" descr="Image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7942727" y="55998"/>
              <a:ext cx="431801" cy="4191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511" name="Par contre si on a de bonnes raisons de croire que la distribution de la population suit une loi normale alors"/>
          <p:cNvSpPr txBox="1"/>
          <p:nvPr/>
        </p:nvSpPr>
        <p:spPr>
          <a:xfrm>
            <a:off x="27483" y="5829582"/>
            <a:ext cx="12949834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Par contre si on a de bonnes raisons de croire que la distribution de la population suit une loi normale alors</a:t>
            </a:r>
          </a:p>
        </p:txBody>
      </p:sp>
      <p:pic>
        <p:nvPicPr>
          <p:cNvPr id="512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772122" y="7532010"/>
            <a:ext cx="2844801" cy="1485901"/>
          </a:xfrm>
          <a:prstGeom prst="rect">
            <a:avLst/>
          </a:prstGeom>
          <a:ln w="12700">
            <a:miter lim="400000"/>
          </a:ln>
        </p:spPr>
      </p:pic>
      <p:sp>
        <p:nvSpPr>
          <p:cNvPr id="513" name="une loi de Student"/>
          <p:cNvSpPr txBox="1"/>
          <p:nvPr/>
        </p:nvSpPr>
        <p:spPr>
          <a:xfrm>
            <a:off x="6502399" y="7796115"/>
            <a:ext cx="3462488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une loi de Student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02" grpId="1"/>
      <p:bldP build="whole" bldLvl="1" animBg="1" rev="0" advAuto="0" spid="512" grpId="7"/>
      <p:bldP build="whole" bldLvl="1" animBg="1" rev="0" advAuto="0" spid="507" grpId="5"/>
      <p:bldP build="whole" bldLvl="1" animBg="1" rev="0" advAuto="0" spid="513" grpId="8"/>
      <p:bldP build="whole" bldLvl="1" animBg="1" rev="0" advAuto="0" spid="503" grpId="2"/>
      <p:bldP build="whole" bldLvl="1" animBg="1" rev="0" advAuto="0" spid="511" grpId="6"/>
      <p:bldP build="whole" bldLvl="1" animBg="1" rev="0" advAuto="0" spid="506" grpId="4"/>
      <p:bldP build="whole" bldLvl="1" animBg="1" rev="0" advAuto="0" spid="510" grpId="3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Loi de Student de degré de liberté"/>
          <p:cNvSpPr txBox="1"/>
          <p:nvPr/>
        </p:nvSpPr>
        <p:spPr>
          <a:xfrm>
            <a:off x="3037060" y="550210"/>
            <a:ext cx="6357046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Loi de Student de degré de liberté</a:t>
            </a:r>
          </a:p>
        </p:txBody>
      </p:sp>
      <p:pic>
        <p:nvPicPr>
          <p:cNvPr id="51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60850" y="6427931"/>
            <a:ext cx="4483100" cy="1079501"/>
          </a:xfrm>
          <a:prstGeom prst="rect">
            <a:avLst/>
          </a:prstGeom>
          <a:ln w="12700">
            <a:miter lim="400000"/>
          </a:ln>
        </p:spPr>
      </p:pic>
      <p:sp>
        <p:nvSpPr>
          <p:cNvPr id="517" name="ou"/>
          <p:cNvSpPr txBox="1"/>
          <p:nvPr/>
        </p:nvSpPr>
        <p:spPr>
          <a:xfrm>
            <a:off x="6502399" y="5359196"/>
            <a:ext cx="581101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ou</a:t>
            </a:r>
          </a:p>
        </p:txBody>
      </p:sp>
      <p:pic>
        <p:nvPicPr>
          <p:cNvPr id="518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374749" y="1621407"/>
            <a:ext cx="1943101" cy="393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19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796787" y="3568700"/>
            <a:ext cx="8064501" cy="1308100"/>
          </a:xfrm>
          <a:prstGeom prst="rect">
            <a:avLst/>
          </a:prstGeom>
          <a:ln w="12700">
            <a:miter lim="400000"/>
          </a:ln>
        </p:spPr>
      </p:pic>
      <p:sp>
        <p:nvSpPr>
          <p:cNvPr id="520" name="a comme fonction de densité"/>
          <p:cNvSpPr txBox="1"/>
          <p:nvPr/>
        </p:nvSpPr>
        <p:spPr>
          <a:xfrm>
            <a:off x="3818359" y="2464004"/>
            <a:ext cx="5368082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a comme fonction de densité</a:t>
            </a:r>
          </a:p>
        </p:txBody>
      </p:sp>
      <p:sp>
        <p:nvSpPr>
          <p:cNvPr id="521" name="on ne rentrera pas dans les détails avec cette loi…"/>
          <p:cNvSpPr txBox="1"/>
          <p:nvPr/>
        </p:nvSpPr>
        <p:spPr>
          <a:xfrm>
            <a:off x="2216949" y="8107948"/>
            <a:ext cx="8842624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on ne rentrera pas dans les détails avec cette loi </a:t>
            </a:r>
          </a:p>
          <a:p>
            <a:pPr/>
            <a:r>
              <a:t>mais on utilisera sa table</a:t>
            </a:r>
          </a:p>
        </p:txBody>
      </p:sp>
      <p:pic>
        <p:nvPicPr>
          <p:cNvPr id="522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606349" y="692859"/>
            <a:ext cx="1016001" cy="3302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20" grpId="2"/>
      <p:bldP build="whole" bldLvl="1" animBg="1" rev="0" advAuto="0" spid="517" grpId="4"/>
      <p:bldP build="whole" bldLvl="1" animBg="1" rev="0" advAuto="0" spid="518" grpId="1"/>
      <p:bldP build="whole" bldLvl="1" animBg="1" rev="0" advAuto="0" spid="519" grpId="3"/>
      <p:bldP build="whole" bldLvl="1" animBg="1" rev="0" advAuto="0" spid="516" grpId="5"/>
      <p:bldP build="whole" bldLvl="1" animBg="1" rev="0" advAuto="0" spid="521" grpId="6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7" name="Grouper"/>
          <p:cNvGrpSpPr/>
          <p:nvPr/>
        </p:nvGrpSpPr>
        <p:grpSpPr>
          <a:xfrm>
            <a:off x="4648837" y="4095852"/>
            <a:ext cx="3521745" cy="3136690"/>
            <a:chOff x="0" y="0"/>
            <a:chExt cx="3521743" cy="3136689"/>
          </a:xfrm>
        </p:grpSpPr>
        <p:sp>
          <p:nvSpPr>
            <p:cNvPr id="524" name="Rectangle aux angles arrondis"/>
            <p:cNvSpPr/>
            <p:nvPr/>
          </p:nvSpPr>
          <p:spPr>
            <a:xfrm>
              <a:off x="246373" y="0"/>
              <a:ext cx="687782" cy="644077"/>
            </a:xfrm>
            <a:prstGeom prst="roundRect">
              <a:avLst>
                <a:gd name="adj" fmla="val 29577"/>
              </a:avLst>
            </a:prstGeom>
            <a:solidFill>
              <a:srgbClr val="0DFCFF"/>
            </a:solidFill>
            <a:ln w="25400" cap="flat">
              <a:noFill/>
              <a:miter lim="400000"/>
            </a:ln>
            <a:effectLst>
              <a:reflection blurRad="0" stA="71804" stPos="0" endA="0" endPos="40000" dist="0" dir="5400000" fadeDir="5400000" sx="100000" sy="-100000" kx="0" ky="0" algn="bl" rotWithShape="0"/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/>
              </a:pPr>
            </a:p>
          </p:txBody>
        </p:sp>
        <p:sp>
          <p:nvSpPr>
            <p:cNvPr id="525" name="Rectangle aux angles arrondis"/>
            <p:cNvSpPr/>
            <p:nvPr/>
          </p:nvSpPr>
          <p:spPr>
            <a:xfrm>
              <a:off x="2833962" y="0"/>
              <a:ext cx="687782" cy="644077"/>
            </a:xfrm>
            <a:prstGeom prst="roundRect">
              <a:avLst>
                <a:gd name="adj" fmla="val 29577"/>
              </a:avLst>
            </a:prstGeom>
            <a:solidFill>
              <a:srgbClr val="0DFCFF"/>
            </a:solidFill>
            <a:ln w="25400" cap="flat">
              <a:noFill/>
              <a:miter lim="400000"/>
            </a:ln>
            <a:effectLst>
              <a:reflection blurRad="0" stA="71804" stPos="0" endA="0" endPos="40000" dist="0" dir="5400000" fadeDir="5400000" sx="100000" sy="-100000" kx="0" ky="0" algn="bl" rotWithShape="0"/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/>
              </a:pPr>
            </a:p>
          </p:txBody>
        </p:sp>
        <p:sp>
          <p:nvSpPr>
            <p:cNvPr id="526" name="Rectangle aux angles arrondis"/>
            <p:cNvSpPr/>
            <p:nvPr/>
          </p:nvSpPr>
          <p:spPr>
            <a:xfrm>
              <a:off x="0" y="2492612"/>
              <a:ext cx="687782" cy="644078"/>
            </a:xfrm>
            <a:prstGeom prst="roundRect">
              <a:avLst>
                <a:gd name="adj" fmla="val 29577"/>
              </a:avLst>
            </a:prstGeom>
            <a:solidFill>
              <a:srgbClr val="0DFCFF"/>
            </a:solidFill>
            <a:ln w="25400" cap="flat">
              <a:noFill/>
              <a:miter lim="400000"/>
            </a:ln>
            <a:effectLst>
              <a:reflection blurRad="0" stA="71804" stPos="0" endA="0" endPos="40000" dist="0" dir="5400000" fadeDir="5400000" sx="100000" sy="-100000" kx="0" ky="0" algn="bl" rotWithShape="0"/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/>
              </a:pPr>
            </a:p>
          </p:txBody>
        </p:sp>
      </p:grpSp>
      <p:sp>
        <p:nvSpPr>
          <p:cNvPr id="528" name="Donc si"/>
          <p:cNvSpPr txBox="1"/>
          <p:nvPr/>
        </p:nvSpPr>
        <p:spPr>
          <a:xfrm>
            <a:off x="2649176" y="504924"/>
            <a:ext cx="1624088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Donc si </a:t>
            </a:r>
          </a:p>
        </p:txBody>
      </p:sp>
      <p:pic>
        <p:nvPicPr>
          <p:cNvPr id="52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48837" y="644624"/>
            <a:ext cx="1308101" cy="342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30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50523" y="555724"/>
            <a:ext cx="2705101" cy="520701"/>
          </a:xfrm>
          <a:prstGeom prst="rect">
            <a:avLst/>
          </a:prstGeom>
          <a:ln w="12700">
            <a:miter lim="400000"/>
          </a:ln>
        </p:spPr>
      </p:pic>
      <p:sp>
        <p:nvSpPr>
          <p:cNvPr id="531" name="et"/>
          <p:cNvSpPr txBox="1"/>
          <p:nvPr/>
        </p:nvSpPr>
        <p:spPr>
          <a:xfrm>
            <a:off x="6579930" y="506756"/>
            <a:ext cx="447601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et</a:t>
            </a:r>
          </a:p>
        </p:txBody>
      </p:sp>
      <p:sp>
        <p:nvSpPr>
          <p:cNvPr id="532" name="on utilisera comme intervalle de confiance"/>
          <p:cNvSpPr txBox="1"/>
          <p:nvPr/>
        </p:nvSpPr>
        <p:spPr>
          <a:xfrm>
            <a:off x="2579923" y="2301304"/>
            <a:ext cx="7844954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on utilisera comme intervalle de confiance</a:t>
            </a:r>
          </a:p>
        </p:txBody>
      </p:sp>
      <p:pic>
        <p:nvPicPr>
          <p:cNvPr id="533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142610" y="3725741"/>
            <a:ext cx="6045201" cy="13843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36" name="Grouper"/>
          <p:cNvGrpSpPr/>
          <p:nvPr/>
        </p:nvGrpSpPr>
        <p:grpSpPr>
          <a:xfrm>
            <a:off x="1695167" y="6588465"/>
            <a:ext cx="9864627" cy="623618"/>
            <a:chOff x="0" y="0"/>
            <a:chExt cx="9864625" cy="623616"/>
          </a:xfrm>
        </p:grpSpPr>
        <p:sp>
          <p:nvSpPr>
            <p:cNvPr id="534" name="ou la valeur de         sera prise dans la loi de Student."/>
            <p:cNvSpPr txBox="1"/>
            <p:nvPr/>
          </p:nvSpPr>
          <p:spPr>
            <a:xfrm>
              <a:off x="0" y="-1"/>
              <a:ext cx="9864626" cy="622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/>
            </a:lstStyle>
            <a:p>
              <a:pPr/>
              <a:r>
                <a:t>ou la valeur de         sera prise dans la loi de Student. </a:t>
              </a:r>
            </a:p>
          </p:txBody>
        </p:sp>
        <p:pic>
          <p:nvPicPr>
            <p:cNvPr id="535" name="Image" descr="Image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3124833" y="153716"/>
              <a:ext cx="419101" cy="4699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32" grpId="1"/>
      <p:bldP build="whole" bldLvl="1" animBg="1" rev="0" advAuto="0" spid="533" grpId="2"/>
      <p:bldP build="whole" bldLvl="1" animBg="1" rev="0" advAuto="0" spid="527" grpId="4"/>
      <p:bldP build="whole" bldLvl="1" animBg="1" rev="0" advAuto="0" spid="536" grpId="3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0" name="Grouper"/>
          <p:cNvGrpSpPr/>
          <p:nvPr/>
        </p:nvGrpSpPr>
        <p:grpSpPr>
          <a:xfrm>
            <a:off x="2654119" y="149326"/>
            <a:ext cx="6641551" cy="6785905"/>
            <a:chOff x="0" y="0"/>
            <a:chExt cx="6641550" cy="6785904"/>
          </a:xfrm>
        </p:grpSpPr>
        <p:sp>
          <p:nvSpPr>
            <p:cNvPr id="538" name="Ligne"/>
            <p:cNvSpPr/>
            <p:nvPr/>
          </p:nvSpPr>
          <p:spPr>
            <a:xfrm>
              <a:off x="6641550" y="0"/>
              <a:ext cx="1" cy="707255"/>
            </a:xfrm>
            <a:prstGeom prst="line">
              <a:avLst/>
            </a:prstGeom>
            <a:noFill/>
            <a:ln w="25400" cap="flat">
              <a:solidFill>
                <a:srgbClr val="FF26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4000"/>
              </a:pPr>
            </a:p>
          </p:txBody>
        </p:sp>
        <p:sp>
          <p:nvSpPr>
            <p:cNvPr id="539" name="Rectangle aux angles arrondis"/>
            <p:cNvSpPr/>
            <p:nvPr/>
          </p:nvSpPr>
          <p:spPr>
            <a:xfrm>
              <a:off x="0" y="6309871"/>
              <a:ext cx="1399960" cy="476034"/>
            </a:xfrm>
            <a:prstGeom prst="roundRect">
              <a:avLst>
                <a:gd name="adj" fmla="val 40018"/>
              </a:avLst>
            </a:prstGeom>
            <a:solidFill>
              <a:srgbClr val="FFB0B2"/>
            </a:solidFill>
            <a:ln w="25400" cap="flat">
              <a:noFill/>
              <a:miter lim="400000"/>
            </a:ln>
            <a:effectLst>
              <a:reflection blurRad="0" stA="71804" stPos="0" endA="0" endPos="40000" dist="0" dir="5400000" fadeDir="5400000" sx="100000" sy="-100000" kx="0" ky="0" algn="bl" rotWithShape="0"/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/>
              </a:pPr>
            </a:p>
          </p:txBody>
        </p:sp>
      </p:grpSp>
      <p:grpSp>
        <p:nvGrpSpPr>
          <p:cNvPr id="543" name="Grouper"/>
          <p:cNvGrpSpPr/>
          <p:nvPr/>
        </p:nvGrpSpPr>
        <p:grpSpPr>
          <a:xfrm>
            <a:off x="2637764" y="2273810"/>
            <a:ext cx="2832629" cy="3425689"/>
            <a:chOff x="0" y="0"/>
            <a:chExt cx="2832627" cy="3425688"/>
          </a:xfrm>
        </p:grpSpPr>
        <p:sp>
          <p:nvSpPr>
            <p:cNvPr id="541" name="Ligne"/>
            <p:cNvSpPr/>
            <p:nvPr/>
          </p:nvSpPr>
          <p:spPr>
            <a:xfrm>
              <a:off x="1965619" y="3425688"/>
              <a:ext cx="867009" cy="1"/>
            </a:xfrm>
            <a:prstGeom prst="line">
              <a:avLst/>
            </a:prstGeom>
            <a:noFill/>
            <a:ln w="25400" cap="flat">
              <a:solidFill>
                <a:srgbClr val="0096FF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4000"/>
              </a:pPr>
            </a:p>
          </p:txBody>
        </p:sp>
        <p:sp>
          <p:nvSpPr>
            <p:cNvPr id="542" name="Rectangle aux angles arrondis"/>
            <p:cNvSpPr/>
            <p:nvPr/>
          </p:nvSpPr>
          <p:spPr>
            <a:xfrm>
              <a:off x="0" y="0"/>
              <a:ext cx="399091" cy="476034"/>
            </a:xfrm>
            <a:prstGeom prst="roundRect">
              <a:avLst>
                <a:gd name="adj" fmla="val 47733"/>
              </a:avLst>
            </a:prstGeom>
            <a:solidFill>
              <a:srgbClr val="0DFCFF"/>
            </a:solidFill>
            <a:ln w="25400" cap="flat">
              <a:noFill/>
              <a:miter lim="400000"/>
            </a:ln>
            <a:effectLst>
              <a:reflection blurRad="0" stA="71804" stPos="0" endA="0" endPos="40000" dist="0" dir="5400000" fadeDir="5400000" sx="100000" sy="-100000" kx="0" ky="0" algn="bl" rotWithShape="0"/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/>
              </a:pPr>
            </a:p>
          </p:txBody>
        </p:sp>
      </p:grpSp>
      <p:graphicFrame>
        <p:nvGraphicFramePr>
          <p:cNvPr id="544" name="Tableau"/>
          <p:cNvGraphicFramePr/>
          <p:nvPr/>
        </p:nvGraphicFramePr>
        <p:xfrm>
          <a:off x="5578964" y="1074453"/>
          <a:ext cx="7324192" cy="862829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{8F44A2F1-9E1F-4B54-A3A2-5F16C0AD49E2}</a:tableStyleId>
              </a:tblPr>
              <a:tblGrid>
                <a:gridCol w="618840"/>
                <a:gridCol w="550080"/>
                <a:gridCol w="550080"/>
                <a:gridCol w="550080"/>
                <a:gridCol w="550080"/>
                <a:gridCol w="550080"/>
                <a:gridCol w="641760"/>
                <a:gridCol w="550080"/>
                <a:gridCol w="641760"/>
                <a:gridCol w="733441"/>
                <a:gridCol w="641760"/>
                <a:gridCol w="733441"/>
              </a:tblGrid>
              <a:tr h="215389">
                <a:tc>
                  <a:txBody>
                    <a:bodyPr/>
                    <a:lstStyle/>
                    <a:p>
                      <a:pPr>
                        <a:defRPr i="1" sz="1166">
                          <a:solidFill>
                            <a:srgbClr val="252525"/>
                          </a:solidFill>
                          <a:latin typeface="Times Roman"/>
                          <a:ea typeface="Times Roman"/>
                          <a:cs typeface="Times Roman"/>
                          <a:sym typeface="Times Roman"/>
                        </a:defRPr>
                      </a:pPr>
                      <a:r>
                        <a:rPr b="1">
                          <a:latin typeface="STIXGeneral-Regular"/>
                          <a:ea typeface="STIXGeneral-Regular"/>
                          <a:cs typeface="STIXGeneral-Regular"/>
                          <a:sym typeface="STIXGeneral-Regular"/>
                        </a:rPr>
                        <a:t>α </a:t>
                      </a:r>
                      <a:r>
                        <a:t>{\displaystyle \alpha }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b="1"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25 %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b="1"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20 %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b="1"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15 %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b="1"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10 %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b="1"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5 %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b="1"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2,5 %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b="1"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1 %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b="1"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0,5 %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b="1"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0,25 %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b="1"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0,1 %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b="1"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0,05 %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  <a:solidFill>
                      <a:srgbClr val="F2F2F2"/>
                    </a:solidFill>
                  </a:tcPr>
                </a:tc>
              </a:tr>
              <a:tr h="215389">
                <a:tc>
                  <a:txBody>
                    <a:bodyPr/>
                    <a:lstStyle/>
                    <a:p>
                      <a:pPr>
                        <a:defRPr b="1" i="1" sz="1166">
                          <a:solidFill>
                            <a:srgbClr val="252525"/>
                          </a:solidFill>
                          <a:latin typeface="STIXGeneral-Regular"/>
                          <a:ea typeface="STIXGeneral-Regular"/>
                          <a:cs typeface="STIXGeneral-Regular"/>
                          <a:sym typeface="STIXGeneral-Regular"/>
                        </a:defRPr>
                      </a:pPr>
                      <a:r>
                        <a:t>1-α </a:t>
                      </a:r>
                      <a:endParaRPr>
                        <a:solidFill>
                          <a:srgbClr val="000000"/>
                        </a:solidFill>
                      </a:endParaRPr>
                    </a:p>
                    <a:p>
                      <a:pPr>
                        <a:defRPr i="1" sz="1166">
                          <a:solidFill>
                            <a:srgbClr val="252525"/>
                          </a:solidFill>
                          <a:latin typeface="Times Roman"/>
                          <a:ea typeface="Times Roman"/>
                          <a:cs typeface="Times Roman"/>
                          <a:sym typeface="Times Roman"/>
                        </a:defRPr>
                      </a:pPr>
                      <a:r>
                        <a:rPr b="1">
                          <a:latin typeface="STIXGeneral-Regular"/>
                          <a:ea typeface="STIXGeneral-Regular"/>
                          <a:cs typeface="STIXGeneral-Regular"/>
                          <a:sym typeface="STIXGeneral-Regular"/>
                        </a:rPr>
                        <a:t>− − α α </a:t>
                      </a:r>
                      <a:r>
                        <a:t>{\displaystyle 1-\alpha }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b="1"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75 %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b="1"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80 %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b="1"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85 %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b="1"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90 %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b="1"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95 %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b="1"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97,5 %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b="1"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99 %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b="1"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99,5 %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b="1"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99,75 %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b="1"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99,9 %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b="1"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99,95 %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  <a:solidFill>
                      <a:srgbClr val="F2F2F2"/>
                    </a:solidFill>
                  </a:tcPr>
                </a:tc>
              </a:tr>
              <a:tr h="215389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b="1" i="1"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k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2999"/>
                      </a:pP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2999"/>
                      </a:pP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2999"/>
                      </a:pP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2999"/>
                      </a:pP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2999"/>
                      </a:pP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2999"/>
                      </a:pP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2999"/>
                      </a:pP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2999"/>
                      </a:pP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2999"/>
                      </a:pP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2999"/>
                      </a:pP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2999"/>
                      </a:pP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  <a:solidFill>
                      <a:srgbClr val="F2F2F2"/>
                    </a:solidFill>
                  </a:tcPr>
                </a:tc>
              </a:tr>
              <a:tr h="215389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b="1"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1,000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1,376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1,963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3,078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6,314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12,71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31,82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63,66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127,3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318,3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636,6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</a:tr>
              <a:tr h="215389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b="1"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0,816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1,061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1,386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1,886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2,920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4,303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6,965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9,925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14,09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22,33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31,60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</a:tr>
              <a:tr h="215389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b="1"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3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0,765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0,978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1,250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1,638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2,353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3,182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4,541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5,841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7,453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10,21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12,92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</a:tr>
              <a:tr h="215389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b="1"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4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0,741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0,941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1,190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1,533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2,132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2,776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3,747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4,604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5,598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7,173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8,610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</a:tr>
              <a:tr h="215389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b="1"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5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0,727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0,920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1,156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1,476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2,015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2,571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3,365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4,032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4,773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5,893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6,869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</a:tr>
              <a:tr h="215389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b="1"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6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0,718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0,906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1,134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1,440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1,943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2,447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3,143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3,707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4,317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5,208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5,959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</a:tr>
              <a:tr h="215389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b="1"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7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0,711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0,896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1,119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1,415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1,895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2,365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2,998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3,499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4,029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4,785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5,408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</a:tr>
              <a:tr h="215389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b="1"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8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0,706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0,889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1,108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1,397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1,860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2,306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2,896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3,355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3,833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4,501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5,041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</a:tr>
              <a:tr h="215389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b="1"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9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0,703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0,883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1,100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1,383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1,833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2,262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2,821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3,250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3,690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4,297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4,781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</a:tr>
              <a:tr h="215389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b="1"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10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0,700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0,879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1,093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1,372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1,812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2,228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2,764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3,169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3,581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4,144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4,587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</a:tr>
              <a:tr h="215389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b="1"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11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0,697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0,876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1,088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1,363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1,796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2,201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2,718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3,106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3,497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4,025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4,437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</a:tr>
              <a:tr h="215389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b="1"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12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0,695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0,873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1,083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1,356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1,782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2,179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2,681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3,055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3,428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3,930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4,318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</a:tr>
              <a:tr h="215389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b="1"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13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0,694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0,870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1,079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1,350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1,771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2,160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2,650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3,012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3,372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3,852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4,221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</a:tr>
              <a:tr h="215389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b="1"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14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0,692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0,868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1,076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1,345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1,761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2,145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2,624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2,977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3,326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3,787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4,140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</a:tr>
              <a:tr h="215389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b="1"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15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0,691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0,866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1,074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1,341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1,753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2,131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2,602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2,947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3,286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3,733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4,073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</a:tr>
              <a:tr h="215389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b="1"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16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0,690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0,865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1,071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1,337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1,746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2,120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2,583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2,921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3,252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3,686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4,015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</a:tr>
              <a:tr h="215389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b="1"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17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0,689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0,863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1,069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1,333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1,740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2,110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2,567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2,898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3,222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3,646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3,965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</a:tr>
              <a:tr h="215389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b="1"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18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0,688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0,862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1,067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1,330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1,734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2,101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2,552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2,878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3,197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3,610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3,922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</a:tr>
              <a:tr h="215389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b="1"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19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0,688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0,861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1,066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1,328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1,729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2,093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2,539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2,861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3,174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3,579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3,883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</a:tr>
              <a:tr h="215389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b="1"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20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0,687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0,860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1,064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1,325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1,725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2,086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2,528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2,845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3,153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3,552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3,850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</a:tr>
              <a:tr h="215389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b="1"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21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0,686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0,859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1,063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1,323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1,721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2,080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2,518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2,831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3,135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3,527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3,819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</a:tr>
              <a:tr h="215389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b="1"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22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0,686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0,858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1,061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1,321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1,717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2,074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2,508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2,819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3,119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3,505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3,792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</a:tr>
              <a:tr h="215389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b="1"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23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0,685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0,858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1,060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1,319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1,714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2,069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2,500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2,807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3,104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3,485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3,767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</a:tr>
              <a:tr h="215389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b="1"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24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0,685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0,857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1,059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1,318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1,711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2,064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2,492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2,797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3,091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3,467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3,745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</a:tr>
              <a:tr h="215389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b="1"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25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0,684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0,856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1,058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1,316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1,708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2,060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2,485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2,787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3,078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3,450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3,725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</a:tr>
              <a:tr h="215389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b="1"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26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0,684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0,856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1,058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1,315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1,706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2,056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2,479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2,779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3,067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3,435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3,707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</a:tr>
              <a:tr h="215389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b="1"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27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0,684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0,855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1,057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1,314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1,703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2,052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2,473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2,771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3,057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3,421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3,690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</a:tr>
              <a:tr h="215389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b="1"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28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0,683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0,855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1,056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1,313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1,701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2,048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2,467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2,763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3,047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3,408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3,674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</a:tr>
              <a:tr h="215389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b="1"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29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0,683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0,854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1,055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1,311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1,699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2,045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2,462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2,756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3,038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3,396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3,659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</a:tr>
              <a:tr h="215389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b="1"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30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0,683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0,854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1,055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1,310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1,697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2,042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2,457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2,750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3,030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3,385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3,646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</a:tr>
              <a:tr h="215389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b="1"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40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0,681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0,851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1,050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1,303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1,684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2,021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2,423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2,704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2,971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3,307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3,551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</a:tr>
              <a:tr h="215389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b="1"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50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0,679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0,849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1,047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1,299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1,676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2,009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2,403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2,678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2,937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3,261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3,496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</a:tr>
              <a:tr h="215389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b="1"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60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0,679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0,848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1,045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1,296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1,671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2,000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2,390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2,660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2,915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3,232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3,460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</a:tr>
              <a:tr h="215389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b="1"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80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0,678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0,846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1,043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1,292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1,664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1,990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2,374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2,639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2,887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3,195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3,416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</a:tr>
              <a:tr h="215389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b="1"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100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0,677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0,845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1,042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1,290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1,660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1,984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2,364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2,626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2,871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3,174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3,390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</a:tr>
              <a:tr h="215389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b="1"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120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0,677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0,845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1,041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1,289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1,658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1,980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2,358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2,617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2,860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3,160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3,373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</a:tr>
              <a:tr h="215389">
                <a:tc>
                  <a:txBody>
                    <a:bodyPr/>
                    <a:lstStyle/>
                    <a:p>
                      <a:pPr>
                        <a:defRPr sz="1166">
                          <a:solidFill>
                            <a:srgbClr val="252525"/>
                          </a:solidFill>
                          <a:latin typeface="Times Roman"/>
                          <a:ea typeface="Times Roman"/>
                          <a:cs typeface="Times Roman"/>
                          <a:sym typeface="Times Roman"/>
                        </a:defRPr>
                      </a:pPr>
                      <a:r>
                        <a:rPr>
                          <a:latin typeface="STIXGeneral-Regular"/>
                          <a:ea typeface="STIXGeneral-Regular"/>
                          <a:cs typeface="STIXGeneral-Regular"/>
                          <a:sym typeface="STIXGeneral-Regular"/>
                        </a:rPr>
                        <a:t>∞ ∞ </a:t>
                      </a:r>
                      <a:r>
                        <a:t>{\displaystyle \infty }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0,674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0,842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1,036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1,282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1,645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1,960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2,326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2,576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2,807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3,090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166">
                          <a:solidFill>
                            <a:srgbClr val="25252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3,291</a:t>
                      </a:r>
                    </a:p>
                  </a:txBody>
                  <a:tcPr marL="71120" marR="71120" marT="35560" marB="3556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sp>
        <p:nvSpPr>
          <p:cNvPr id="545" name="Si on a un échantillon…"/>
          <p:cNvSpPr txBox="1"/>
          <p:nvPr/>
        </p:nvSpPr>
        <p:spPr>
          <a:xfrm>
            <a:off x="57149" y="502953"/>
            <a:ext cx="4243166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Si on a un échantillon </a:t>
            </a:r>
          </a:p>
          <a:p>
            <a:pPr/>
            <a:r>
              <a:t>de taille 20 </a:t>
            </a:r>
          </a:p>
        </p:txBody>
      </p:sp>
      <p:pic>
        <p:nvPicPr>
          <p:cNvPr id="54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85855" y="2218746"/>
            <a:ext cx="1625601" cy="393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47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2896" y="3635521"/>
            <a:ext cx="5118101" cy="533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48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70738" y="4673600"/>
            <a:ext cx="2514601" cy="406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49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971014" y="5538920"/>
            <a:ext cx="1765301" cy="406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50" name="Image" descr="Image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824964" y="6318477"/>
            <a:ext cx="2057401" cy="838201"/>
          </a:xfrm>
          <a:prstGeom prst="rect">
            <a:avLst/>
          </a:prstGeom>
          <a:ln w="12700">
            <a:miter lim="400000"/>
          </a:ln>
        </p:spPr>
      </p:pic>
      <p:sp>
        <p:nvSpPr>
          <p:cNvPr id="551" name="Ovale"/>
          <p:cNvSpPr/>
          <p:nvPr/>
        </p:nvSpPr>
        <p:spPr>
          <a:xfrm>
            <a:off x="8922809" y="5526220"/>
            <a:ext cx="726087" cy="381001"/>
          </a:xfrm>
          <a:prstGeom prst="ellipse">
            <a:avLst/>
          </a:prstGeom>
          <a:ln w="25400">
            <a:solidFill>
              <a:srgbClr val="FF26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000"/>
            </a:pPr>
          </a:p>
        </p:txBody>
      </p:sp>
      <p:grpSp>
        <p:nvGrpSpPr>
          <p:cNvPr id="554" name="Grouper"/>
          <p:cNvGrpSpPr/>
          <p:nvPr/>
        </p:nvGrpSpPr>
        <p:grpSpPr>
          <a:xfrm>
            <a:off x="512035" y="7775405"/>
            <a:ext cx="3542044" cy="654562"/>
            <a:chOff x="0" y="0"/>
            <a:chExt cx="3542043" cy="654560"/>
          </a:xfrm>
        </p:grpSpPr>
        <p:sp>
          <p:nvSpPr>
            <p:cNvPr id="552" name="ici"/>
            <p:cNvSpPr txBox="1"/>
            <p:nvPr/>
          </p:nvSpPr>
          <p:spPr>
            <a:xfrm>
              <a:off x="-1" y="-1"/>
              <a:ext cx="538238" cy="622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ici</a:t>
              </a:r>
            </a:p>
          </p:txBody>
        </p:sp>
        <p:pic>
          <p:nvPicPr>
            <p:cNvPr id="553" name="Image" descr="Image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332243" y="159260"/>
              <a:ext cx="2209801" cy="4953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48" grpId="4"/>
      <p:bldP build="whole" bldLvl="1" animBg="1" rev="0" advAuto="0" spid="546" grpId="1"/>
      <p:bldP build="whole" bldLvl="1" animBg="1" rev="0" advAuto="0" spid="543" grpId="2"/>
      <p:bldP build="whole" bldLvl="1" animBg="1" rev="0" advAuto="0" spid="540" grpId="7"/>
      <p:bldP build="whole" bldLvl="1" animBg="1" rev="0" advAuto="0" spid="551" grpId="8"/>
      <p:bldP build="whole" bldLvl="1" animBg="1" rev="0" advAuto="0" spid="550" grpId="6"/>
      <p:bldP build="whole" bldLvl="1" animBg="1" rev="0" advAuto="0" spid="549" grpId="5"/>
      <p:bldP build="whole" bldLvl="1" animBg="1" rev="0" advAuto="0" spid="554" grpId="9"/>
      <p:bldP build="whole" bldLvl="1" animBg="1" rev="0" advAuto="0" spid="547" grpId="3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45300" y="7914308"/>
            <a:ext cx="6045200" cy="1384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57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31000" y="4646456"/>
            <a:ext cx="6134100" cy="1384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58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654800" y="1594505"/>
            <a:ext cx="6273800" cy="1384301"/>
          </a:xfrm>
          <a:prstGeom prst="rect">
            <a:avLst/>
          </a:prstGeom>
          <a:ln w="12700">
            <a:miter lim="400000"/>
          </a:ln>
        </p:spPr>
      </p:pic>
      <p:sp>
        <p:nvSpPr>
          <p:cNvPr id="559" name="Avec remise"/>
          <p:cNvSpPr txBox="1"/>
          <p:nvPr/>
        </p:nvSpPr>
        <p:spPr>
          <a:xfrm>
            <a:off x="8434356" y="172820"/>
            <a:ext cx="2304753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Avec remise</a:t>
            </a:r>
          </a:p>
        </p:txBody>
      </p:sp>
      <p:sp>
        <p:nvSpPr>
          <p:cNvPr id="560" name="Ligne"/>
          <p:cNvSpPr/>
          <p:nvPr/>
        </p:nvSpPr>
        <p:spPr>
          <a:xfrm flipV="1">
            <a:off x="2201127" y="-1"/>
            <a:ext cx="1" cy="9753601"/>
          </a:xfrm>
          <a:prstGeom prst="line">
            <a:avLst/>
          </a:prstGeom>
          <a:ln w="25400">
            <a:solidFill>
              <a:srgbClr val="535353"/>
            </a:solidFill>
            <a:miter lim="400000"/>
          </a:ln>
        </p:spPr>
        <p:txBody>
          <a:bodyPr lIns="0" tIns="0" rIns="0" bIns="0"/>
          <a:lstStyle/>
          <a:p>
            <a:pPr>
              <a:defRPr sz="4000"/>
            </a:pPr>
          </a:p>
        </p:txBody>
      </p:sp>
      <p:pic>
        <p:nvPicPr>
          <p:cNvPr id="561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-1" y="483970"/>
            <a:ext cx="1800130" cy="346504"/>
          </a:xfrm>
          <a:prstGeom prst="rect">
            <a:avLst/>
          </a:prstGeom>
          <a:ln w="12700">
            <a:miter lim="400000"/>
          </a:ln>
        </p:spPr>
      </p:pic>
      <p:pic>
        <p:nvPicPr>
          <p:cNvPr id="562" name="Image" descr="Image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542509" y="446033"/>
            <a:ext cx="1308101" cy="368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63" name="Image" descr="Image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208517" y="242833"/>
            <a:ext cx="254001" cy="203201"/>
          </a:xfrm>
          <a:prstGeom prst="rect">
            <a:avLst/>
          </a:prstGeom>
          <a:ln w="12700">
            <a:miter lim="400000"/>
          </a:ln>
        </p:spPr>
      </p:pic>
      <p:sp>
        <p:nvSpPr>
          <p:cNvPr id="564" name="connue"/>
          <p:cNvSpPr txBox="1"/>
          <p:nvPr/>
        </p:nvSpPr>
        <p:spPr>
          <a:xfrm>
            <a:off x="4595206" y="483970"/>
            <a:ext cx="1457772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connue</a:t>
            </a:r>
          </a:p>
        </p:txBody>
      </p:sp>
      <p:sp>
        <p:nvSpPr>
          <p:cNvPr id="565" name="Ligne"/>
          <p:cNvSpPr/>
          <p:nvPr/>
        </p:nvSpPr>
        <p:spPr>
          <a:xfrm flipV="1">
            <a:off x="4529563" y="-1"/>
            <a:ext cx="1" cy="9753601"/>
          </a:xfrm>
          <a:prstGeom prst="line">
            <a:avLst/>
          </a:prstGeom>
          <a:ln w="25400">
            <a:solidFill>
              <a:srgbClr val="535353"/>
            </a:solidFill>
            <a:miter lim="400000"/>
          </a:ln>
        </p:spPr>
        <p:txBody>
          <a:bodyPr lIns="0" tIns="0" rIns="0" bIns="0"/>
          <a:lstStyle/>
          <a:p>
            <a:pPr>
              <a:defRPr sz="4000"/>
            </a:pPr>
          </a:p>
        </p:txBody>
      </p:sp>
      <p:sp>
        <p:nvSpPr>
          <p:cNvPr id="566" name="Ligne"/>
          <p:cNvSpPr/>
          <p:nvPr/>
        </p:nvSpPr>
        <p:spPr>
          <a:xfrm flipV="1">
            <a:off x="6489700" y="-1"/>
            <a:ext cx="1" cy="9753601"/>
          </a:xfrm>
          <a:prstGeom prst="line">
            <a:avLst/>
          </a:prstGeom>
          <a:ln w="25400">
            <a:solidFill>
              <a:srgbClr val="535353"/>
            </a:solidFill>
            <a:miter lim="400000"/>
          </a:ln>
        </p:spPr>
        <p:txBody>
          <a:bodyPr lIns="0" tIns="0" rIns="0" bIns="0"/>
          <a:lstStyle/>
          <a:p>
            <a:pPr>
              <a:defRPr sz="4000"/>
            </a:pPr>
          </a:p>
        </p:txBody>
      </p:sp>
      <p:sp>
        <p:nvSpPr>
          <p:cNvPr id="567" name="Ligne"/>
          <p:cNvSpPr/>
          <p:nvPr/>
        </p:nvSpPr>
        <p:spPr>
          <a:xfrm>
            <a:off x="-31449" y="3786486"/>
            <a:ext cx="13042298" cy="1"/>
          </a:xfrm>
          <a:prstGeom prst="line">
            <a:avLst/>
          </a:prstGeom>
          <a:ln w="25400">
            <a:solidFill>
              <a:srgbClr val="535353"/>
            </a:solidFill>
            <a:miter lim="400000"/>
          </a:ln>
        </p:spPr>
        <p:txBody>
          <a:bodyPr lIns="0" tIns="0" rIns="0" bIns="0"/>
          <a:lstStyle/>
          <a:p>
            <a:pPr>
              <a:defRPr sz="4000"/>
            </a:pPr>
          </a:p>
        </p:txBody>
      </p:sp>
      <p:sp>
        <p:nvSpPr>
          <p:cNvPr id="568" name="Ligne"/>
          <p:cNvSpPr/>
          <p:nvPr/>
        </p:nvSpPr>
        <p:spPr>
          <a:xfrm>
            <a:off x="-88298" y="1106270"/>
            <a:ext cx="13042298" cy="1"/>
          </a:xfrm>
          <a:prstGeom prst="line">
            <a:avLst/>
          </a:prstGeom>
          <a:ln w="25400">
            <a:solidFill>
              <a:srgbClr val="535353"/>
            </a:solidFill>
            <a:miter lim="400000"/>
          </a:ln>
        </p:spPr>
        <p:txBody>
          <a:bodyPr lIns="0" tIns="0" rIns="0" bIns="0"/>
          <a:lstStyle/>
          <a:p>
            <a:pPr>
              <a:defRPr sz="4000"/>
            </a:pPr>
          </a:p>
        </p:txBody>
      </p:sp>
      <p:sp>
        <p:nvSpPr>
          <p:cNvPr id="569" name="Ligne"/>
          <p:cNvSpPr/>
          <p:nvPr/>
        </p:nvSpPr>
        <p:spPr>
          <a:xfrm>
            <a:off x="-31449" y="6972532"/>
            <a:ext cx="13042298" cy="1"/>
          </a:xfrm>
          <a:prstGeom prst="line">
            <a:avLst/>
          </a:prstGeom>
          <a:ln w="25400">
            <a:solidFill>
              <a:srgbClr val="535353"/>
            </a:solidFill>
            <a:miter lim="400000"/>
          </a:ln>
        </p:spPr>
        <p:txBody>
          <a:bodyPr lIns="0" tIns="0" rIns="0" bIns="0"/>
          <a:lstStyle/>
          <a:p>
            <a:pPr>
              <a:defRPr sz="4000"/>
            </a:pPr>
          </a:p>
        </p:txBody>
      </p:sp>
      <p:sp>
        <p:nvSpPr>
          <p:cNvPr id="570" name="oui"/>
          <p:cNvSpPr txBox="1"/>
          <p:nvPr/>
        </p:nvSpPr>
        <p:spPr>
          <a:xfrm>
            <a:off x="4987817" y="1766506"/>
            <a:ext cx="695401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oui</a:t>
            </a:r>
          </a:p>
        </p:txBody>
      </p:sp>
      <p:sp>
        <p:nvSpPr>
          <p:cNvPr id="571" name="non"/>
          <p:cNvSpPr txBox="1"/>
          <p:nvPr/>
        </p:nvSpPr>
        <p:spPr>
          <a:xfrm>
            <a:off x="5048179" y="4999929"/>
            <a:ext cx="828676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non</a:t>
            </a:r>
          </a:p>
        </p:txBody>
      </p:sp>
      <p:sp>
        <p:nvSpPr>
          <p:cNvPr id="572" name="non"/>
          <p:cNvSpPr txBox="1"/>
          <p:nvPr/>
        </p:nvSpPr>
        <p:spPr>
          <a:xfrm>
            <a:off x="5095294" y="8163080"/>
            <a:ext cx="828676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non</a:t>
            </a:r>
          </a:p>
        </p:txBody>
      </p:sp>
      <p:sp>
        <p:nvSpPr>
          <p:cNvPr id="573" name="oui"/>
          <p:cNvSpPr txBox="1"/>
          <p:nvPr/>
        </p:nvSpPr>
        <p:spPr>
          <a:xfrm>
            <a:off x="552364" y="1306430"/>
            <a:ext cx="695400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oui</a:t>
            </a:r>
          </a:p>
        </p:txBody>
      </p:sp>
      <p:sp>
        <p:nvSpPr>
          <p:cNvPr id="574" name="oui"/>
          <p:cNvSpPr txBox="1"/>
          <p:nvPr/>
        </p:nvSpPr>
        <p:spPr>
          <a:xfrm>
            <a:off x="664268" y="4351180"/>
            <a:ext cx="695401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oui</a:t>
            </a:r>
          </a:p>
        </p:txBody>
      </p:sp>
      <p:sp>
        <p:nvSpPr>
          <p:cNvPr id="575" name="oui"/>
          <p:cNvSpPr txBox="1"/>
          <p:nvPr/>
        </p:nvSpPr>
        <p:spPr>
          <a:xfrm>
            <a:off x="664268" y="8163080"/>
            <a:ext cx="695401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oui</a:t>
            </a:r>
          </a:p>
        </p:txBody>
      </p:sp>
      <p:sp>
        <p:nvSpPr>
          <p:cNvPr id="576" name="non"/>
          <p:cNvSpPr txBox="1"/>
          <p:nvPr/>
        </p:nvSpPr>
        <p:spPr>
          <a:xfrm>
            <a:off x="2813143" y="8163080"/>
            <a:ext cx="828676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non</a:t>
            </a:r>
          </a:p>
        </p:txBody>
      </p:sp>
      <p:sp>
        <p:nvSpPr>
          <p:cNvPr id="577" name="Ligne"/>
          <p:cNvSpPr/>
          <p:nvPr/>
        </p:nvSpPr>
        <p:spPr>
          <a:xfrm>
            <a:off x="-151798" y="2446378"/>
            <a:ext cx="4680450" cy="1"/>
          </a:xfrm>
          <a:prstGeom prst="line">
            <a:avLst/>
          </a:prstGeom>
          <a:ln w="25400">
            <a:solidFill>
              <a:srgbClr val="535353"/>
            </a:solidFill>
            <a:miter lim="400000"/>
          </a:ln>
        </p:spPr>
        <p:txBody>
          <a:bodyPr lIns="0" tIns="0" rIns="0" bIns="0"/>
          <a:lstStyle/>
          <a:p>
            <a:pPr>
              <a:defRPr sz="4000"/>
            </a:pPr>
          </a:p>
        </p:txBody>
      </p:sp>
      <p:sp>
        <p:nvSpPr>
          <p:cNvPr id="578" name="oui"/>
          <p:cNvSpPr txBox="1"/>
          <p:nvPr/>
        </p:nvSpPr>
        <p:spPr>
          <a:xfrm>
            <a:off x="2879781" y="1154024"/>
            <a:ext cx="695400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oui</a:t>
            </a:r>
          </a:p>
        </p:txBody>
      </p:sp>
      <p:sp>
        <p:nvSpPr>
          <p:cNvPr id="579" name="non"/>
          <p:cNvSpPr txBox="1"/>
          <p:nvPr/>
        </p:nvSpPr>
        <p:spPr>
          <a:xfrm>
            <a:off x="582245" y="2762905"/>
            <a:ext cx="828676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non</a:t>
            </a:r>
          </a:p>
        </p:txBody>
      </p:sp>
      <p:sp>
        <p:nvSpPr>
          <p:cNvPr id="580" name="oui"/>
          <p:cNvSpPr txBox="1"/>
          <p:nvPr/>
        </p:nvSpPr>
        <p:spPr>
          <a:xfrm>
            <a:off x="2956208" y="2795400"/>
            <a:ext cx="695400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oui</a:t>
            </a:r>
          </a:p>
        </p:txBody>
      </p:sp>
      <p:sp>
        <p:nvSpPr>
          <p:cNvPr id="581" name="oui"/>
          <p:cNvSpPr txBox="1"/>
          <p:nvPr/>
        </p:nvSpPr>
        <p:spPr>
          <a:xfrm>
            <a:off x="2946419" y="4999929"/>
            <a:ext cx="695400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oui</a:t>
            </a:r>
          </a:p>
        </p:txBody>
      </p:sp>
      <p:sp>
        <p:nvSpPr>
          <p:cNvPr id="582" name="non"/>
          <p:cNvSpPr txBox="1"/>
          <p:nvPr/>
        </p:nvSpPr>
        <p:spPr>
          <a:xfrm>
            <a:off x="2889570" y="1766506"/>
            <a:ext cx="828676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non</a:t>
            </a:r>
          </a:p>
        </p:txBody>
      </p:sp>
      <p:sp>
        <p:nvSpPr>
          <p:cNvPr id="583" name="Ligne"/>
          <p:cNvSpPr/>
          <p:nvPr/>
        </p:nvSpPr>
        <p:spPr>
          <a:xfrm>
            <a:off x="2213827" y="1804866"/>
            <a:ext cx="2303037" cy="1"/>
          </a:xfrm>
          <a:prstGeom prst="line">
            <a:avLst/>
          </a:prstGeom>
          <a:ln w="25400">
            <a:solidFill>
              <a:srgbClr val="535353"/>
            </a:solidFill>
            <a:miter lim="400000"/>
          </a:ln>
        </p:spPr>
        <p:txBody>
          <a:bodyPr lIns="0" tIns="0" rIns="0" bIns="0"/>
          <a:lstStyle/>
          <a:p>
            <a:pPr>
              <a:defRPr sz="4000"/>
            </a:pPr>
          </a:p>
        </p:txBody>
      </p:sp>
      <p:sp>
        <p:nvSpPr>
          <p:cNvPr id="584" name="Ligne"/>
          <p:cNvSpPr/>
          <p:nvPr/>
        </p:nvSpPr>
        <p:spPr>
          <a:xfrm>
            <a:off x="-88298" y="5455709"/>
            <a:ext cx="2303038" cy="1"/>
          </a:xfrm>
          <a:prstGeom prst="line">
            <a:avLst/>
          </a:prstGeom>
          <a:ln w="25400">
            <a:solidFill>
              <a:srgbClr val="535353"/>
            </a:solidFill>
            <a:miter lim="400000"/>
          </a:ln>
        </p:spPr>
        <p:txBody>
          <a:bodyPr lIns="0" tIns="0" rIns="0" bIns="0"/>
          <a:lstStyle/>
          <a:p>
            <a:pPr>
              <a:defRPr sz="4000"/>
            </a:pPr>
          </a:p>
        </p:txBody>
      </p:sp>
      <p:sp>
        <p:nvSpPr>
          <p:cNvPr id="585" name="non"/>
          <p:cNvSpPr txBox="1"/>
          <p:nvPr/>
        </p:nvSpPr>
        <p:spPr>
          <a:xfrm>
            <a:off x="684008" y="5902971"/>
            <a:ext cx="828676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non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93957" y="4394200"/>
            <a:ext cx="10337801" cy="1409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88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93957" y="7471641"/>
            <a:ext cx="10248901" cy="1409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89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393957" y="1422427"/>
            <a:ext cx="10477501" cy="1409701"/>
          </a:xfrm>
          <a:prstGeom prst="rect">
            <a:avLst/>
          </a:prstGeom>
          <a:ln w="12700">
            <a:miter lim="400000"/>
          </a:ln>
        </p:spPr>
      </p:pic>
      <p:sp>
        <p:nvSpPr>
          <p:cNvPr id="590" name="sans remise"/>
          <p:cNvSpPr txBox="1"/>
          <p:nvPr/>
        </p:nvSpPr>
        <p:spPr>
          <a:xfrm>
            <a:off x="5108047" y="167812"/>
            <a:ext cx="2186659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sans remise</a:t>
            </a:r>
          </a:p>
        </p:txBody>
      </p:sp>
      <p:sp>
        <p:nvSpPr>
          <p:cNvPr id="591" name="Ligne"/>
          <p:cNvSpPr/>
          <p:nvPr/>
        </p:nvSpPr>
        <p:spPr>
          <a:xfrm>
            <a:off x="-31449" y="3457040"/>
            <a:ext cx="13042298" cy="1"/>
          </a:xfrm>
          <a:prstGeom prst="line">
            <a:avLst/>
          </a:prstGeom>
          <a:ln w="25400">
            <a:solidFill>
              <a:srgbClr val="535353"/>
            </a:solidFill>
            <a:miter lim="400000"/>
          </a:ln>
        </p:spPr>
        <p:txBody>
          <a:bodyPr lIns="0" tIns="0" rIns="0" bIns="0"/>
          <a:lstStyle/>
          <a:p>
            <a:pPr>
              <a:defRPr sz="4000"/>
            </a:pPr>
          </a:p>
        </p:txBody>
      </p:sp>
      <p:sp>
        <p:nvSpPr>
          <p:cNvPr id="592" name="Ligne"/>
          <p:cNvSpPr/>
          <p:nvPr/>
        </p:nvSpPr>
        <p:spPr>
          <a:xfrm>
            <a:off x="-151798" y="1106270"/>
            <a:ext cx="13042298" cy="1"/>
          </a:xfrm>
          <a:prstGeom prst="line">
            <a:avLst/>
          </a:prstGeom>
          <a:ln w="25400">
            <a:solidFill>
              <a:srgbClr val="535353"/>
            </a:solidFill>
            <a:miter lim="400000"/>
          </a:ln>
        </p:spPr>
        <p:txBody>
          <a:bodyPr lIns="0" tIns="0" rIns="0" bIns="0"/>
          <a:lstStyle/>
          <a:p>
            <a:pPr>
              <a:defRPr sz="4000"/>
            </a:pPr>
          </a:p>
        </p:txBody>
      </p:sp>
      <p:sp>
        <p:nvSpPr>
          <p:cNvPr id="593" name="Ligne"/>
          <p:cNvSpPr/>
          <p:nvPr/>
        </p:nvSpPr>
        <p:spPr>
          <a:xfrm>
            <a:off x="-31449" y="6972532"/>
            <a:ext cx="13042298" cy="1"/>
          </a:xfrm>
          <a:prstGeom prst="line">
            <a:avLst/>
          </a:prstGeom>
          <a:ln w="25400">
            <a:solidFill>
              <a:srgbClr val="535353"/>
            </a:solidFill>
            <a:miter lim="400000"/>
          </a:ln>
        </p:spPr>
        <p:txBody>
          <a:bodyPr lIns="0" tIns="0" rIns="0" bIns="0"/>
          <a:lstStyle/>
          <a:p>
            <a:pPr>
              <a:defRPr sz="4000"/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Si on veut, on peut voir tout ça de manière condensée"/>
          <p:cNvSpPr txBox="1"/>
          <p:nvPr/>
        </p:nvSpPr>
        <p:spPr>
          <a:xfrm>
            <a:off x="1526666" y="520019"/>
            <a:ext cx="9951468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Si on veut, on peut voir tout ça de manière condensée</a:t>
            </a:r>
          </a:p>
        </p:txBody>
      </p:sp>
      <p:pic>
        <p:nvPicPr>
          <p:cNvPr id="59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67100" y="2260929"/>
            <a:ext cx="6070600" cy="1384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97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65250" y="4926182"/>
            <a:ext cx="10274300" cy="1409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98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478507" y="7014953"/>
            <a:ext cx="1384301" cy="381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99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356009" y="7014953"/>
            <a:ext cx="1435101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600" name="en fonction du contexte."/>
          <p:cNvSpPr txBox="1"/>
          <p:nvPr/>
        </p:nvSpPr>
        <p:spPr>
          <a:xfrm>
            <a:off x="4236938" y="8113124"/>
            <a:ext cx="4530924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en fonction du contexte.</a:t>
            </a:r>
          </a:p>
        </p:txBody>
      </p:sp>
      <p:sp>
        <p:nvSpPr>
          <p:cNvPr id="601" name="sans remise"/>
          <p:cNvSpPr txBox="1"/>
          <p:nvPr/>
        </p:nvSpPr>
        <p:spPr>
          <a:xfrm>
            <a:off x="271921" y="4137964"/>
            <a:ext cx="2186658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sans remise</a:t>
            </a:r>
          </a:p>
        </p:txBody>
      </p:sp>
      <p:sp>
        <p:nvSpPr>
          <p:cNvPr id="602" name="avec remise"/>
          <p:cNvSpPr txBox="1"/>
          <p:nvPr/>
        </p:nvSpPr>
        <p:spPr>
          <a:xfrm>
            <a:off x="254285" y="1638629"/>
            <a:ext cx="2221930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avec remise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our connaître la distribution d’une variable statistique"/>
          <p:cNvSpPr txBox="1"/>
          <p:nvPr/>
        </p:nvSpPr>
        <p:spPr>
          <a:xfrm>
            <a:off x="743979" y="748754"/>
            <a:ext cx="10145242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Pour connaître la distribution d’une variable statistique</a:t>
            </a:r>
          </a:p>
        </p:txBody>
      </p:sp>
      <p:pic>
        <p:nvPicPr>
          <p:cNvPr id="14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986740" y="901154"/>
            <a:ext cx="381001" cy="317501"/>
          </a:xfrm>
          <a:prstGeom prst="rect">
            <a:avLst/>
          </a:prstGeom>
          <a:ln w="12700">
            <a:miter lim="400000"/>
          </a:ln>
        </p:spPr>
      </p:pic>
      <p:sp>
        <p:nvSpPr>
          <p:cNvPr id="142" name="on doit faire un recensement."/>
          <p:cNvSpPr txBox="1"/>
          <p:nvPr/>
        </p:nvSpPr>
        <p:spPr>
          <a:xfrm>
            <a:off x="3459435" y="1657349"/>
            <a:ext cx="5577930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on doit faire un recensement. </a:t>
            </a:r>
          </a:p>
        </p:txBody>
      </p:sp>
      <p:sp>
        <p:nvSpPr>
          <p:cNvPr id="143" name="Or les recensements sont souvent très couteux en temps et en argent."/>
          <p:cNvSpPr txBox="1"/>
          <p:nvPr/>
        </p:nvSpPr>
        <p:spPr>
          <a:xfrm>
            <a:off x="164777" y="2901949"/>
            <a:ext cx="12675246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Or les recensements sont souvent très couteux en temps et en argent.</a:t>
            </a:r>
          </a:p>
        </p:txBody>
      </p:sp>
      <p:sp>
        <p:nvSpPr>
          <p:cNvPr id="144" name="On se retrouve alors dans la situation ou l’on ne connaît"/>
          <p:cNvSpPr txBox="1"/>
          <p:nvPr/>
        </p:nvSpPr>
        <p:spPr>
          <a:xfrm>
            <a:off x="1331329" y="4284364"/>
            <a:ext cx="10342142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On se retrouve alors dans la situation ou l’on ne connaît</a:t>
            </a:r>
          </a:p>
        </p:txBody>
      </p:sp>
      <p:grpSp>
        <p:nvGrpSpPr>
          <p:cNvPr id="147" name="Grouper"/>
          <p:cNvGrpSpPr/>
          <p:nvPr/>
        </p:nvGrpSpPr>
        <p:grpSpPr>
          <a:xfrm>
            <a:off x="4191992" y="6666669"/>
            <a:ext cx="3435152" cy="622301"/>
            <a:chOff x="0" y="0"/>
            <a:chExt cx="3435151" cy="622300"/>
          </a:xfrm>
        </p:grpSpPr>
        <p:sp>
          <p:nvSpPr>
            <p:cNvPr id="145" name="ni la variance"/>
            <p:cNvSpPr txBox="1"/>
            <p:nvPr/>
          </p:nvSpPr>
          <p:spPr>
            <a:xfrm>
              <a:off x="0" y="-1"/>
              <a:ext cx="2577108" cy="622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ni la variance</a:t>
              </a:r>
            </a:p>
          </p:txBody>
        </p:sp>
        <p:pic>
          <p:nvPicPr>
            <p:cNvPr id="146" name="Image" descr="Image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003351" y="101600"/>
              <a:ext cx="431801" cy="4191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50" name="Grouper"/>
          <p:cNvGrpSpPr/>
          <p:nvPr/>
        </p:nvGrpSpPr>
        <p:grpSpPr>
          <a:xfrm>
            <a:off x="4191992" y="5437162"/>
            <a:ext cx="3435152" cy="622301"/>
            <a:chOff x="0" y="0"/>
            <a:chExt cx="3435151" cy="622300"/>
          </a:xfrm>
        </p:grpSpPr>
        <p:pic>
          <p:nvPicPr>
            <p:cNvPr id="148" name="Image" descr="Image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3181151" y="228600"/>
              <a:ext cx="254001" cy="3175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49" name="ni la moyenne"/>
            <p:cNvSpPr txBox="1"/>
            <p:nvPr/>
          </p:nvSpPr>
          <p:spPr>
            <a:xfrm>
              <a:off x="0" y="-1"/>
              <a:ext cx="2693418" cy="622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ni la moyenne</a:t>
              </a:r>
            </a:p>
          </p:txBody>
        </p:sp>
      </p:grpSp>
      <p:sp>
        <p:nvSpPr>
          <p:cNvPr id="151" name="On va donc devoir trouver une façon de les estimer."/>
          <p:cNvSpPr txBox="1"/>
          <p:nvPr/>
        </p:nvSpPr>
        <p:spPr>
          <a:xfrm>
            <a:off x="1344723" y="7972375"/>
            <a:ext cx="9544498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On va donc devoir trouver une façon de les estimer.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4" grpId="3"/>
      <p:bldP build="whole" bldLvl="1" animBg="1" rev="0" advAuto="0" spid="147" grpId="5"/>
      <p:bldP build="whole" bldLvl="1" animBg="1" rev="0" advAuto="0" spid="151" grpId="6"/>
      <p:bldP build="whole" bldLvl="1" animBg="1" rev="0" advAuto="0" spid="150" grpId="4"/>
      <p:bldP build="whole" bldLvl="1" animBg="1" rev="0" advAuto="0" spid="142" grpId="1"/>
      <p:bldP build="whole" bldLvl="1" animBg="1" rev="0" advAuto="0" spid="143" grpId="2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Ligne"/>
          <p:cNvSpPr/>
          <p:nvPr/>
        </p:nvSpPr>
        <p:spPr>
          <a:xfrm>
            <a:off x="0" y="2095054"/>
            <a:ext cx="13449894" cy="1"/>
          </a:xfrm>
          <a:prstGeom prst="line">
            <a:avLst/>
          </a:prstGeom>
          <a:ln w="25400">
            <a:solidFill>
              <a:srgbClr val="535353"/>
            </a:solidFill>
            <a:miter lim="400000"/>
          </a:ln>
        </p:spPr>
        <p:txBody>
          <a:bodyPr lIns="0" tIns="0" rIns="0" bIns="0"/>
          <a:lstStyle/>
          <a:p>
            <a:pPr>
              <a:defRPr sz="4000"/>
            </a:pPr>
          </a:p>
        </p:txBody>
      </p:sp>
      <p:pic>
        <p:nvPicPr>
          <p:cNvPr id="60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6891" y="2401388"/>
            <a:ext cx="2324101" cy="1104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06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483808" y="2401388"/>
            <a:ext cx="2324101" cy="1104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07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394450" y="2661738"/>
            <a:ext cx="241300" cy="292101"/>
          </a:xfrm>
          <a:prstGeom prst="rect">
            <a:avLst/>
          </a:prstGeom>
          <a:ln w="12700">
            <a:miter lim="400000"/>
          </a:ln>
        </p:spPr>
      </p:pic>
      <p:sp>
        <p:nvSpPr>
          <p:cNvPr id="608" name="Ligne"/>
          <p:cNvSpPr/>
          <p:nvPr/>
        </p:nvSpPr>
        <p:spPr>
          <a:xfrm flipV="1">
            <a:off x="6502400" y="1923604"/>
            <a:ext cx="0" cy="317501"/>
          </a:xfrm>
          <a:prstGeom prst="line">
            <a:avLst/>
          </a:prstGeom>
          <a:ln w="25400">
            <a:solidFill>
              <a:srgbClr val="535353"/>
            </a:solidFill>
            <a:miter lim="400000"/>
          </a:ln>
        </p:spPr>
        <p:txBody>
          <a:bodyPr lIns="0" tIns="0" rIns="0" bIns="0"/>
          <a:lstStyle/>
          <a:p>
            <a:pPr>
              <a:defRPr sz="4000"/>
            </a:pPr>
          </a:p>
        </p:txBody>
      </p:sp>
      <p:sp>
        <p:nvSpPr>
          <p:cNvPr id="609" name="Ligne"/>
          <p:cNvSpPr/>
          <p:nvPr/>
        </p:nvSpPr>
        <p:spPr>
          <a:xfrm flipV="1">
            <a:off x="1346241" y="1923604"/>
            <a:ext cx="1" cy="317501"/>
          </a:xfrm>
          <a:prstGeom prst="line">
            <a:avLst/>
          </a:prstGeom>
          <a:ln w="25400">
            <a:solidFill>
              <a:srgbClr val="535353"/>
            </a:solidFill>
            <a:miter lim="400000"/>
          </a:ln>
        </p:spPr>
        <p:txBody>
          <a:bodyPr lIns="0" tIns="0" rIns="0" bIns="0"/>
          <a:lstStyle/>
          <a:p>
            <a:pPr>
              <a:defRPr sz="4000"/>
            </a:pPr>
          </a:p>
        </p:txBody>
      </p:sp>
      <p:sp>
        <p:nvSpPr>
          <p:cNvPr id="610" name="Ligne"/>
          <p:cNvSpPr/>
          <p:nvPr/>
        </p:nvSpPr>
        <p:spPr>
          <a:xfrm flipV="1">
            <a:off x="11658558" y="1923604"/>
            <a:ext cx="1" cy="317501"/>
          </a:xfrm>
          <a:prstGeom prst="line">
            <a:avLst/>
          </a:prstGeom>
          <a:ln w="25400">
            <a:solidFill>
              <a:srgbClr val="535353"/>
            </a:solidFill>
            <a:miter lim="400000"/>
          </a:ln>
        </p:spPr>
        <p:txBody>
          <a:bodyPr lIns="0" tIns="0" rIns="0" bIns="0"/>
          <a:lstStyle/>
          <a:p>
            <a:pPr>
              <a:defRPr sz="4000"/>
            </a:pPr>
          </a:p>
        </p:txBody>
      </p:sp>
      <p:grpSp>
        <p:nvGrpSpPr>
          <p:cNvPr id="613" name="Grouper"/>
          <p:cNvGrpSpPr/>
          <p:nvPr/>
        </p:nvGrpSpPr>
        <p:grpSpPr>
          <a:xfrm>
            <a:off x="8155935" y="2310542"/>
            <a:ext cx="254001" cy="2056690"/>
            <a:chOff x="0" y="0"/>
            <a:chExt cx="254000" cy="2056688"/>
          </a:xfrm>
        </p:grpSpPr>
        <p:pic>
          <p:nvPicPr>
            <p:cNvPr id="611" name="Image" descr="Image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1739188"/>
              <a:ext cx="254000" cy="3175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612" name="Ligne"/>
            <p:cNvSpPr/>
            <p:nvPr/>
          </p:nvSpPr>
          <p:spPr>
            <a:xfrm flipV="1">
              <a:off x="127000" y="0"/>
              <a:ext cx="1" cy="1449182"/>
            </a:xfrm>
            <a:prstGeom prst="line">
              <a:avLst/>
            </a:prstGeom>
            <a:noFill/>
            <a:ln w="25400" cap="flat">
              <a:solidFill>
                <a:srgbClr val="FF26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4000"/>
              </a:pPr>
            </a:p>
          </p:txBody>
        </p:sp>
      </p:grpSp>
      <p:grpSp>
        <p:nvGrpSpPr>
          <p:cNvPr id="617" name="Grouper"/>
          <p:cNvGrpSpPr/>
          <p:nvPr/>
        </p:nvGrpSpPr>
        <p:grpSpPr>
          <a:xfrm>
            <a:off x="6515099" y="237476"/>
            <a:ext cx="5130760" cy="1104901"/>
            <a:chOff x="0" y="0"/>
            <a:chExt cx="5130758" cy="1104900"/>
          </a:xfrm>
        </p:grpSpPr>
        <p:pic>
          <p:nvPicPr>
            <p:cNvPr id="614" name="Image" descr="Image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602498" y="0"/>
              <a:ext cx="1485901" cy="11049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615" name="Ligne"/>
            <p:cNvSpPr/>
            <p:nvPr/>
          </p:nvSpPr>
          <p:spPr>
            <a:xfrm flipH="1" flipV="1">
              <a:off x="-1" y="613409"/>
              <a:ext cx="1371956" cy="1"/>
            </a:xfrm>
            <a:prstGeom prst="line">
              <a:avLst/>
            </a:prstGeom>
            <a:noFill/>
            <a:ln w="25400" cap="flat">
              <a:solidFill>
                <a:srgbClr val="535353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4000"/>
              </a:pPr>
            </a:p>
          </p:txBody>
        </p:sp>
        <p:sp>
          <p:nvSpPr>
            <p:cNvPr id="616" name="Ligne"/>
            <p:cNvSpPr/>
            <p:nvPr/>
          </p:nvSpPr>
          <p:spPr>
            <a:xfrm flipH="1" flipV="1">
              <a:off x="3282731" y="613410"/>
              <a:ext cx="1848028" cy="1"/>
            </a:xfrm>
            <a:prstGeom prst="line">
              <a:avLst/>
            </a:prstGeom>
            <a:noFill/>
            <a:ln w="25400" cap="flat">
              <a:solidFill>
                <a:srgbClr val="535353"/>
              </a:solidFill>
              <a:prstDash val="solid"/>
              <a:miter lim="400000"/>
              <a:head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4000"/>
              </a:pPr>
            </a:p>
          </p:txBody>
        </p:sp>
      </p:grpSp>
      <p:sp>
        <p:nvSpPr>
          <p:cNvPr id="618" name="On nomme l’erreur d’estimation maximale,…"/>
          <p:cNvSpPr txBox="1"/>
          <p:nvPr/>
        </p:nvSpPr>
        <p:spPr>
          <a:xfrm>
            <a:off x="1815318" y="5071028"/>
            <a:ext cx="9374164" cy="11510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On nomme l’</a:t>
            </a:r>
            <a:r>
              <a:rPr b="1"/>
              <a:t>erreur d’estimation maximale</a:t>
            </a:r>
            <a:r>
              <a:t>, </a:t>
            </a:r>
          </a:p>
          <a:p>
            <a:pPr/>
            <a:r>
              <a:t>ou </a:t>
            </a:r>
            <a:r>
              <a:rPr b="1"/>
              <a:t>marge d’erreur</a:t>
            </a:r>
          </a:p>
        </p:txBody>
      </p:sp>
      <p:pic>
        <p:nvPicPr>
          <p:cNvPr id="619" name="Image" descr="Image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828465" y="6666660"/>
            <a:ext cx="1485901" cy="11049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24" name="Grouper"/>
          <p:cNvGrpSpPr/>
          <p:nvPr/>
        </p:nvGrpSpPr>
        <p:grpSpPr>
          <a:xfrm>
            <a:off x="6033839" y="6825410"/>
            <a:ext cx="5846746" cy="1923671"/>
            <a:chOff x="0" y="0"/>
            <a:chExt cx="5846744" cy="1923670"/>
          </a:xfrm>
        </p:grpSpPr>
        <p:pic>
          <p:nvPicPr>
            <p:cNvPr id="620" name="Image" descr="Image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534142" y="203200"/>
              <a:ext cx="1384301" cy="381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21" name="Image" descr="Image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4411644" y="203200"/>
              <a:ext cx="1435101" cy="4191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622" name="en fonction du contexte."/>
            <p:cNvSpPr txBox="1"/>
            <p:nvPr/>
          </p:nvSpPr>
          <p:spPr>
            <a:xfrm>
              <a:off x="1292573" y="1301370"/>
              <a:ext cx="4530924" cy="622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en fonction du contexte.</a:t>
              </a:r>
            </a:p>
          </p:txBody>
        </p:sp>
        <p:sp>
          <p:nvSpPr>
            <p:cNvPr id="623" name="avec"/>
            <p:cNvSpPr txBox="1"/>
            <p:nvPr/>
          </p:nvSpPr>
          <p:spPr>
            <a:xfrm>
              <a:off x="0" y="-1"/>
              <a:ext cx="911722" cy="622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avec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path" nodeType="clickEffect" presetSubtype="0" presetID="-1" grpId="2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0.068359 0.000000" origin="layout" pathEditMode="relative">
                                      <p:cBhvr>
                                        <p:cTn id="10" dur="1000" fill="hold"/>
                                        <p:tgtEl>
                                          <p:spTgt spid="6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path" nodeType="afterEffect" presetSubtype="0" presetID="-1" grpId="3" accel="50000" decel="50000" fill="hold">
                                  <p:stCondLst>
                                    <p:cond delay="100"/>
                                  </p:stCondLst>
                                  <p:childTnLst>
                                    <p:animMotion path="M 0.068359 0.000000 L -0.397963 0.002279" origin="layout" pathEditMode="relative">
                                      <p:cBhvr>
                                        <p:cTn id="13" dur="1000" fill="hold"/>
                                        <p:tgtEl>
                                          <p:spTgt spid="6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path" nodeType="afterEffect" presetSubtype="0" presetID="-1" grpId="4" accel="50000" decel="50000" fill="hold">
                                  <p:stCondLst>
                                    <p:cond delay="100"/>
                                  </p:stCondLst>
                                  <p:childTnLst>
                                    <p:animMotion path="M -0.397963 0.002279 L -0.180272 0.000472" origin="layout" pathEditMode="relative">
                                      <p:cBhvr>
                                        <p:cTn id="16" dur="1000" fill="hold"/>
                                        <p:tgtEl>
                                          <p:spTgt spid="6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path" nodeType="afterEffect" presetSubtype="0" presetID="-1" grpId="5" accel="50000" decel="50000" fill="hold">
                                  <p:stCondLst>
                                    <p:cond delay="100"/>
                                  </p:stCondLst>
                                  <p:childTnLst>
                                    <p:animMotion path="M -0.180272 0.000472 L 0.246386 -0.002406" origin="layout" pathEditMode="relative">
                                      <p:cBhvr>
                                        <p:cTn id="19" dur="1000" fill="hold"/>
                                        <p:tgtEl>
                                          <p:spTgt spid="6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path" nodeType="afterEffect" presetSubtype="0" presetID="-1" grpId="6" accel="50000" decel="50000" fill="hold">
                                  <p:stCondLst>
                                    <p:cond delay="100"/>
                                  </p:stCondLst>
                                  <p:childTnLst>
                                    <p:animMotion path="M 0.246386 -0.002406 L -0.081024 0.000623" origin="layout" pathEditMode="relative">
                                      <p:cBhvr>
                                        <p:cTn id="22" dur="1000" fill="hold"/>
                                        <p:tgtEl>
                                          <p:spTgt spid="6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18" grpId="8"/>
      <p:bldP build="whole" bldLvl="1" animBg="1" rev="0" advAuto="0" spid="613" grpId="1"/>
      <p:bldP build="whole" bldLvl="1" animBg="1" rev="0" advAuto="0" spid="617" grpId="7"/>
      <p:bldP build="whole" bldLvl="1" animBg="1" rev="0" advAuto="0" spid="624" grpId="10"/>
      <p:bldP build="whole" bldLvl="1" animBg="1" rev="0" advAuto="0" spid="619" grpId="9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Faites les exercices suivants"/>
          <p:cNvSpPr/>
          <p:nvPr>
            <p:ph type="body" idx="21"/>
          </p:nvPr>
        </p:nvSpPr>
        <p:spPr>
          <a:prstGeom prst="roundRect">
            <a:avLst>
              <a:gd name="adj" fmla="val 50000"/>
            </a:avLst>
          </a:prstGeom>
        </p:spPr>
        <p:txBody>
          <a:bodyPr/>
          <a:lstStyle/>
          <a:p>
            <a:pPr/>
            <a:r>
              <a:t>Faites les exercices suivants</a:t>
            </a:r>
          </a:p>
        </p:txBody>
      </p:sp>
      <p:sp>
        <p:nvSpPr>
          <p:cNvPr id="627" name="# 4.10 à 4.19"/>
          <p:cNvSpPr txBox="1"/>
          <p:nvPr/>
        </p:nvSpPr>
        <p:spPr>
          <a:xfrm>
            <a:off x="5214181" y="4565649"/>
            <a:ext cx="2576439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# 4.10 à 4.19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Devoir:"/>
          <p:cNvSpPr/>
          <p:nvPr>
            <p:ph type="body" idx="21"/>
          </p:nvPr>
        </p:nvSpPr>
        <p:spPr>
          <a:prstGeom prst="roundRect">
            <a:avLst>
              <a:gd name="adj" fmla="val 50000"/>
            </a:avLst>
          </a:prstGeom>
        </p:spPr>
        <p:txBody>
          <a:bodyPr/>
          <a:lstStyle/>
          <a:p>
            <a:pPr/>
            <a:r>
              <a:t>Devoir:</a:t>
            </a:r>
          </a:p>
        </p:txBody>
      </p:sp>
      <p:sp>
        <p:nvSpPr>
          <p:cNvPr id="630" name="# 4.10 à 4.19"/>
          <p:cNvSpPr txBox="1"/>
          <p:nvPr/>
        </p:nvSpPr>
        <p:spPr>
          <a:xfrm>
            <a:off x="6663362" y="4184649"/>
            <a:ext cx="2576439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# 4.10 à 4.19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Estimateur"/>
          <p:cNvSpPr/>
          <p:nvPr>
            <p:ph type="body" idx="21"/>
          </p:nvPr>
        </p:nvSpPr>
        <p:spPr>
          <a:prstGeom prst="roundRect">
            <a:avLst>
              <a:gd name="adj" fmla="val 50000"/>
            </a:avLst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4000">
                <a:solidFill>
                  <a:srgbClr val="000000"/>
                </a:solidFill>
                <a:latin typeface="+mn-lt"/>
                <a:ea typeface="+mn-ea"/>
                <a:cs typeface="+mn-cs"/>
                <a:sym typeface="Baskerville"/>
              </a:defRPr>
            </a:lvl1pPr>
          </a:lstStyle>
          <a:p>
            <a:pPr/>
            <a:r>
              <a:t>Estimateur</a:t>
            </a:r>
          </a:p>
        </p:txBody>
      </p:sp>
      <p:sp>
        <p:nvSpPr>
          <p:cNvPr id="154" name="Pour estimer les paramètres d’une variable statistique, on prend un échantillon."/>
          <p:cNvSpPr txBox="1"/>
          <p:nvPr/>
        </p:nvSpPr>
        <p:spPr>
          <a:xfrm>
            <a:off x="293365" y="1587500"/>
            <a:ext cx="12418071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Pour estimer les paramètres d’une variable statistique, on prend un échantillon.  </a:t>
            </a:r>
          </a:p>
        </p:txBody>
      </p:sp>
      <p:sp>
        <p:nvSpPr>
          <p:cNvPr id="155" name="On nomme un estimé une valeur qui estime un paramètre"/>
          <p:cNvSpPr txBox="1"/>
          <p:nvPr/>
        </p:nvSpPr>
        <p:spPr>
          <a:xfrm>
            <a:off x="976932" y="3331740"/>
            <a:ext cx="11050936" cy="6263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On nomme un </a:t>
            </a:r>
            <a:r>
              <a:rPr b="1"/>
              <a:t>estimé</a:t>
            </a:r>
            <a:r>
              <a:t> une valeur qui estime un paramètre</a:t>
            </a:r>
          </a:p>
        </p:txBody>
      </p:sp>
      <p:sp>
        <p:nvSpPr>
          <p:cNvPr id="156" name="Exemple:"/>
          <p:cNvSpPr/>
          <p:nvPr/>
        </p:nvSpPr>
        <p:spPr>
          <a:xfrm>
            <a:off x="76200" y="4305300"/>
            <a:ext cx="2387600" cy="787400"/>
          </a:xfrm>
          <a:prstGeom prst="roundRect">
            <a:avLst>
              <a:gd name="adj" fmla="val 50000"/>
            </a:avLst>
          </a:prstGeom>
          <a:solidFill>
            <a:srgbClr val="3A88FE"/>
          </a:solidFill>
          <a:ln w="25400">
            <a:miter lim="400000"/>
          </a:ln>
          <a:effectLst>
            <a:reflection blurRad="0" stA="71804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4000"/>
            </a:lvl1pPr>
          </a:lstStyle>
          <a:p>
            <a:pPr/>
            <a:r>
              <a:t>Exemple:</a:t>
            </a:r>
          </a:p>
        </p:txBody>
      </p:sp>
      <p:sp>
        <p:nvSpPr>
          <p:cNvPr id="157" name="Si on prend un échantillon et qu’on calcul sa moyenne"/>
          <p:cNvSpPr txBox="1"/>
          <p:nvPr/>
        </p:nvSpPr>
        <p:spPr>
          <a:xfrm>
            <a:off x="2538325" y="4393034"/>
            <a:ext cx="10061750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Si on prend un échantillon et qu’on calcul sa moyenne</a:t>
            </a:r>
          </a:p>
        </p:txBody>
      </p:sp>
      <p:grpSp>
        <p:nvGrpSpPr>
          <p:cNvPr id="161" name="Grouper"/>
          <p:cNvGrpSpPr/>
          <p:nvPr/>
        </p:nvGrpSpPr>
        <p:grpSpPr>
          <a:xfrm>
            <a:off x="4377432" y="5252615"/>
            <a:ext cx="4237236" cy="622301"/>
            <a:chOff x="0" y="0"/>
            <a:chExt cx="4237235" cy="622300"/>
          </a:xfrm>
        </p:grpSpPr>
        <p:pic>
          <p:nvPicPr>
            <p:cNvPr id="158" name="Image" descr="Image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165100"/>
              <a:ext cx="241300" cy="2921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9" name="Image" descr="Image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983235" y="219918"/>
              <a:ext cx="254001" cy="3175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60" name="est un estimé de"/>
            <p:cNvSpPr txBox="1"/>
            <p:nvPr/>
          </p:nvSpPr>
          <p:spPr>
            <a:xfrm>
              <a:off x="610381" y="-1"/>
              <a:ext cx="3029174" cy="622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est un estimé de</a:t>
              </a:r>
            </a:p>
          </p:txBody>
        </p:sp>
      </p:grpSp>
      <p:sp>
        <p:nvSpPr>
          <p:cNvPr id="162" name="On nomme estimateur la variable aléatoire associée à l’estimé"/>
          <p:cNvSpPr txBox="1"/>
          <p:nvPr/>
        </p:nvSpPr>
        <p:spPr>
          <a:xfrm>
            <a:off x="746559" y="6790159"/>
            <a:ext cx="11841883" cy="6263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On nomme </a:t>
            </a:r>
            <a:r>
              <a:rPr b="1"/>
              <a:t>estimateur</a:t>
            </a:r>
            <a:r>
              <a:t> la variable aléatoire associée à l’estimé</a:t>
            </a:r>
          </a:p>
        </p:txBody>
      </p:sp>
      <p:sp>
        <p:nvSpPr>
          <p:cNvPr id="163" name="Exemple:"/>
          <p:cNvSpPr/>
          <p:nvPr/>
        </p:nvSpPr>
        <p:spPr>
          <a:xfrm>
            <a:off x="76200" y="7688684"/>
            <a:ext cx="2387600" cy="787401"/>
          </a:xfrm>
          <a:prstGeom prst="roundRect">
            <a:avLst>
              <a:gd name="adj" fmla="val 50000"/>
            </a:avLst>
          </a:prstGeom>
          <a:solidFill>
            <a:srgbClr val="3A88FE"/>
          </a:solidFill>
          <a:ln w="25400">
            <a:miter lim="400000"/>
          </a:ln>
          <a:effectLst>
            <a:reflection blurRad="0" stA="71804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4000"/>
            </a:lvl1pPr>
          </a:lstStyle>
          <a:p>
            <a:pPr/>
            <a:r>
              <a:t>Exemple:</a:t>
            </a:r>
          </a:p>
        </p:txBody>
      </p:sp>
      <p:grpSp>
        <p:nvGrpSpPr>
          <p:cNvPr id="166" name="Grouper"/>
          <p:cNvGrpSpPr/>
          <p:nvPr/>
        </p:nvGrpSpPr>
        <p:grpSpPr>
          <a:xfrm>
            <a:off x="2654486" y="7853784"/>
            <a:ext cx="8038915" cy="622301"/>
            <a:chOff x="0" y="0"/>
            <a:chExt cx="8038913" cy="622300"/>
          </a:xfrm>
        </p:grpSpPr>
        <p:sp>
          <p:nvSpPr>
            <p:cNvPr id="164" name="L’estimateur de l’exemple précédant est"/>
            <p:cNvSpPr txBox="1"/>
            <p:nvPr/>
          </p:nvSpPr>
          <p:spPr>
            <a:xfrm>
              <a:off x="0" y="-1"/>
              <a:ext cx="7467229" cy="622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L’estimateur de l’exemple précédant est </a:t>
              </a:r>
            </a:p>
          </p:txBody>
        </p:sp>
        <p:pic>
          <p:nvPicPr>
            <p:cNvPr id="165" name="Image" descr="Image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7657913" y="114300"/>
              <a:ext cx="381001" cy="3937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6" grpId="3"/>
      <p:bldP build="whole" bldLvl="1" animBg="1" rev="0" advAuto="0" spid="161" grpId="5"/>
      <p:bldP build="whole" bldLvl="1" animBg="1" rev="0" advAuto="0" spid="163" grpId="7"/>
      <p:bldP build="whole" bldLvl="1" animBg="1" rev="0" advAuto="0" spid="157" grpId="4"/>
      <p:bldP build="whole" bldLvl="1" animBg="1" rev="0" advAuto="0" spid="162" grpId="6"/>
      <p:bldP build="whole" bldLvl="1" animBg="1" rev="0" advAuto="0" spid="166" grpId="8"/>
      <p:bldP build="whole" bldLvl="1" animBg="1" rev="0" advAuto="0" spid="154" grpId="1"/>
      <p:bldP build="whole" bldLvl="1" animBg="1" rev="0" advAuto="0" spid="155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Définition:"/>
          <p:cNvSpPr/>
          <p:nvPr>
            <p:ph type="body" idx="21"/>
          </p:nvPr>
        </p:nvSpPr>
        <p:spPr>
          <a:prstGeom prst="roundRect">
            <a:avLst>
              <a:gd name="adj" fmla="val 50000"/>
            </a:avLst>
          </a:prstGeom>
        </p:spPr>
        <p:txBody>
          <a:bodyPr/>
          <a:lstStyle/>
          <a:p>
            <a:pPr/>
            <a:r>
              <a:t>Définition:</a:t>
            </a:r>
          </a:p>
        </p:txBody>
      </p:sp>
      <p:pic>
        <p:nvPicPr>
          <p:cNvPr id="16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011197" y="1162050"/>
            <a:ext cx="342901" cy="317500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Étant donné un paramètre     dont on cherche une…"/>
          <p:cNvSpPr txBox="1"/>
          <p:nvPr/>
        </p:nvSpPr>
        <p:spPr>
          <a:xfrm>
            <a:off x="2987451" y="480590"/>
            <a:ext cx="9478194" cy="16677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/>
            <a:r>
              <a:t>Étant donné un paramètre     dont on cherche une </a:t>
            </a:r>
          </a:p>
          <a:p>
            <a:pPr algn="l"/>
            <a:r>
              <a:t>estimation. Si     est un estimé d’estimateur    , alors</a:t>
            </a:r>
          </a:p>
          <a:p>
            <a:pPr algn="l"/>
            <a:r>
              <a:t>on dira que l’estimateur est </a:t>
            </a:r>
            <a:r>
              <a:rPr b="1"/>
              <a:t>sans biais</a:t>
            </a:r>
            <a:r>
              <a:t> si</a:t>
            </a:r>
          </a:p>
        </p:txBody>
      </p:sp>
      <p:pic>
        <p:nvPicPr>
          <p:cNvPr id="171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098135" y="723900"/>
            <a:ext cx="279401" cy="215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2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713412" y="1238250"/>
            <a:ext cx="228601" cy="304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3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502400" y="2412015"/>
            <a:ext cx="1955800" cy="469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4" name="biais.pdf" descr="biais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14944" y="3656770"/>
            <a:ext cx="11104614" cy="5277717"/>
          </a:xfrm>
          <a:prstGeom prst="rect">
            <a:avLst/>
          </a:prstGeom>
          <a:ln w="12700">
            <a:miter lim="400000"/>
          </a:ln>
        </p:spPr>
      </p:pic>
      <p:pic>
        <p:nvPicPr>
          <p:cNvPr id="175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67250" y="8934485"/>
            <a:ext cx="279401" cy="2159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78" name="Grouper"/>
          <p:cNvGrpSpPr/>
          <p:nvPr/>
        </p:nvGrpSpPr>
        <p:grpSpPr>
          <a:xfrm>
            <a:off x="3587650" y="5293988"/>
            <a:ext cx="1919438" cy="1502249"/>
            <a:chOff x="0" y="0"/>
            <a:chExt cx="1919436" cy="1502248"/>
          </a:xfrm>
        </p:grpSpPr>
        <p:pic>
          <p:nvPicPr>
            <p:cNvPr id="176" name="Image" descr="Image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576536" y="1184748"/>
              <a:ext cx="342901" cy="3175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77" name="Sans biais"/>
            <p:cNvSpPr txBox="1"/>
            <p:nvPr/>
          </p:nvSpPr>
          <p:spPr>
            <a:xfrm>
              <a:off x="-1" y="-1"/>
              <a:ext cx="1919438" cy="622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Sans biais</a:t>
              </a:r>
            </a:p>
          </p:txBody>
        </p:sp>
      </p:grpSp>
      <p:grpSp>
        <p:nvGrpSpPr>
          <p:cNvPr id="181" name="Grouper"/>
          <p:cNvGrpSpPr/>
          <p:nvPr/>
        </p:nvGrpSpPr>
        <p:grpSpPr>
          <a:xfrm>
            <a:off x="8413105" y="5293988"/>
            <a:ext cx="1976029" cy="1668738"/>
            <a:chOff x="0" y="0"/>
            <a:chExt cx="1976028" cy="1668737"/>
          </a:xfrm>
        </p:grpSpPr>
        <p:pic>
          <p:nvPicPr>
            <p:cNvPr id="179" name="Image" descr="Image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0" y="1275037"/>
              <a:ext cx="419100" cy="3937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80" name="Avec biais"/>
            <p:cNvSpPr txBox="1"/>
            <p:nvPr/>
          </p:nvSpPr>
          <p:spPr>
            <a:xfrm>
              <a:off x="33597" y="-1"/>
              <a:ext cx="1942432" cy="622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Avec biais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1" grpId="5"/>
      <p:bldP build="whole" bldLvl="1" animBg="1" rev="0" advAuto="0" spid="175" grpId="3"/>
      <p:bldP build="whole" bldLvl="1" animBg="1" rev="0" advAuto="0" spid="174" grpId="2"/>
      <p:bldP build="whole" bldLvl="1" animBg="1" rev="0" advAuto="0" spid="173" grpId="1"/>
      <p:bldP build="whole" bldLvl="1" animBg="1" rev="0" advAuto="0" spid="178" grpId="4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Au dernier cours on a vu que       est un estimateur sans biais…"/>
          <p:cNvSpPr txBox="1"/>
          <p:nvPr/>
        </p:nvSpPr>
        <p:spPr>
          <a:xfrm>
            <a:off x="1287722" y="406400"/>
            <a:ext cx="11211224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/>
            <a:r>
              <a:t>Au dernier cours on a vu que       est un estimateur sans biais</a:t>
            </a:r>
          </a:p>
          <a:p>
            <a:pPr algn="l"/>
            <a:r>
              <a:t>de la moyenne</a:t>
            </a:r>
          </a:p>
        </p:txBody>
      </p:sp>
      <p:pic>
        <p:nvPicPr>
          <p:cNvPr id="18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44171" y="514350"/>
            <a:ext cx="381001" cy="393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722242" y="1773981"/>
            <a:ext cx="1993901" cy="50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86" name="Mais on aimerait aussi avoir un estimateur de la variance."/>
          <p:cNvSpPr txBox="1"/>
          <p:nvPr/>
        </p:nvSpPr>
        <p:spPr>
          <a:xfrm>
            <a:off x="1297322" y="2901949"/>
            <a:ext cx="10753800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Mais on aimerait aussi avoir un estimateur de la variance. </a:t>
            </a:r>
          </a:p>
        </p:txBody>
      </p:sp>
      <p:sp>
        <p:nvSpPr>
          <p:cNvPr id="187" name="Lorsqu’on a un échantillon et qu’on calcule sa variance comme on le ferait avec la population on fait"/>
          <p:cNvSpPr txBox="1"/>
          <p:nvPr/>
        </p:nvSpPr>
        <p:spPr>
          <a:xfrm>
            <a:off x="187796" y="3937000"/>
            <a:ext cx="12817005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Lorsqu’on a un échantillon et qu’on calcule sa variance comme on le ferait avec la population on fait</a:t>
            </a:r>
          </a:p>
        </p:txBody>
      </p:sp>
      <p:pic>
        <p:nvPicPr>
          <p:cNvPr id="188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417442" y="5518150"/>
            <a:ext cx="2832101" cy="1270000"/>
          </a:xfrm>
          <a:prstGeom prst="rect">
            <a:avLst/>
          </a:prstGeom>
          <a:ln w="12700">
            <a:miter lim="400000"/>
          </a:ln>
        </p:spPr>
      </p:pic>
      <p:sp>
        <p:nvSpPr>
          <p:cNvPr id="189" name="Regardons si l’estimateur associé est sans biais"/>
          <p:cNvSpPr txBox="1"/>
          <p:nvPr/>
        </p:nvSpPr>
        <p:spPr>
          <a:xfrm>
            <a:off x="2008894" y="6992168"/>
            <a:ext cx="8514681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Regardons si l’estimateur associé est sans biais</a:t>
            </a:r>
          </a:p>
        </p:txBody>
      </p:sp>
      <p:pic>
        <p:nvPicPr>
          <p:cNvPr id="190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580780" y="7833121"/>
            <a:ext cx="4305301" cy="1270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5" grpId="1"/>
      <p:bldP build="whole" bldLvl="1" animBg="1" rev="0" advAuto="0" spid="190" grpId="6"/>
      <p:bldP build="whole" bldLvl="1" animBg="1" rev="0" advAuto="0" spid="187" grpId="3"/>
      <p:bldP build="whole" bldLvl="1" animBg="1" rev="0" advAuto="0" spid="188" grpId="4"/>
      <p:bldP build="whole" bldLvl="1" animBg="1" rev="0" advAuto="0" spid="186" grpId="2"/>
      <p:bldP build="whole" bldLvl="1" animBg="1" rev="0" advAuto="0" spid="189" grpId="5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" name="Grouper"/>
          <p:cNvGrpSpPr/>
          <p:nvPr/>
        </p:nvGrpSpPr>
        <p:grpSpPr>
          <a:xfrm>
            <a:off x="6131211" y="2598008"/>
            <a:ext cx="4060184" cy="6044739"/>
            <a:chOff x="0" y="0"/>
            <a:chExt cx="4060183" cy="6044738"/>
          </a:xfrm>
        </p:grpSpPr>
        <p:sp>
          <p:nvSpPr>
            <p:cNvPr id="192" name="Rectangle aux angles arrondis"/>
            <p:cNvSpPr/>
            <p:nvPr/>
          </p:nvSpPr>
          <p:spPr>
            <a:xfrm>
              <a:off x="3216206" y="0"/>
              <a:ext cx="843978" cy="723905"/>
            </a:xfrm>
            <a:prstGeom prst="roundRect">
              <a:avLst>
                <a:gd name="adj" fmla="val 26316"/>
              </a:avLst>
            </a:prstGeom>
            <a:solidFill>
              <a:srgbClr val="0DFCFF"/>
            </a:solidFill>
            <a:ln w="25400" cap="flat">
              <a:noFill/>
              <a:miter lim="400000"/>
            </a:ln>
            <a:effectLst>
              <a:reflection blurRad="0" stA="71804" stPos="0" endA="0" endPos="40000" dist="0" dir="5400000" fadeDir="5400000" sx="100000" sy="-100000" kx="0" ky="0" algn="bl" rotWithShape="0"/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/>
              </a:pPr>
            </a:p>
          </p:txBody>
        </p:sp>
        <p:sp>
          <p:nvSpPr>
            <p:cNvPr id="193" name="Rectangle aux angles arrondis"/>
            <p:cNvSpPr/>
            <p:nvPr/>
          </p:nvSpPr>
          <p:spPr>
            <a:xfrm>
              <a:off x="0" y="5320834"/>
              <a:ext cx="843977" cy="723905"/>
            </a:xfrm>
            <a:prstGeom prst="roundRect">
              <a:avLst>
                <a:gd name="adj" fmla="val 26316"/>
              </a:avLst>
            </a:prstGeom>
            <a:solidFill>
              <a:srgbClr val="0DFCFF"/>
            </a:solidFill>
            <a:ln w="25400" cap="flat">
              <a:noFill/>
              <a:miter lim="400000"/>
            </a:ln>
            <a:effectLst>
              <a:reflection blurRad="0" stA="71804" stPos="0" endA="0" endPos="40000" dist="0" dir="5400000" fadeDir="5400000" sx="100000" sy="-100000" kx="0" ky="0" algn="bl" rotWithShape="0"/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/>
              </a:pPr>
            </a:p>
          </p:txBody>
        </p:sp>
      </p:grpSp>
      <p:grpSp>
        <p:nvGrpSpPr>
          <p:cNvPr id="197" name="Grouper"/>
          <p:cNvGrpSpPr/>
          <p:nvPr/>
        </p:nvGrpSpPr>
        <p:grpSpPr>
          <a:xfrm>
            <a:off x="5989873" y="2423715"/>
            <a:ext cx="6102674" cy="4439865"/>
            <a:chOff x="0" y="0"/>
            <a:chExt cx="6102673" cy="4439863"/>
          </a:xfrm>
        </p:grpSpPr>
        <p:sp>
          <p:nvSpPr>
            <p:cNvPr id="195" name="Rectangle aux angles arrondis"/>
            <p:cNvSpPr/>
            <p:nvPr/>
          </p:nvSpPr>
          <p:spPr>
            <a:xfrm>
              <a:off x="4635204" y="0"/>
              <a:ext cx="1467470" cy="1270000"/>
            </a:xfrm>
            <a:prstGeom prst="roundRect">
              <a:avLst>
                <a:gd name="adj" fmla="val 15000"/>
              </a:avLst>
            </a:prstGeom>
            <a:solidFill>
              <a:srgbClr val="0DFCFF"/>
            </a:solidFill>
            <a:ln w="25400" cap="flat">
              <a:noFill/>
              <a:miter lim="400000"/>
            </a:ln>
            <a:effectLst>
              <a:reflection blurRad="0" stA="71804" stPos="0" endA="0" endPos="40000" dist="0" dir="5400000" fadeDir="5400000" sx="100000" sy="-100000" kx="0" ky="0" algn="bl" rotWithShape="0"/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/>
              </a:pPr>
            </a:p>
          </p:txBody>
        </p:sp>
        <p:sp>
          <p:nvSpPr>
            <p:cNvPr id="196" name="Rectangle aux angles arrondis"/>
            <p:cNvSpPr/>
            <p:nvPr/>
          </p:nvSpPr>
          <p:spPr>
            <a:xfrm>
              <a:off x="0" y="3169863"/>
              <a:ext cx="1467470" cy="1270001"/>
            </a:xfrm>
            <a:prstGeom prst="roundRect">
              <a:avLst>
                <a:gd name="adj" fmla="val 15000"/>
              </a:avLst>
            </a:prstGeom>
            <a:solidFill>
              <a:srgbClr val="0DFCFF"/>
            </a:solidFill>
            <a:ln w="25400" cap="flat">
              <a:noFill/>
              <a:miter lim="400000"/>
            </a:ln>
            <a:effectLst>
              <a:reflection blurRad="0" stA="71804" stPos="0" endA="0" endPos="40000" dist="0" dir="5400000" fadeDir="5400000" sx="100000" sy="-100000" kx="0" ky="0" algn="bl" rotWithShape="0"/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/>
              </a:pPr>
            </a:p>
          </p:txBody>
        </p:sp>
      </p:grpSp>
      <p:pic>
        <p:nvPicPr>
          <p:cNvPr id="19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03586" y="261540"/>
            <a:ext cx="4140201" cy="1143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9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86878" y="525313"/>
            <a:ext cx="1231901" cy="520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0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075408" y="1783705"/>
            <a:ext cx="4610101" cy="1384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1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888132" y="3693715"/>
            <a:ext cx="6438901" cy="1384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2" name="Image" descr="Image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827262" y="5498329"/>
            <a:ext cx="8001001" cy="1384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3" name="Image" descr="Image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827262" y="7614044"/>
            <a:ext cx="6934201" cy="1384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4" name="Image" descr="Image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9654678" y="526405"/>
            <a:ext cx="2692401" cy="1257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5" name="Image" descr="Image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9457659" y="2436415"/>
            <a:ext cx="2514601" cy="1257301"/>
          </a:xfrm>
          <a:prstGeom prst="rect">
            <a:avLst/>
          </a:prstGeom>
          <a:ln w="12700">
            <a:miter lim="400000"/>
          </a:ln>
        </p:spPr>
      </p:pic>
      <p:sp>
        <p:nvSpPr>
          <p:cNvPr id="207" name="Ligne de connexion"/>
          <p:cNvSpPr/>
          <p:nvPr/>
        </p:nvSpPr>
        <p:spPr>
          <a:xfrm>
            <a:off x="9483342" y="1303918"/>
            <a:ext cx="1131504" cy="6196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6286" fill="norm" stroke="1" extrusionOk="0">
                <a:moveTo>
                  <a:pt x="21600" y="4378"/>
                </a:moveTo>
                <a:cubicBezTo>
                  <a:pt x="12402" y="21600"/>
                  <a:pt x="5202" y="20141"/>
                  <a:pt x="0" y="0"/>
                </a:cubicBezTo>
              </a:path>
            </a:pathLst>
          </a:custGeom>
          <a:ln w="25400">
            <a:solidFill>
              <a:srgbClr val="FF2600"/>
            </a:solidFill>
            <a:miter lim="400000"/>
            <a:tailEnd type="stealth"/>
          </a:ln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4" grpId="10"/>
      <p:bldP build="whole" bldLvl="1" animBg="1" rev="0" advAuto="0" spid="204" grpId="5"/>
      <p:bldP build="whole" bldLvl="1" animBg="1" rev="0" advAuto="0" spid="202" grpId="4"/>
      <p:bldP build="whole" bldLvl="1" animBg="1" rev="0" advAuto="0" spid="197" grpId="8"/>
      <p:bldP build="whole" bldLvl="1" animBg="1" rev="0" advAuto="0" spid="203" grpId="9"/>
      <p:bldP build="whole" bldLvl="1" animBg="1" rev="0" advAuto="0" spid="200" grpId="2"/>
      <p:bldP build="whole" bldLvl="1" animBg="1" rev="0" advAuto="0" spid="205" grpId="7"/>
      <p:bldP build="whole" bldLvl="1" animBg="1" rev="0" advAuto="0" spid="207" grpId="6"/>
      <p:bldP build="whole" bldLvl="1" animBg="1" rev="0" advAuto="0" spid="198" grpId="1"/>
      <p:bldP build="whole" bldLvl="1" animBg="1" rev="0" advAuto="0" spid="201" grpId="3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" name="Grouper"/>
          <p:cNvGrpSpPr/>
          <p:nvPr/>
        </p:nvGrpSpPr>
        <p:grpSpPr>
          <a:xfrm>
            <a:off x="2603936" y="6406678"/>
            <a:ext cx="9359049" cy="2021873"/>
            <a:chOff x="0" y="0"/>
            <a:chExt cx="9359047" cy="2021871"/>
          </a:xfrm>
        </p:grpSpPr>
        <p:sp>
          <p:nvSpPr>
            <p:cNvPr id="209" name="Rectangle aux angles arrondis"/>
            <p:cNvSpPr/>
            <p:nvPr/>
          </p:nvSpPr>
          <p:spPr>
            <a:xfrm>
              <a:off x="7603828" y="0"/>
              <a:ext cx="1755220" cy="578033"/>
            </a:xfrm>
            <a:prstGeom prst="roundRect">
              <a:avLst>
                <a:gd name="adj" fmla="val 32957"/>
              </a:avLst>
            </a:prstGeom>
            <a:solidFill>
              <a:srgbClr val="B3C4FF"/>
            </a:solidFill>
            <a:ln w="25400" cap="flat">
              <a:noFill/>
              <a:miter lim="400000"/>
            </a:ln>
            <a:effectLst>
              <a:reflection blurRad="0" stA="71804" stPos="0" endA="0" endPos="40000" dist="0" dir="5400000" fadeDir="5400000" sx="100000" sy="-100000" kx="0" ky="0" algn="bl" rotWithShape="0"/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/>
              </a:pPr>
            </a:p>
          </p:txBody>
        </p:sp>
        <p:sp>
          <p:nvSpPr>
            <p:cNvPr id="210" name="Rectangle aux angles arrondis"/>
            <p:cNvSpPr/>
            <p:nvPr/>
          </p:nvSpPr>
          <p:spPr>
            <a:xfrm>
              <a:off x="0" y="1443839"/>
              <a:ext cx="1755220" cy="578033"/>
            </a:xfrm>
            <a:prstGeom prst="roundRect">
              <a:avLst>
                <a:gd name="adj" fmla="val 32957"/>
              </a:avLst>
            </a:prstGeom>
            <a:solidFill>
              <a:srgbClr val="B3C4FF"/>
            </a:solidFill>
            <a:ln w="25400" cap="flat">
              <a:noFill/>
              <a:miter lim="400000"/>
            </a:ln>
            <a:effectLst>
              <a:reflection blurRad="0" stA="71804" stPos="0" endA="0" endPos="40000" dist="0" dir="5400000" fadeDir="5400000" sx="100000" sy="-100000" kx="0" ky="0" algn="bl" rotWithShape="0"/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/>
              </a:pPr>
            </a:p>
          </p:txBody>
        </p:sp>
      </p:grpSp>
      <p:sp>
        <p:nvSpPr>
          <p:cNvPr id="212" name="Rectangle aux angles arrondis"/>
          <p:cNvSpPr/>
          <p:nvPr/>
        </p:nvSpPr>
        <p:spPr>
          <a:xfrm>
            <a:off x="8273406" y="6406678"/>
            <a:ext cx="1405985" cy="578034"/>
          </a:xfrm>
          <a:prstGeom prst="roundRect">
            <a:avLst>
              <a:gd name="adj" fmla="val 32957"/>
            </a:avLst>
          </a:prstGeom>
          <a:solidFill>
            <a:srgbClr val="B3C4FF"/>
          </a:solidFill>
          <a:ln w="25400">
            <a:miter lim="400000"/>
          </a:ln>
          <a:effectLst>
            <a:reflection blurRad="0" stA="71804" stPos="0" endA="0" endPos="40000" dist="0" dir="5400000" fadeDir="5400000" sx="100000" sy="-100000" kx="0" ky="0" algn="bl" rotWithShape="0"/>
          </a:effectLst>
        </p:spPr>
        <p:txBody>
          <a:bodyPr lIns="50800" tIns="50800" rIns="50800" bIns="50800" anchor="ctr"/>
          <a:lstStyle/>
          <a:p>
            <a:pPr>
              <a:defRPr sz="4000"/>
            </a:pPr>
          </a:p>
        </p:txBody>
      </p:sp>
      <p:sp>
        <p:nvSpPr>
          <p:cNvPr id="213" name="Rectangle aux angles arrondis"/>
          <p:cNvSpPr/>
          <p:nvPr/>
        </p:nvSpPr>
        <p:spPr>
          <a:xfrm>
            <a:off x="2774714" y="6088995"/>
            <a:ext cx="1405985" cy="578034"/>
          </a:xfrm>
          <a:prstGeom prst="roundRect">
            <a:avLst>
              <a:gd name="adj" fmla="val 32957"/>
            </a:avLst>
          </a:prstGeom>
          <a:solidFill>
            <a:srgbClr val="B3C4FF"/>
          </a:solidFill>
          <a:ln w="25400">
            <a:miter lim="400000"/>
          </a:ln>
          <a:effectLst>
            <a:reflection blurRad="0" stA="71804" stPos="0" endA="0" endPos="40000" dist="0" dir="5400000" fadeDir="5400000" sx="100000" sy="-100000" kx="0" ky="0" algn="bl" rotWithShape="0"/>
          </a:effectLst>
        </p:spPr>
        <p:txBody>
          <a:bodyPr lIns="50800" tIns="50800" rIns="50800" bIns="50800" anchor="ctr"/>
          <a:lstStyle/>
          <a:p>
            <a:pPr>
              <a:defRPr sz="4000"/>
            </a:pPr>
          </a:p>
        </p:txBody>
      </p:sp>
      <p:grpSp>
        <p:nvGrpSpPr>
          <p:cNvPr id="216" name="Grouper"/>
          <p:cNvGrpSpPr/>
          <p:nvPr/>
        </p:nvGrpSpPr>
        <p:grpSpPr>
          <a:xfrm>
            <a:off x="9539952" y="3329818"/>
            <a:ext cx="1545423" cy="2094148"/>
            <a:chOff x="0" y="0"/>
            <a:chExt cx="1545421" cy="2094146"/>
          </a:xfrm>
        </p:grpSpPr>
        <p:sp>
          <p:nvSpPr>
            <p:cNvPr id="214" name="Rectangle aux angles arrondis"/>
            <p:cNvSpPr/>
            <p:nvPr/>
          </p:nvSpPr>
          <p:spPr>
            <a:xfrm>
              <a:off x="0" y="0"/>
              <a:ext cx="1405984" cy="578033"/>
            </a:xfrm>
            <a:prstGeom prst="roundRect">
              <a:avLst>
                <a:gd name="adj" fmla="val 32957"/>
              </a:avLst>
            </a:prstGeom>
            <a:solidFill>
              <a:srgbClr val="B3C4FF"/>
            </a:solidFill>
            <a:ln w="25400" cap="flat">
              <a:noFill/>
              <a:miter lim="400000"/>
            </a:ln>
            <a:effectLst>
              <a:reflection blurRad="0" stA="71804" stPos="0" endA="0" endPos="40000" dist="0" dir="5400000" fadeDir="5400000" sx="100000" sy="-100000" kx="0" ky="0" algn="bl" rotWithShape="0"/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/>
              </a:pPr>
            </a:p>
          </p:txBody>
        </p:sp>
        <p:sp>
          <p:nvSpPr>
            <p:cNvPr id="215" name="Rectangle aux angles arrondis"/>
            <p:cNvSpPr/>
            <p:nvPr/>
          </p:nvSpPr>
          <p:spPr>
            <a:xfrm>
              <a:off x="139438" y="1516113"/>
              <a:ext cx="1405984" cy="578034"/>
            </a:xfrm>
            <a:prstGeom prst="roundRect">
              <a:avLst>
                <a:gd name="adj" fmla="val 32957"/>
              </a:avLst>
            </a:prstGeom>
            <a:solidFill>
              <a:srgbClr val="B3C4FF"/>
            </a:solidFill>
            <a:ln w="25400" cap="flat">
              <a:noFill/>
              <a:miter lim="400000"/>
            </a:ln>
            <a:effectLst>
              <a:reflection blurRad="0" stA="71804" stPos="0" endA="0" endPos="40000" dist="0" dir="5400000" fadeDir="5400000" sx="100000" sy="-100000" kx="0" ky="0" algn="bl" rotWithShape="0"/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/>
              </a:pPr>
            </a:p>
          </p:txBody>
        </p:sp>
      </p:grpSp>
      <p:grpSp>
        <p:nvGrpSpPr>
          <p:cNvPr id="219" name="Grouper"/>
          <p:cNvGrpSpPr/>
          <p:nvPr/>
        </p:nvGrpSpPr>
        <p:grpSpPr>
          <a:xfrm>
            <a:off x="11460887" y="1369851"/>
            <a:ext cx="864888" cy="4023247"/>
            <a:chOff x="0" y="0"/>
            <a:chExt cx="864886" cy="4023245"/>
          </a:xfrm>
        </p:grpSpPr>
        <p:sp>
          <p:nvSpPr>
            <p:cNvPr id="217" name="Rectangle aux angles arrondis"/>
            <p:cNvSpPr/>
            <p:nvPr/>
          </p:nvSpPr>
          <p:spPr>
            <a:xfrm>
              <a:off x="0" y="3506948"/>
              <a:ext cx="470484" cy="516298"/>
            </a:xfrm>
            <a:prstGeom prst="roundRect">
              <a:avLst>
                <a:gd name="adj" fmla="val 40490"/>
              </a:avLst>
            </a:prstGeom>
            <a:solidFill>
              <a:srgbClr val="FFB0B2"/>
            </a:solidFill>
            <a:ln w="25400" cap="flat">
              <a:noFill/>
              <a:miter lim="400000"/>
            </a:ln>
            <a:effectLst>
              <a:reflection blurRad="0" stA="71804" stPos="0" endA="0" endPos="40000" dist="0" dir="5400000" fadeDir="5400000" sx="100000" sy="-100000" kx="0" ky="0" algn="bl" rotWithShape="0"/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/>
              </a:pPr>
            </a:p>
          </p:txBody>
        </p:sp>
        <p:sp>
          <p:nvSpPr>
            <p:cNvPr id="218" name="Rectangle aux angles arrondis"/>
            <p:cNvSpPr/>
            <p:nvPr/>
          </p:nvSpPr>
          <p:spPr>
            <a:xfrm>
              <a:off x="394403" y="0"/>
              <a:ext cx="470484" cy="516298"/>
            </a:xfrm>
            <a:prstGeom prst="roundRect">
              <a:avLst>
                <a:gd name="adj" fmla="val 40490"/>
              </a:avLst>
            </a:prstGeom>
            <a:solidFill>
              <a:srgbClr val="FFB0B2"/>
            </a:solidFill>
            <a:ln w="25400" cap="flat">
              <a:noFill/>
              <a:miter lim="400000"/>
            </a:ln>
            <a:effectLst>
              <a:reflection blurRad="0" stA="71804" stPos="0" endA="0" endPos="40000" dist="0" dir="5400000" fadeDir="5400000" sx="100000" sy="-100000" kx="0" ky="0" algn="bl" rotWithShape="0"/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/>
              </a:pPr>
            </a:p>
          </p:txBody>
        </p:sp>
      </p:grpSp>
      <p:grpSp>
        <p:nvGrpSpPr>
          <p:cNvPr id="222" name="Grouper"/>
          <p:cNvGrpSpPr/>
          <p:nvPr/>
        </p:nvGrpSpPr>
        <p:grpSpPr>
          <a:xfrm>
            <a:off x="10078987" y="1276833"/>
            <a:ext cx="2558963" cy="2598802"/>
            <a:chOff x="0" y="0"/>
            <a:chExt cx="2558961" cy="2598801"/>
          </a:xfrm>
        </p:grpSpPr>
        <p:sp>
          <p:nvSpPr>
            <p:cNvPr id="220" name="Rectangle aux angles arrondis"/>
            <p:cNvSpPr/>
            <p:nvPr/>
          </p:nvSpPr>
          <p:spPr>
            <a:xfrm>
              <a:off x="1327061" y="1989485"/>
              <a:ext cx="1231901" cy="609317"/>
            </a:xfrm>
            <a:prstGeom prst="roundRect">
              <a:avLst>
                <a:gd name="adj" fmla="val 31265"/>
              </a:avLst>
            </a:prstGeom>
            <a:solidFill>
              <a:srgbClr val="FFB0B2"/>
            </a:solidFill>
            <a:ln w="25400" cap="flat">
              <a:noFill/>
              <a:miter lim="400000"/>
            </a:ln>
            <a:effectLst>
              <a:reflection blurRad="0" stA="71804" stPos="0" endA="0" endPos="40000" dist="0" dir="5400000" fadeDir="5400000" sx="100000" sy="-100000" kx="0" ky="0" algn="bl" rotWithShape="0"/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/>
              </a:pPr>
            </a:p>
          </p:txBody>
        </p:sp>
        <p:sp>
          <p:nvSpPr>
            <p:cNvPr id="221" name="Rectangle aux angles arrondis"/>
            <p:cNvSpPr/>
            <p:nvPr/>
          </p:nvSpPr>
          <p:spPr>
            <a:xfrm>
              <a:off x="0" y="0"/>
              <a:ext cx="1231900" cy="609316"/>
            </a:xfrm>
            <a:prstGeom prst="roundRect">
              <a:avLst>
                <a:gd name="adj" fmla="val 31265"/>
              </a:avLst>
            </a:prstGeom>
            <a:solidFill>
              <a:srgbClr val="FFB0B2"/>
            </a:solidFill>
            <a:ln w="25400" cap="flat">
              <a:noFill/>
              <a:miter lim="400000"/>
            </a:ln>
            <a:effectLst>
              <a:reflection blurRad="0" stA="71804" stPos="0" endA="0" endPos="40000" dist="0" dir="5400000" fadeDir="5400000" sx="100000" sy="-100000" kx="0" ky="0" algn="bl" rotWithShape="0"/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/>
              </a:pPr>
            </a:p>
          </p:txBody>
        </p:sp>
      </p:grpSp>
      <p:grpSp>
        <p:nvGrpSpPr>
          <p:cNvPr id="225" name="Grouper"/>
          <p:cNvGrpSpPr/>
          <p:nvPr/>
        </p:nvGrpSpPr>
        <p:grpSpPr>
          <a:xfrm>
            <a:off x="7329437" y="2276960"/>
            <a:ext cx="4156851" cy="1624359"/>
            <a:chOff x="0" y="0"/>
            <a:chExt cx="4156849" cy="1624357"/>
          </a:xfrm>
        </p:grpSpPr>
        <p:sp>
          <p:nvSpPr>
            <p:cNvPr id="223" name="Rectangle aux angles arrondis"/>
            <p:cNvSpPr/>
            <p:nvPr/>
          </p:nvSpPr>
          <p:spPr>
            <a:xfrm>
              <a:off x="0" y="953742"/>
              <a:ext cx="1614419" cy="670616"/>
            </a:xfrm>
            <a:prstGeom prst="roundRect">
              <a:avLst>
                <a:gd name="adj" fmla="val 28407"/>
              </a:avLst>
            </a:prstGeom>
            <a:solidFill>
              <a:srgbClr val="CCFCC2"/>
            </a:solidFill>
            <a:ln w="25400" cap="flat">
              <a:noFill/>
              <a:miter lim="400000"/>
            </a:ln>
            <a:effectLst>
              <a:reflection blurRad="0" stA="71804" stPos="0" endA="0" endPos="40000" dist="0" dir="5400000" fadeDir="5400000" sx="100000" sy="-100000" kx="0" ky="0" algn="bl" rotWithShape="0"/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/>
              </a:pPr>
            </a:p>
          </p:txBody>
        </p:sp>
        <p:sp>
          <p:nvSpPr>
            <p:cNvPr id="224" name="Rectangle aux angles arrondis"/>
            <p:cNvSpPr/>
            <p:nvPr/>
          </p:nvSpPr>
          <p:spPr>
            <a:xfrm>
              <a:off x="2542430" y="0"/>
              <a:ext cx="1614420" cy="670616"/>
            </a:xfrm>
            <a:prstGeom prst="roundRect">
              <a:avLst>
                <a:gd name="adj" fmla="val 28407"/>
              </a:avLst>
            </a:prstGeom>
            <a:solidFill>
              <a:srgbClr val="CCFCC2"/>
            </a:solidFill>
            <a:ln w="25400" cap="flat">
              <a:noFill/>
              <a:miter lim="400000"/>
            </a:ln>
            <a:effectLst>
              <a:reflection blurRad="0" stA="71804" stPos="0" endA="0" endPos="40000" dist="0" dir="5400000" fadeDir="5400000" sx="100000" sy="-100000" kx="0" ky="0" algn="bl" rotWithShape="0"/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/>
              </a:pPr>
            </a:p>
          </p:txBody>
        </p:sp>
      </p:grpSp>
      <p:grpSp>
        <p:nvGrpSpPr>
          <p:cNvPr id="228" name="Grouper"/>
          <p:cNvGrpSpPr/>
          <p:nvPr/>
        </p:nvGrpSpPr>
        <p:grpSpPr>
          <a:xfrm>
            <a:off x="8539767" y="2351918"/>
            <a:ext cx="4123583" cy="3014056"/>
            <a:chOff x="0" y="0"/>
            <a:chExt cx="4123581" cy="3014054"/>
          </a:xfrm>
        </p:grpSpPr>
        <p:sp>
          <p:nvSpPr>
            <p:cNvPr id="226" name="Rectangle aux angles arrondis"/>
            <p:cNvSpPr/>
            <p:nvPr/>
          </p:nvSpPr>
          <p:spPr>
            <a:xfrm>
              <a:off x="3417003" y="0"/>
              <a:ext cx="706579" cy="520700"/>
            </a:xfrm>
            <a:prstGeom prst="roundRect">
              <a:avLst>
                <a:gd name="adj" fmla="val 36585"/>
              </a:avLst>
            </a:prstGeom>
            <a:solidFill>
              <a:srgbClr val="CCFCC2"/>
            </a:solidFill>
            <a:ln w="25400" cap="flat">
              <a:noFill/>
              <a:miter lim="400000"/>
            </a:ln>
            <a:effectLst>
              <a:reflection blurRad="0" stA="71804" stPos="0" endA="0" endPos="40000" dist="0" dir="5400000" fadeDir="5400000" sx="100000" sy="-100000" kx="0" ky="0" algn="bl" rotWithShape="0"/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/>
              </a:pPr>
            </a:p>
          </p:txBody>
        </p:sp>
        <p:sp>
          <p:nvSpPr>
            <p:cNvPr id="227" name="Rectangle aux angles arrondis"/>
            <p:cNvSpPr/>
            <p:nvPr/>
          </p:nvSpPr>
          <p:spPr>
            <a:xfrm>
              <a:off x="0" y="2493354"/>
              <a:ext cx="706579" cy="520701"/>
            </a:xfrm>
            <a:prstGeom prst="roundRect">
              <a:avLst>
                <a:gd name="adj" fmla="val 36585"/>
              </a:avLst>
            </a:prstGeom>
            <a:solidFill>
              <a:srgbClr val="CCFCC2"/>
            </a:solidFill>
            <a:ln w="25400" cap="flat">
              <a:noFill/>
              <a:miter lim="400000"/>
            </a:ln>
            <a:effectLst>
              <a:reflection blurRad="0" stA="71804" stPos="0" endA="0" endPos="40000" dist="0" dir="5400000" fadeDir="5400000" sx="100000" sy="-100000" kx="0" ky="0" algn="bl" rotWithShape="0"/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/>
              </a:pPr>
            </a:p>
          </p:txBody>
        </p:sp>
      </p:grpSp>
      <p:grpSp>
        <p:nvGrpSpPr>
          <p:cNvPr id="232" name="Grouper"/>
          <p:cNvGrpSpPr/>
          <p:nvPr/>
        </p:nvGrpSpPr>
        <p:grpSpPr>
          <a:xfrm>
            <a:off x="5476756" y="747563"/>
            <a:ext cx="3197477" cy="2137756"/>
            <a:chOff x="0" y="0"/>
            <a:chExt cx="3197475" cy="2137754"/>
          </a:xfrm>
        </p:grpSpPr>
        <p:sp>
          <p:nvSpPr>
            <p:cNvPr id="229" name="Rectangle aux angles arrondis"/>
            <p:cNvSpPr/>
            <p:nvPr/>
          </p:nvSpPr>
          <p:spPr>
            <a:xfrm>
              <a:off x="313503" y="0"/>
              <a:ext cx="1372640" cy="520700"/>
            </a:xfrm>
            <a:prstGeom prst="roundRect">
              <a:avLst>
                <a:gd name="adj" fmla="val 36585"/>
              </a:avLst>
            </a:prstGeom>
            <a:solidFill>
              <a:srgbClr val="0DFCFF"/>
            </a:solidFill>
            <a:ln w="25400" cap="flat">
              <a:noFill/>
              <a:miter lim="400000"/>
            </a:ln>
            <a:effectLst>
              <a:reflection blurRad="0" stA="71804" stPos="0" endA="0" endPos="40000" dist="0" dir="5400000" fadeDir="5400000" sx="100000" sy="-100000" kx="0" ky="0" algn="bl" rotWithShape="0"/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/>
              </a:pPr>
            </a:p>
          </p:txBody>
        </p:sp>
        <p:sp>
          <p:nvSpPr>
            <p:cNvPr id="230" name="Rectangle aux angles arrondis"/>
            <p:cNvSpPr/>
            <p:nvPr/>
          </p:nvSpPr>
          <p:spPr>
            <a:xfrm>
              <a:off x="2207762" y="0"/>
              <a:ext cx="989714" cy="520700"/>
            </a:xfrm>
            <a:prstGeom prst="roundRect">
              <a:avLst>
                <a:gd name="adj" fmla="val 36585"/>
              </a:avLst>
            </a:prstGeom>
            <a:solidFill>
              <a:srgbClr val="0DFCFF"/>
            </a:solidFill>
            <a:ln w="25400" cap="flat">
              <a:noFill/>
              <a:miter lim="400000"/>
            </a:ln>
            <a:effectLst>
              <a:reflection blurRad="0" stA="71804" stPos="0" endA="0" endPos="40000" dist="0" dir="5400000" fadeDir="5400000" sx="100000" sy="-100000" kx="0" ky="0" algn="bl" rotWithShape="0"/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/>
              </a:pPr>
            </a:p>
          </p:txBody>
        </p:sp>
        <p:sp>
          <p:nvSpPr>
            <p:cNvPr id="231" name="Rectangle aux angles arrondis"/>
            <p:cNvSpPr/>
            <p:nvPr/>
          </p:nvSpPr>
          <p:spPr>
            <a:xfrm>
              <a:off x="0" y="1617054"/>
              <a:ext cx="989714" cy="520701"/>
            </a:xfrm>
            <a:prstGeom prst="roundRect">
              <a:avLst>
                <a:gd name="adj" fmla="val 36585"/>
              </a:avLst>
            </a:prstGeom>
            <a:solidFill>
              <a:srgbClr val="0DFCFF"/>
            </a:solidFill>
            <a:ln w="25400" cap="flat">
              <a:noFill/>
              <a:miter lim="400000"/>
            </a:ln>
            <a:effectLst>
              <a:reflection blurRad="0" stA="71804" stPos="0" endA="0" endPos="40000" dist="0" dir="5400000" fadeDir="5400000" sx="100000" sy="-100000" kx="0" ky="0" algn="bl" rotWithShape="0"/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/>
              </a:pPr>
            </a:p>
          </p:txBody>
        </p:sp>
      </p:grpSp>
      <p:pic>
        <p:nvPicPr>
          <p:cNvPr id="23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078987" y="1346541"/>
            <a:ext cx="2108201" cy="469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4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871868" y="2364618"/>
            <a:ext cx="2641601" cy="520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5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329437" y="3342518"/>
            <a:ext cx="5499101" cy="520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6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674232" y="4845273"/>
            <a:ext cx="3416301" cy="520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7" name="Image" descr="Image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86878" y="747563"/>
            <a:ext cx="1231901" cy="520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8" name="Image" descr="Image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009656" y="2068652"/>
            <a:ext cx="4699001" cy="1384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9" name="Image" descr="Image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876399" y="3981673"/>
            <a:ext cx="6210301" cy="1384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40" name="Image" descr="Image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815478" y="5714528"/>
            <a:ext cx="5778501" cy="1384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41" name="Image" descr="Image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2009656" y="353863"/>
            <a:ext cx="6934201" cy="1384301"/>
          </a:xfrm>
          <a:prstGeom prst="rect">
            <a:avLst/>
          </a:prstGeom>
          <a:ln w="12700">
            <a:miter lim="400000"/>
          </a:ln>
        </p:spPr>
      </p:pic>
      <p:sp>
        <p:nvSpPr>
          <p:cNvPr id="245" name="Ligne de connexion"/>
          <p:cNvSpPr/>
          <p:nvPr/>
        </p:nvSpPr>
        <p:spPr>
          <a:xfrm>
            <a:off x="5163557" y="3888419"/>
            <a:ext cx="684548" cy="562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6208" fill="norm" stroke="1" extrusionOk="0">
                <a:moveTo>
                  <a:pt x="0" y="14792"/>
                </a:moveTo>
                <a:cubicBezTo>
                  <a:pt x="8822" y="-5392"/>
                  <a:pt x="16022" y="-4920"/>
                  <a:pt x="21600" y="16208"/>
                </a:cubicBezTo>
              </a:path>
            </a:pathLst>
          </a:custGeom>
          <a:ln w="25400">
            <a:solidFill>
              <a:srgbClr val="FF2600"/>
            </a:solidFill>
            <a:miter lim="400000"/>
            <a:headEnd type="stealth"/>
          </a:ln>
        </p:spPr>
        <p:txBody>
          <a:bodyPr/>
          <a:lstStyle/>
          <a:p>
            <a:pPr/>
          </a:p>
        </p:txBody>
      </p:sp>
      <p:pic>
        <p:nvPicPr>
          <p:cNvPr id="243" name="Image" descr="Image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8324206" y="6438611"/>
            <a:ext cx="3416301" cy="520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44" name="Image" descr="Image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702606" y="7447384"/>
            <a:ext cx="6235701" cy="13843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0" presetID="1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Class="entr" nodeType="clickEffect" presetSubtype="0" presetID="1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Class="entr" nodeType="clickEffect" presetSubtype="0" presetID="1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Class="entr" nodeType="clickEffect" presetSubtype="0" presetID="1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Class="entr" nodeType="clickEffect" presetSubtype="0" presetID="1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Class="entr" nodeType="clickEffect" presetSubtype="0" presetID="1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Class="entr" nodeType="clickEffect" presetSubtype="0" presetID="1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Class="entr" nodeType="clickEffect" presetSubtype="0" presetID="1" grpId="1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4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Class="entr" nodeType="clickEffect" presetSubtype="0" presetID="1" grpId="1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8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5" grpId="10"/>
      <p:bldP build="whole" bldLvl="1" animBg="1" rev="0" advAuto="0" spid="213" grpId="15"/>
      <p:bldP build="whole" bldLvl="1" animBg="1" rev="0" advAuto="0" spid="235" grpId="8"/>
      <p:bldP build="whole" bldLvl="1" animBg="1" rev="0" advAuto="0" spid="240" grpId="4"/>
      <p:bldP build="whole" bldLvl="1" animBg="1" rev="0" advAuto="0" spid="244" grpId="18"/>
      <p:bldP build="whole" bldLvl="1" animBg="1" rev="0" advAuto="0" spid="228" grpId="11"/>
      <p:bldP build="whole" bldLvl="1" animBg="1" rev="0" advAuto="0" spid="216" grpId="14"/>
      <p:bldP build="whole" bldLvl="1" animBg="1" rev="0" advAuto="0" spid="239" grpId="3"/>
      <p:bldP build="whole" bldLvl="1" animBg="1" rev="0" advAuto="0" spid="232" grpId="2"/>
      <p:bldP build="whole" bldLvl="1" animBg="1" rev="0" advAuto="0" spid="243" grpId="16"/>
      <p:bldP build="whole" bldLvl="1" animBg="1" rev="0" advAuto="0" spid="212" grpId="17"/>
      <p:bldP build="whole" bldLvl="1" animBg="1" rev="0" advAuto="0" spid="211" grpId="19"/>
      <p:bldP build="whole" bldLvl="1" animBg="1" rev="0" advAuto="0" spid="236" grpId="9"/>
      <p:bldP build="whole" bldLvl="1" animBg="1" rev="0" advAuto="0" spid="238" grpId="1"/>
      <p:bldP build="whole" bldLvl="1" animBg="1" rev="0" advAuto="0" spid="222" grpId="12"/>
      <p:bldP build="whole" bldLvl="1" animBg="1" rev="0" advAuto="0" spid="233" grpId="6"/>
      <p:bldP build="whole" bldLvl="1" animBg="1" rev="0" advAuto="0" spid="234" grpId="7"/>
      <p:bldP build="whole" bldLvl="1" animBg="1" rev="0" advAuto="0" spid="245" grpId="5"/>
      <p:bldP build="whole" bldLvl="1" animBg="1" rev="0" advAuto="0" spid="219" grpId="13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9" name="Grouper"/>
          <p:cNvGrpSpPr/>
          <p:nvPr/>
        </p:nvGrpSpPr>
        <p:grpSpPr>
          <a:xfrm>
            <a:off x="7124002" y="2123964"/>
            <a:ext cx="3943363" cy="6527152"/>
            <a:chOff x="0" y="0"/>
            <a:chExt cx="3943362" cy="6527151"/>
          </a:xfrm>
        </p:grpSpPr>
        <p:sp>
          <p:nvSpPr>
            <p:cNvPr id="247" name="Rectangle aux angles arrondis"/>
            <p:cNvSpPr/>
            <p:nvPr/>
          </p:nvSpPr>
          <p:spPr>
            <a:xfrm>
              <a:off x="2227002" y="5441118"/>
              <a:ext cx="1716361" cy="1086034"/>
            </a:xfrm>
            <a:prstGeom prst="roundRect">
              <a:avLst>
                <a:gd name="adj" fmla="val 17541"/>
              </a:avLst>
            </a:prstGeom>
            <a:solidFill>
              <a:srgbClr val="B3C4FF"/>
            </a:solidFill>
            <a:ln w="25400" cap="flat">
              <a:noFill/>
              <a:miter lim="400000"/>
            </a:ln>
            <a:effectLst>
              <a:reflection blurRad="0" stA="71804" stPos="0" endA="0" endPos="40000" dist="0" dir="5400000" fadeDir="5400000" sx="100000" sy="-100000" kx="0" ky="0" algn="bl" rotWithShape="0"/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/>
              </a:pPr>
            </a:p>
          </p:txBody>
        </p:sp>
        <p:sp>
          <p:nvSpPr>
            <p:cNvPr id="248" name="Rectangle aux angles arrondis"/>
            <p:cNvSpPr/>
            <p:nvPr/>
          </p:nvSpPr>
          <p:spPr>
            <a:xfrm>
              <a:off x="0" y="0"/>
              <a:ext cx="1716360" cy="1086034"/>
            </a:xfrm>
            <a:prstGeom prst="roundRect">
              <a:avLst>
                <a:gd name="adj" fmla="val 17541"/>
              </a:avLst>
            </a:prstGeom>
            <a:solidFill>
              <a:srgbClr val="B3C4FF"/>
            </a:solidFill>
            <a:ln w="25400" cap="flat">
              <a:noFill/>
              <a:miter lim="400000"/>
            </a:ln>
            <a:effectLst>
              <a:reflection blurRad="0" stA="71804" stPos="0" endA="0" endPos="40000" dist="0" dir="5400000" fadeDir="5400000" sx="100000" sy="-100000" kx="0" ky="0" algn="bl" rotWithShape="0"/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/>
              </a:pPr>
            </a:p>
          </p:txBody>
        </p:sp>
      </p:grpSp>
      <p:grpSp>
        <p:nvGrpSpPr>
          <p:cNvPr id="252" name="Grouper"/>
          <p:cNvGrpSpPr/>
          <p:nvPr/>
        </p:nvGrpSpPr>
        <p:grpSpPr>
          <a:xfrm>
            <a:off x="6718686" y="563413"/>
            <a:ext cx="2121677" cy="7894119"/>
            <a:chOff x="0" y="0"/>
            <a:chExt cx="2121675" cy="7894118"/>
          </a:xfrm>
        </p:grpSpPr>
        <p:sp>
          <p:nvSpPr>
            <p:cNvPr id="250" name="Rectangle aux angles arrondis"/>
            <p:cNvSpPr/>
            <p:nvPr/>
          </p:nvSpPr>
          <p:spPr>
            <a:xfrm>
              <a:off x="715691" y="7316085"/>
              <a:ext cx="1405985" cy="578034"/>
            </a:xfrm>
            <a:prstGeom prst="roundRect">
              <a:avLst>
                <a:gd name="adj" fmla="val 32957"/>
              </a:avLst>
            </a:prstGeom>
            <a:solidFill>
              <a:srgbClr val="B3C4FF"/>
            </a:solidFill>
            <a:ln w="25400" cap="flat">
              <a:noFill/>
              <a:miter lim="400000"/>
            </a:ln>
            <a:effectLst>
              <a:reflection blurRad="0" stA="71804" stPos="0" endA="0" endPos="40000" dist="0" dir="5400000" fadeDir="5400000" sx="100000" sy="-100000" kx="0" ky="0" algn="bl" rotWithShape="0"/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/>
              </a:pPr>
            </a:p>
          </p:txBody>
        </p:sp>
        <p:sp>
          <p:nvSpPr>
            <p:cNvPr id="251" name="Rectangle aux angles arrondis"/>
            <p:cNvSpPr/>
            <p:nvPr/>
          </p:nvSpPr>
          <p:spPr>
            <a:xfrm>
              <a:off x="0" y="0"/>
              <a:ext cx="1405984" cy="578033"/>
            </a:xfrm>
            <a:prstGeom prst="roundRect">
              <a:avLst>
                <a:gd name="adj" fmla="val 32957"/>
              </a:avLst>
            </a:prstGeom>
            <a:solidFill>
              <a:srgbClr val="B3C4FF"/>
            </a:solidFill>
            <a:ln w="25400" cap="flat">
              <a:noFill/>
              <a:miter lim="400000"/>
            </a:ln>
            <a:effectLst>
              <a:reflection blurRad="0" stA="71804" stPos="0" endA="0" endPos="40000" dist="0" dir="5400000" fadeDir="5400000" sx="100000" sy="-100000" kx="0" ky="0" algn="bl" rotWithShape="0"/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/>
              </a:pPr>
            </a:p>
          </p:txBody>
        </p:sp>
      </p:grpSp>
      <p:sp>
        <p:nvSpPr>
          <p:cNvPr id="253" name="Rectangle aux angles arrondis"/>
          <p:cNvSpPr/>
          <p:nvPr/>
        </p:nvSpPr>
        <p:spPr>
          <a:xfrm>
            <a:off x="8932240" y="6092741"/>
            <a:ext cx="1405984" cy="578034"/>
          </a:xfrm>
          <a:prstGeom prst="roundRect">
            <a:avLst>
              <a:gd name="adj" fmla="val 32957"/>
            </a:avLst>
          </a:prstGeom>
          <a:solidFill>
            <a:srgbClr val="B3C4FF"/>
          </a:solidFill>
          <a:ln w="25400">
            <a:miter lim="400000"/>
          </a:ln>
          <a:effectLst>
            <a:reflection blurRad="0" stA="71804" stPos="0" endA="0" endPos="40000" dist="0" dir="5400000" fadeDir="5400000" sx="100000" sy="-100000" kx="0" ky="0" algn="bl" rotWithShape="0"/>
          </a:effectLst>
        </p:spPr>
        <p:txBody>
          <a:bodyPr lIns="50800" tIns="50800" rIns="50800" bIns="50800" anchor="ctr"/>
          <a:lstStyle/>
          <a:p>
            <a:pPr>
              <a:defRPr sz="4000"/>
            </a:pPr>
          </a:p>
        </p:txBody>
      </p:sp>
      <p:sp>
        <p:nvSpPr>
          <p:cNvPr id="254" name="Rectangle aux angles arrondis"/>
          <p:cNvSpPr/>
          <p:nvPr/>
        </p:nvSpPr>
        <p:spPr>
          <a:xfrm>
            <a:off x="8515928" y="4550366"/>
            <a:ext cx="1405985" cy="578034"/>
          </a:xfrm>
          <a:prstGeom prst="roundRect">
            <a:avLst>
              <a:gd name="adj" fmla="val 32957"/>
            </a:avLst>
          </a:prstGeom>
          <a:solidFill>
            <a:srgbClr val="B3C4FF"/>
          </a:solidFill>
          <a:ln w="25400">
            <a:miter lim="400000"/>
          </a:ln>
          <a:effectLst>
            <a:reflection blurRad="0" stA="71804" stPos="0" endA="0" endPos="40000" dist="0" dir="5400000" fadeDir="5400000" sx="100000" sy="-100000" kx="0" ky="0" algn="bl" rotWithShape="0"/>
          </a:effectLst>
        </p:spPr>
        <p:txBody>
          <a:bodyPr lIns="50800" tIns="50800" rIns="50800" bIns="50800" anchor="ctr"/>
          <a:lstStyle/>
          <a:p>
            <a:pPr>
              <a:defRPr sz="4000"/>
            </a:pPr>
          </a:p>
        </p:txBody>
      </p:sp>
      <p:grpSp>
        <p:nvGrpSpPr>
          <p:cNvPr id="257" name="Grouper"/>
          <p:cNvGrpSpPr/>
          <p:nvPr/>
        </p:nvGrpSpPr>
        <p:grpSpPr>
          <a:xfrm>
            <a:off x="3653488" y="4589764"/>
            <a:ext cx="7561781" cy="2081011"/>
            <a:chOff x="0" y="0"/>
            <a:chExt cx="7561779" cy="2081010"/>
          </a:xfrm>
        </p:grpSpPr>
        <p:sp>
          <p:nvSpPr>
            <p:cNvPr id="255" name="Rectangle aux angles arrondis"/>
            <p:cNvSpPr/>
            <p:nvPr/>
          </p:nvSpPr>
          <p:spPr>
            <a:xfrm>
              <a:off x="0" y="0"/>
              <a:ext cx="470484" cy="516298"/>
            </a:xfrm>
            <a:prstGeom prst="roundRect">
              <a:avLst>
                <a:gd name="adj" fmla="val 40490"/>
              </a:avLst>
            </a:prstGeom>
            <a:solidFill>
              <a:srgbClr val="FFB0B2"/>
            </a:solidFill>
            <a:ln w="25400" cap="flat">
              <a:noFill/>
              <a:miter lim="400000"/>
            </a:ln>
            <a:effectLst>
              <a:reflection blurRad="0" stA="71804" stPos="0" endA="0" endPos="40000" dist="0" dir="5400000" fadeDir="5400000" sx="100000" sy="-100000" kx="0" ky="0" algn="bl" rotWithShape="0"/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/>
              </a:pPr>
            </a:p>
          </p:txBody>
        </p:sp>
        <p:sp>
          <p:nvSpPr>
            <p:cNvPr id="256" name="Rectangle aux angles arrondis"/>
            <p:cNvSpPr/>
            <p:nvPr/>
          </p:nvSpPr>
          <p:spPr>
            <a:xfrm>
              <a:off x="7091295" y="1564713"/>
              <a:ext cx="470485" cy="516298"/>
            </a:xfrm>
            <a:prstGeom prst="roundRect">
              <a:avLst>
                <a:gd name="adj" fmla="val 40490"/>
              </a:avLst>
            </a:prstGeom>
            <a:solidFill>
              <a:srgbClr val="FFB0B2"/>
            </a:solidFill>
            <a:ln w="25400" cap="flat">
              <a:noFill/>
              <a:miter lim="400000"/>
            </a:ln>
            <a:effectLst>
              <a:reflection blurRad="0" stA="71804" stPos="0" endA="0" endPos="40000" dist="0" dir="5400000" fadeDir="5400000" sx="100000" sy="-100000" kx="0" ky="0" algn="bl" rotWithShape="0"/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/>
              </a:pPr>
            </a:p>
          </p:txBody>
        </p:sp>
      </p:grpSp>
      <p:grpSp>
        <p:nvGrpSpPr>
          <p:cNvPr id="260" name="Grouper"/>
          <p:cNvGrpSpPr/>
          <p:nvPr/>
        </p:nvGrpSpPr>
        <p:grpSpPr>
          <a:xfrm>
            <a:off x="1888717" y="4503755"/>
            <a:ext cx="9720955" cy="609317"/>
            <a:chOff x="0" y="0"/>
            <a:chExt cx="9720954" cy="609315"/>
          </a:xfrm>
        </p:grpSpPr>
        <p:sp>
          <p:nvSpPr>
            <p:cNvPr id="258" name="Rectangle aux angles arrondis"/>
            <p:cNvSpPr/>
            <p:nvPr/>
          </p:nvSpPr>
          <p:spPr>
            <a:xfrm>
              <a:off x="8489054" y="-1"/>
              <a:ext cx="1231901" cy="609317"/>
            </a:xfrm>
            <a:prstGeom prst="roundRect">
              <a:avLst>
                <a:gd name="adj" fmla="val 31265"/>
              </a:avLst>
            </a:prstGeom>
            <a:solidFill>
              <a:srgbClr val="FFB0B2"/>
            </a:solidFill>
            <a:ln w="25400" cap="flat">
              <a:noFill/>
              <a:miter lim="400000"/>
            </a:ln>
            <a:effectLst>
              <a:reflection blurRad="0" stA="71804" stPos="0" endA="0" endPos="40000" dist="0" dir="5400000" fadeDir="5400000" sx="100000" sy="-100000" kx="0" ky="0" algn="bl" rotWithShape="0"/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/>
              </a:pPr>
            </a:p>
          </p:txBody>
        </p:sp>
        <p:sp>
          <p:nvSpPr>
            <p:cNvPr id="259" name="Rectangle aux angles arrondis"/>
            <p:cNvSpPr/>
            <p:nvPr/>
          </p:nvSpPr>
          <p:spPr>
            <a:xfrm>
              <a:off x="0" y="0"/>
              <a:ext cx="1231900" cy="609316"/>
            </a:xfrm>
            <a:prstGeom prst="roundRect">
              <a:avLst>
                <a:gd name="adj" fmla="val 31265"/>
              </a:avLst>
            </a:prstGeom>
            <a:solidFill>
              <a:srgbClr val="FFB0B2"/>
            </a:solidFill>
            <a:ln w="25400" cap="flat">
              <a:noFill/>
              <a:miter lim="400000"/>
            </a:ln>
            <a:effectLst>
              <a:reflection blurRad="0" stA="71804" stPos="0" endA="0" endPos="40000" dist="0" dir="5400000" fadeDir="5400000" sx="100000" sy="-100000" kx="0" ky="0" algn="bl" rotWithShape="0"/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/>
              </a:pPr>
            </a:p>
          </p:txBody>
        </p:sp>
      </p:grpSp>
      <p:grpSp>
        <p:nvGrpSpPr>
          <p:cNvPr id="263" name="Grouper"/>
          <p:cNvGrpSpPr/>
          <p:nvPr/>
        </p:nvGrpSpPr>
        <p:grpSpPr>
          <a:xfrm>
            <a:off x="1711334" y="4506648"/>
            <a:ext cx="6301420" cy="2036766"/>
            <a:chOff x="0" y="0"/>
            <a:chExt cx="6301419" cy="2036765"/>
          </a:xfrm>
        </p:grpSpPr>
        <p:sp>
          <p:nvSpPr>
            <p:cNvPr id="261" name="Rectangle aux angles arrondis"/>
            <p:cNvSpPr/>
            <p:nvPr/>
          </p:nvSpPr>
          <p:spPr>
            <a:xfrm>
              <a:off x="4687000" y="0"/>
              <a:ext cx="1614420" cy="670616"/>
            </a:xfrm>
            <a:prstGeom prst="roundRect">
              <a:avLst>
                <a:gd name="adj" fmla="val 28407"/>
              </a:avLst>
            </a:prstGeom>
            <a:solidFill>
              <a:srgbClr val="CCFCC2"/>
            </a:solidFill>
            <a:ln w="25400" cap="flat">
              <a:noFill/>
              <a:miter lim="400000"/>
            </a:ln>
            <a:effectLst>
              <a:reflection blurRad="0" stA="71804" stPos="0" endA="0" endPos="40000" dist="0" dir="5400000" fadeDir="5400000" sx="100000" sy="-100000" kx="0" ky="0" algn="bl" rotWithShape="0"/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/>
              </a:pPr>
            </a:p>
          </p:txBody>
        </p:sp>
        <p:sp>
          <p:nvSpPr>
            <p:cNvPr id="262" name="Rectangle aux angles arrondis"/>
            <p:cNvSpPr/>
            <p:nvPr/>
          </p:nvSpPr>
          <p:spPr>
            <a:xfrm>
              <a:off x="0" y="1366149"/>
              <a:ext cx="1614419" cy="670617"/>
            </a:xfrm>
            <a:prstGeom prst="roundRect">
              <a:avLst>
                <a:gd name="adj" fmla="val 28407"/>
              </a:avLst>
            </a:prstGeom>
            <a:solidFill>
              <a:srgbClr val="CCFCC2"/>
            </a:solidFill>
            <a:ln w="25400" cap="flat">
              <a:noFill/>
              <a:miter lim="400000"/>
            </a:ln>
            <a:effectLst>
              <a:reflection blurRad="0" stA="71804" stPos="0" endA="0" endPos="40000" dist="0" dir="5400000" fadeDir="5400000" sx="100000" sy="-100000" kx="0" ky="0" algn="bl" rotWithShape="0"/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/>
              </a:pPr>
            </a:p>
          </p:txBody>
        </p:sp>
      </p:grpSp>
      <p:grpSp>
        <p:nvGrpSpPr>
          <p:cNvPr id="266" name="Grouper"/>
          <p:cNvGrpSpPr/>
          <p:nvPr/>
        </p:nvGrpSpPr>
        <p:grpSpPr>
          <a:xfrm>
            <a:off x="3859167" y="5570065"/>
            <a:ext cx="4544977" cy="1321101"/>
            <a:chOff x="0" y="0"/>
            <a:chExt cx="4544975" cy="1321100"/>
          </a:xfrm>
        </p:grpSpPr>
        <p:sp>
          <p:nvSpPr>
            <p:cNvPr id="264" name="Rectangle aux angles arrondis"/>
            <p:cNvSpPr/>
            <p:nvPr/>
          </p:nvSpPr>
          <p:spPr>
            <a:xfrm>
              <a:off x="3838397" y="72009"/>
              <a:ext cx="706579" cy="1249092"/>
            </a:xfrm>
            <a:prstGeom prst="roundRect">
              <a:avLst>
                <a:gd name="adj" fmla="val 26961"/>
              </a:avLst>
            </a:prstGeom>
            <a:solidFill>
              <a:srgbClr val="CCFCC2"/>
            </a:solidFill>
            <a:ln w="25400" cap="flat">
              <a:noFill/>
              <a:miter lim="400000"/>
            </a:ln>
            <a:effectLst>
              <a:reflection blurRad="0" stA="71804" stPos="0" endA="0" endPos="40000" dist="0" dir="5400000" fadeDir="5400000" sx="100000" sy="-100000" kx="0" ky="0" algn="bl" rotWithShape="0"/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/>
              </a:pPr>
            </a:p>
          </p:txBody>
        </p:sp>
        <p:sp>
          <p:nvSpPr>
            <p:cNvPr id="265" name="Rectangle aux angles arrondis"/>
            <p:cNvSpPr/>
            <p:nvPr/>
          </p:nvSpPr>
          <p:spPr>
            <a:xfrm>
              <a:off x="0" y="0"/>
              <a:ext cx="706579" cy="1249091"/>
            </a:xfrm>
            <a:prstGeom prst="roundRect">
              <a:avLst>
                <a:gd name="adj" fmla="val 26961"/>
              </a:avLst>
            </a:prstGeom>
            <a:solidFill>
              <a:srgbClr val="CCFCC2"/>
            </a:solidFill>
            <a:ln w="25400" cap="flat">
              <a:noFill/>
              <a:miter lim="400000"/>
            </a:ln>
            <a:effectLst>
              <a:reflection blurRad="0" stA="71804" stPos="0" endA="0" endPos="40000" dist="0" dir="5400000" fadeDir="5400000" sx="100000" sy="-100000" kx="0" ky="0" algn="bl" rotWithShape="0"/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/>
              </a:pPr>
            </a:p>
          </p:txBody>
        </p:sp>
      </p:grpSp>
      <p:pic>
        <p:nvPicPr>
          <p:cNvPr id="26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69591" y="4558803"/>
            <a:ext cx="1993901" cy="50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68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18778" y="5654774"/>
            <a:ext cx="2628901" cy="10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69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502400" y="4558803"/>
            <a:ext cx="5270500" cy="520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70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879258" y="5803155"/>
            <a:ext cx="3492501" cy="10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71" name="Image" descr="Image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86878" y="525313"/>
            <a:ext cx="1231901" cy="520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72" name="Image" descr="Image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067966" y="217952"/>
            <a:ext cx="6235701" cy="1384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73" name="Image" descr="Image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7459970" y="7635115"/>
            <a:ext cx="3517901" cy="10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74" name="Image" descr="Image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2086604" y="2022364"/>
            <a:ext cx="7264401" cy="13843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0" presetID="1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Class="entr" nodeType="clickEffect" presetSubtype="0" presetID="1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Class="entr" nodeType="clickEffect" presetSubtype="0" presetID="1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Class="entr" nodeType="clickEffect" presetSubtype="0" presetID="1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49" grpId="14"/>
      <p:bldP build="whole" bldLvl="1" animBg="1" rev="0" advAuto="0" spid="273" grpId="11"/>
      <p:bldP build="whole" bldLvl="1" animBg="1" rev="0" advAuto="0" spid="263" grpId="4"/>
      <p:bldP build="whole" bldLvl="1" animBg="1" rev="0" advAuto="0" spid="274" grpId="13"/>
      <p:bldP build="whole" bldLvl="1" animBg="1" rev="0" advAuto="0" spid="257" grpId="9"/>
      <p:bldP build="whole" bldLvl="1" animBg="1" rev="0" advAuto="0" spid="268" grpId="2"/>
      <p:bldP build="whole" bldLvl="1" animBg="1" rev="0" advAuto="0" spid="269" grpId="3"/>
      <p:bldP build="whole" bldLvl="1" animBg="1" rev="0" advAuto="0" spid="252" grpId="12"/>
      <p:bldP build="whole" bldLvl="1" animBg="1" rev="0" advAuto="0" spid="254" grpId="6"/>
      <p:bldP build="whole" bldLvl="1" animBg="1" rev="0" advAuto="0" spid="253" grpId="10"/>
      <p:bldP build="whole" bldLvl="1" animBg="1" rev="0" advAuto="0" spid="260" grpId="5"/>
      <p:bldP build="whole" bldLvl="1" animBg="1" rev="0" advAuto="0" spid="267" grpId="1"/>
      <p:bldP build="whole" bldLvl="1" animBg="1" rev="0" advAuto="0" spid="266" grpId="8"/>
      <p:bldP build="whole" bldLvl="1" animBg="1" rev="0" advAuto="0" spid="270" grpId="7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Baskerville"/>
        <a:ea typeface="Baskerville"/>
        <a:cs typeface="Baskerville"/>
      </a:majorFont>
      <a:minorFont>
        <a:latin typeface="Baskerville"/>
        <a:ea typeface="Baskerville"/>
        <a:cs typeface="Baskervill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reflection blurRad="0" stA="71804" stPos="0" endA="0" endPos="40000" dist="0" dir="5400000" fadeDir="5400000" sx="100000" sy="-100000" kx="0" ky="0" algn="bl" rotWithShape="0"/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6995D7"/>
        </a:solidFill>
        <a:ln w="25400" cap="flat">
          <a:noFill/>
          <a:miter lim="400000"/>
        </a:ln>
        <a:effectLst>
          <a:reflection blurRad="0" stA="71804" stPos="0" endA="0" endPos="40000" dist="0" dir="5400000" fadeDir="5400000" sx="100000" sy="-100000" kx="0" ky="0" algn="bl" rotWithShape="0"/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535353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Baskerville"/>
        <a:ea typeface="Baskerville"/>
        <a:cs typeface="Baskerville"/>
      </a:majorFont>
      <a:minorFont>
        <a:latin typeface="Baskerville"/>
        <a:ea typeface="Baskerville"/>
        <a:cs typeface="Baskervill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reflection blurRad="0" stA="71804" stPos="0" endA="0" endPos="40000" dist="0" dir="5400000" fadeDir="5400000" sx="100000" sy="-100000" kx="0" ky="0" algn="bl" rotWithShape="0"/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6995D7"/>
        </a:solidFill>
        <a:ln w="25400" cap="flat">
          <a:noFill/>
          <a:miter lim="400000"/>
        </a:ln>
        <a:effectLst>
          <a:reflection blurRad="0" stA="71804" stPos="0" endA="0" endPos="40000" dist="0" dir="5400000" fadeDir="5400000" sx="100000" sy="-100000" kx="0" ky="0" algn="bl" rotWithShape="0"/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535353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