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3"/>
          </a:solidFill>
        </a:fill>
      </a:tcStyle>
    </a:firstCol>
    <a:la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7" name="Shape 12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aux angles arrondis"/>
          <p:cNvSpPr/>
          <p:nvPr>
            <p:ph type="body" sz="quarter" idx="21"/>
          </p:nvPr>
        </p:nvSpPr>
        <p:spPr>
          <a:xfrm>
            <a:off x="5067300" y="68072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2" name="Rectangle aux angles arrondis"/>
          <p:cNvSpPr/>
          <p:nvPr>
            <p:ph type="body" sz="half" idx="22"/>
          </p:nvPr>
        </p:nvSpPr>
        <p:spPr>
          <a:xfrm>
            <a:off x="1320800" y="19939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marque:"/>
          <p:cNvSpPr/>
          <p:nvPr>
            <p:ph type="body" sz="quarter" idx="21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8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Aujourd’hui, nous avons vu"/>
          <p:cNvSpPr/>
          <p:nvPr>
            <p:ph type="body" sz="quarter" idx="21"/>
          </p:nvPr>
        </p:nvSpPr>
        <p:spPr>
          <a:xfrm>
            <a:off x="3124200" y="241300"/>
            <a:ext cx="6756400" cy="7239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Aujourd’hui, nous avons vu</a:t>
            </a:r>
          </a:p>
        </p:txBody>
      </p:sp>
      <p:sp>
        <p:nvSpPr>
          <p:cNvPr id="95" name="item…"/>
          <p:cNvSpPr txBox="1"/>
          <p:nvPr>
            <p:ph type="body" sz="half" idx="22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9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Devoir:"/>
          <p:cNvSpPr/>
          <p:nvPr>
            <p:ph type="body" sz="quarter" idx="21"/>
          </p:nvPr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Devoir:</a:t>
            </a:r>
          </a:p>
        </p:txBody>
      </p:sp>
      <p:sp>
        <p:nvSpPr>
          <p:cNvPr id="104" name="p.  , #"/>
          <p:cNvSpPr txBox="1"/>
          <p:nvPr>
            <p:ph type="body" sz="quarter" idx="22"/>
          </p:nvPr>
        </p:nvSpPr>
        <p:spPr>
          <a:xfrm>
            <a:off x="6666979" y="4178300"/>
            <a:ext cx="12117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, #</a:t>
            </a:r>
          </a:p>
        </p:txBody>
      </p:sp>
      <p:sp>
        <p:nvSpPr>
          <p:cNvPr id="10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QUIZ"/>
          <p:cNvSpPr/>
          <p:nvPr>
            <p:ph type="body" sz="quarter" idx="21"/>
          </p:nvPr>
        </p:nvSpPr>
        <p:spPr>
          <a:xfrm>
            <a:off x="53086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FFF76B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1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erge cop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 dernier cours, nous avons vu"/>
          <p:cNvSpPr/>
          <p:nvPr>
            <p:ph type="body" sz="quarter" idx="21"/>
          </p:nvPr>
        </p:nvSpPr>
        <p:spPr>
          <a:xfrm>
            <a:off x="2755900" y="165100"/>
            <a:ext cx="78105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 dernier cours, nous avons vu</a:t>
            </a:r>
          </a:p>
        </p:txBody>
      </p:sp>
      <p:sp>
        <p:nvSpPr>
          <p:cNvPr id="21" name="item…"/>
          <p:cNvSpPr txBox="1"/>
          <p:nvPr>
            <p:ph type="body" sz="half" idx="22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Aujourd’hui, nous allons voir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Aujourd’hui, nous allons voir</a:t>
            </a:r>
          </a:p>
        </p:txBody>
      </p:sp>
      <p:sp>
        <p:nvSpPr>
          <p:cNvPr id="30" name="item…"/>
          <p:cNvSpPr txBox="1"/>
          <p:nvPr>
            <p:ph type="body" sz="half" idx="21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3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aites les exercices suivants"/>
          <p:cNvSpPr/>
          <p:nvPr>
            <p:ph type="body" sz="quarter" idx="21"/>
          </p:nvPr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3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aux angles arrondis"/>
          <p:cNvSpPr/>
          <p:nvPr>
            <p:ph type="body" sz="quarter" idx="21"/>
          </p:nvPr>
        </p:nvSpPr>
        <p:spPr>
          <a:xfrm>
            <a:off x="3962400" y="165100"/>
            <a:ext cx="50800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4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héorème:"/>
          <p:cNvSpPr/>
          <p:nvPr>
            <p:ph type="body" sz="quarter" idx="21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55" name="Preuve:"/>
          <p:cNvSpPr/>
          <p:nvPr>
            <p:ph type="body" sz="quarter" idx="22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5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Définition:"/>
          <p:cNvSpPr/>
          <p:nvPr>
            <p:ph type="body" sz="quarter" idx="21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7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Exemple:"/>
          <p:cNvSpPr/>
          <p:nvPr>
            <p:ph type="body" sz="quarter" idx="21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7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/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du titre</a:t>
            </a:r>
          </a:p>
        </p:txBody>
      </p:sp>
      <p:sp>
        <p:nvSpPr>
          <p:cNvPr id="3" name="Texte niveau 1…"/>
          <p:cNvSpPr txBox="1"/>
          <p:nvPr>
            <p:ph type="body" idx="1"/>
          </p:nvPr>
        </p:nvSpPr>
        <p:spPr>
          <a:xfrm>
            <a:off x="355600" y="254000"/>
            <a:ext cx="12293600" cy="923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6324600" y="9271000"/>
            <a:ext cx="342900" cy="355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xmlns:p14="http://schemas.microsoft.com/office/powerpoint/2010/main" spd="med" advClick="1"/>
  <p:txStyles>
    <p:title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04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685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1066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1447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1828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2209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2590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2971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3352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8.png"/><Relationship Id="rId3" Type="http://schemas.openxmlformats.org/officeDocument/2006/relationships/image" Target="../media/image39.png"/><Relationship Id="rId4" Type="http://schemas.openxmlformats.org/officeDocument/2006/relationships/image" Target="../media/image40.png"/><Relationship Id="rId5" Type="http://schemas.openxmlformats.org/officeDocument/2006/relationships/image" Target="../media/image41.png"/><Relationship Id="rId6" Type="http://schemas.openxmlformats.org/officeDocument/2006/relationships/image" Target="../media/image42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3.png"/><Relationship Id="rId3" Type="http://schemas.openxmlformats.org/officeDocument/2006/relationships/image" Target="../media/image44.png"/><Relationship Id="rId4" Type="http://schemas.openxmlformats.org/officeDocument/2006/relationships/image" Target="../media/image28.png"/><Relationship Id="rId5" Type="http://schemas.openxmlformats.org/officeDocument/2006/relationships/image" Target="../media/image32.png"/><Relationship Id="rId6" Type="http://schemas.openxmlformats.org/officeDocument/2006/relationships/image" Target="../media/image38.png"/><Relationship Id="rId7" Type="http://schemas.openxmlformats.org/officeDocument/2006/relationships/image" Target="../media/image45.png"/><Relationship Id="rId8" Type="http://schemas.openxmlformats.org/officeDocument/2006/relationships/image" Target="../media/image46.png"/><Relationship Id="rId9" Type="http://schemas.openxmlformats.org/officeDocument/2006/relationships/image" Target="../media/image47.png"/><Relationship Id="rId10" Type="http://schemas.openxmlformats.org/officeDocument/2006/relationships/image" Target="../media/image48.pn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6.png"/><Relationship Id="rId3" Type="http://schemas.openxmlformats.org/officeDocument/2006/relationships/image" Target="../media/image48.png"/><Relationship Id="rId4" Type="http://schemas.openxmlformats.org/officeDocument/2006/relationships/image" Target="../media/image49.png"/><Relationship Id="rId5" Type="http://schemas.openxmlformats.org/officeDocument/2006/relationships/image" Target="../media/image50.png"/><Relationship Id="rId6" Type="http://schemas.openxmlformats.org/officeDocument/2006/relationships/image" Target="../media/image51.pn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2.png"/><Relationship Id="rId3" Type="http://schemas.openxmlformats.org/officeDocument/2006/relationships/image" Target="../media/image53.png"/><Relationship Id="rId4" Type="http://schemas.openxmlformats.org/officeDocument/2006/relationships/image" Target="../media/image54.png"/><Relationship Id="rId5" Type="http://schemas.openxmlformats.org/officeDocument/2006/relationships/image" Target="../media/image55.png"/><Relationship Id="rId6" Type="http://schemas.openxmlformats.org/officeDocument/2006/relationships/image" Target="../media/image51.pn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4.png"/><Relationship Id="rId3" Type="http://schemas.openxmlformats.org/officeDocument/2006/relationships/image" Target="../media/image55.png"/><Relationship Id="rId4" Type="http://schemas.openxmlformats.org/officeDocument/2006/relationships/image" Target="../media/image51.png"/><Relationship Id="rId5" Type="http://schemas.openxmlformats.org/officeDocument/2006/relationships/image" Target="../media/image56.pn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7.png"/><Relationship Id="rId3" Type="http://schemas.openxmlformats.org/officeDocument/2006/relationships/image" Target="../media/image58.png"/><Relationship Id="rId4" Type="http://schemas.openxmlformats.org/officeDocument/2006/relationships/image" Target="../media/image59.png"/><Relationship Id="rId5" Type="http://schemas.openxmlformats.org/officeDocument/2006/relationships/image" Target="../media/image60.png"/><Relationship Id="rId6" Type="http://schemas.openxmlformats.org/officeDocument/2006/relationships/image" Target="../media/image61.png"/><Relationship Id="rId7" Type="http://schemas.openxmlformats.org/officeDocument/2006/relationships/image" Target="../media/image62.png"/><Relationship Id="rId8" Type="http://schemas.openxmlformats.org/officeDocument/2006/relationships/image" Target="../media/image63.png"/><Relationship Id="rId9" Type="http://schemas.openxmlformats.org/officeDocument/2006/relationships/image" Target="../media/image64.png"/><Relationship Id="rId10" Type="http://schemas.openxmlformats.org/officeDocument/2006/relationships/image" Target="../media/image65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6.png"/><Relationship Id="rId3" Type="http://schemas.openxmlformats.org/officeDocument/2006/relationships/image" Target="../media/image67.png"/><Relationship Id="rId4" Type="http://schemas.openxmlformats.org/officeDocument/2006/relationships/image" Target="../media/image68.png"/><Relationship Id="rId5" Type="http://schemas.openxmlformats.org/officeDocument/2006/relationships/image" Target="../media/image69.png"/><Relationship Id="rId6" Type="http://schemas.openxmlformats.org/officeDocument/2006/relationships/image" Target="../media/image70.png"/><Relationship Id="rId7" Type="http://schemas.openxmlformats.org/officeDocument/2006/relationships/image" Target="../media/image71.png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9.png"/><Relationship Id="rId3" Type="http://schemas.openxmlformats.org/officeDocument/2006/relationships/image" Target="../media/image71.png"/><Relationship Id="rId4" Type="http://schemas.openxmlformats.org/officeDocument/2006/relationships/image" Target="../media/image72.pn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6" Type="http://schemas.openxmlformats.org/officeDocument/2006/relationships/image" Target="../media/image18.png"/><Relationship Id="rId7" Type="http://schemas.openxmlformats.org/officeDocument/2006/relationships/image" Target="../media/image19.png"/><Relationship Id="rId8" Type="http://schemas.openxmlformats.org/officeDocument/2006/relationships/image" Target="../media/image20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image" Target="../media/image21.png"/><Relationship Id="rId6" Type="http://schemas.openxmlformats.org/officeDocument/2006/relationships/image" Target="../media/image22.png"/><Relationship Id="rId7" Type="http://schemas.openxmlformats.org/officeDocument/2006/relationships/image" Target="../media/image23.png"/><Relationship Id="rId8" Type="http://schemas.openxmlformats.org/officeDocument/2006/relationships/image" Target="../media/image24.png"/><Relationship Id="rId9" Type="http://schemas.openxmlformats.org/officeDocument/2006/relationships/image" Target="../media/image25.png"/><Relationship Id="rId10" Type="http://schemas.openxmlformats.org/officeDocument/2006/relationships/image" Target="../media/image26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png"/><Relationship Id="rId3" Type="http://schemas.openxmlformats.org/officeDocument/2006/relationships/image" Target="../media/image25.png"/><Relationship Id="rId4" Type="http://schemas.openxmlformats.org/officeDocument/2006/relationships/image" Target="../media/image27.png"/><Relationship Id="rId5" Type="http://schemas.openxmlformats.org/officeDocument/2006/relationships/image" Target="../media/image28.png"/><Relationship Id="rId6" Type="http://schemas.openxmlformats.org/officeDocument/2006/relationships/image" Target="../media/image29.png"/><Relationship Id="rId7" Type="http://schemas.openxmlformats.org/officeDocument/2006/relationships/image" Target="../media/image30.png"/><Relationship Id="rId8" Type="http://schemas.openxmlformats.org/officeDocument/2006/relationships/image" Target="../media/image31.png"/><Relationship Id="rId9" Type="http://schemas.openxmlformats.org/officeDocument/2006/relationships/image" Target="../media/image32.png"/><Relationship Id="rId10" Type="http://schemas.openxmlformats.org/officeDocument/2006/relationships/image" Target="../media/image33.png"/><Relationship Id="rId11" Type="http://schemas.openxmlformats.org/officeDocument/2006/relationships/image" Target="../media/image34.png"/><Relationship Id="rId12" Type="http://schemas.openxmlformats.org/officeDocument/2006/relationships/image" Target="../media/image35.png"/><Relationship Id="rId13" Type="http://schemas.openxmlformats.org/officeDocument/2006/relationships/image" Target="../media/image36.png"/><Relationship Id="rId14" Type="http://schemas.openxmlformats.org/officeDocument/2006/relationships/image" Target="../media/image37.png"/><Relationship Id="rId15" Type="http://schemas.openxmlformats.org/officeDocument/2006/relationships/image" Target="../media/image38.png"/><Relationship Id="rId16" Type="http://schemas.openxmlformats.org/officeDocument/2006/relationships/image" Target="../media/image26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ours 24"/>
          <p:cNvSpPr/>
          <p:nvPr>
            <p:ph type="body" idx="21"/>
          </p:nvPr>
        </p:nvSpPr>
        <p:spPr>
          <a:xfrm>
            <a:off x="4889500" y="6819900"/>
            <a:ext cx="3225800" cy="1270000"/>
          </a:xfrm>
          <a:prstGeom prst="roundRect">
            <a:avLst>
              <a:gd name="adj" fmla="val 41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cours 24</a:t>
            </a:r>
          </a:p>
        </p:txBody>
      </p:sp>
      <p:sp>
        <p:nvSpPr>
          <p:cNvPr id="130" name="4.3 Estimation d’une proportion"/>
          <p:cNvSpPr/>
          <p:nvPr>
            <p:ph type="body" idx="22"/>
          </p:nvPr>
        </p:nvSpPr>
        <p:spPr>
          <a:xfrm>
            <a:off x="424308" y="2171700"/>
            <a:ext cx="12156184" cy="2247206"/>
          </a:xfrm>
          <a:prstGeom prst="roundRect">
            <a:avLst>
              <a:gd name="adj" fmla="val 46719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4.3 Estimation d’une proportion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88908" y="386007"/>
            <a:ext cx="3822701" cy="1485901"/>
          </a:xfrm>
          <a:prstGeom prst="rect">
            <a:avLst/>
          </a:prstGeom>
          <a:ln w="12700">
            <a:miter lim="400000"/>
          </a:ln>
        </p:spPr>
      </p:pic>
      <p:sp>
        <p:nvSpPr>
          <p:cNvPr id="239" name="et si l’échantillon est fait sans remise, la variance est multipliée par le facteur"/>
          <p:cNvSpPr txBox="1"/>
          <p:nvPr/>
        </p:nvSpPr>
        <p:spPr>
          <a:xfrm>
            <a:off x="156964" y="2523173"/>
            <a:ext cx="12690873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et si l’échantillon est fait sans remise, la variance est multipliée par le facteur</a:t>
            </a:r>
          </a:p>
        </p:txBody>
      </p:sp>
      <p:pic>
        <p:nvPicPr>
          <p:cNvPr id="240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857767" y="3910593"/>
            <a:ext cx="12700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1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971579" y="5260736"/>
            <a:ext cx="3238501" cy="11176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44" name="Grouper"/>
          <p:cNvGrpSpPr/>
          <p:nvPr/>
        </p:nvGrpSpPr>
        <p:grpSpPr>
          <a:xfrm>
            <a:off x="6762740" y="6726653"/>
            <a:ext cx="5524501" cy="2468756"/>
            <a:chOff x="0" y="0"/>
            <a:chExt cx="5524500" cy="2468754"/>
          </a:xfrm>
        </p:grpSpPr>
        <p:pic>
          <p:nvPicPr>
            <p:cNvPr id="242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1097154"/>
              <a:ext cx="5524500" cy="1371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43" name="sans remise"/>
            <p:cNvSpPr txBox="1"/>
            <p:nvPr/>
          </p:nvSpPr>
          <p:spPr>
            <a:xfrm>
              <a:off x="2014128" y="-1"/>
              <a:ext cx="2186658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sans remise</a:t>
              </a:r>
            </a:p>
          </p:txBody>
        </p:sp>
      </p:grpSp>
      <p:grpSp>
        <p:nvGrpSpPr>
          <p:cNvPr id="247" name="Grouper"/>
          <p:cNvGrpSpPr/>
          <p:nvPr/>
        </p:nvGrpSpPr>
        <p:grpSpPr>
          <a:xfrm>
            <a:off x="1107181" y="6825588"/>
            <a:ext cx="3429001" cy="2070383"/>
            <a:chOff x="0" y="0"/>
            <a:chExt cx="3429000" cy="2070382"/>
          </a:xfrm>
        </p:grpSpPr>
        <p:pic>
          <p:nvPicPr>
            <p:cNvPr id="245" name="Image" descr="Image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965482"/>
              <a:ext cx="3429000" cy="1104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46" name="avec remise"/>
            <p:cNvSpPr txBox="1"/>
            <p:nvPr/>
          </p:nvSpPr>
          <p:spPr>
            <a:xfrm>
              <a:off x="1077434" y="-1"/>
              <a:ext cx="2221930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avec remise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9" grpId="1"/>
      <p:bldP build="whole" bldLvl="1" animBg="1" rev="0" advAuto="0" spid="240" grpId="2"/>
      <p:bldP build="whole" bldLvl="1" animBg="1" rev="0" advAuto="0" spid="241" grpId="3"/>
      <p:bldP build="whole" bldLvl="1" animBg="1" rev="0" advAuto="0" spid="247" grpId="4"/>
      <p:bldP build="whole" bldLvl="1" animBg="1" rev="0" advAuto="0" spid="244" grpId="5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Remarque:"/>
          <p:cNvSpPr/>
          <p:nvPr>
            <p:ph type="body" idx="21"/>
          </p:nvPr>
        </p:nvSpPr>
        <p:spPr>
          <a:xfrm>
            <a:off x="153732" y="1328546"/>
            <a:ext cx="2819401" cy="787401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Remarque:</a:t>
            </a:r>
          </a:p>
        </p:txBody>
      </p:sp>
      <p:sp>
        <p:nvSpPr>
          <p:cNvPr id="250" name="Puisque nous faisons une approximation d’une loi binomiale avec une loi normale, il ne faut pas oublier de faire la correction de continuité."/>
          <p:cNvSpPr txBox="1"/>
          <p:nvPr/>
        </p:nvSpPr>
        <p:spPr>
          <a:xfrm>
            <a:off x="646781" y="3329293"/>
            <a:ext cx="11711239" cy="166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Puisque nous faisons une approximation d’une loi binomiale avec une loi normale, il ne faut pas oublier de faire la correction de continuité.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Faites les exercices suivants"/>
          <p:cNvSpPr/>
          <p:nvPr>
            <p:ph type="body" idx="21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253" name="#4.6, 4.7, 4.8, 4.9"/>
          <p:cNvSpPr txBox="1"/>
          <p:nvPr/>
        </p:nvSpPr>
        <p:spPr>
          <a:xfrm>
            <a:off x="4806987" y="4565649"/>
            <a:ext cx="339082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#4.6, 4.7, 4.8, 4.9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8" name="Grouper"/>
          <p:cNvGrpSpPr/>
          <p:nvPr/>
        </p:nvGrpSpPr>
        <p:grpSpPr>
          <a:xfrm>
            <a:off x="4936686" y="6107372"/>
            <a:ext cx="7491988" cy="2860974"/>
            <a:chOff x="0" y="0"/>
            <a:chExt cx="7491988" cy="2860973"/>
          </a:xfrm>
        </p:grpSpPr>
        <p:sp>
          <p:nvSpPr>
            <p:cNvPr id="255" name="Rectangle aux angles arrondis"/>
            <p:cNvSpPr/>
            <p:nvPr/>
          </p:nvSpPr>
          <p:spPr>
            <a:xfrm>
              <a:off x="0" y="1476673"/>
              <a:ext cx="2271195" cy="1384301"/>
            </a:xfrm>
            <a:prstGeom prst="roundRect">
              <a:avLst>
                <a:gd name="adj" fmla="val 13761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56" name="Rectangle aux angles arrondis"/>
            <p:cNvSpPr/>
            <p:nvPr/>
          </p:nvSpPr>
          <p:spPr>
            <a:xfrm>
              <a:off x="1001194" y="0"/>
              <a:ext cx="1932690" cy="874451"/>
            </a:xfrm>
            <a:prstGeom prst="roundRect">
              <a:avLst>
                <a:gd name="adj" fmla="val 21785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57" name="Rectangle aux angles arrondis"/>
            <p:cNvSpPr/>
            <p:nvPr/>
          </p:nvSpPr>
          <p:spPr>
            <a:xfrm>
              <a:off x="5220793" y="1476673"/>
              <a:ext cx="2271196" cy="1384301"/>
            </a:xfrm>
            <a:prstGeom prst="roundRect">
              <a:avLst>
                <a:gd name="adj" fmla="val 13761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62" name="Grouper"/>
          <p:cNvGrpSpPr/>
          <p:nvPr/>
        </p:nvGrpSpPr>
        <p:grpSpPr>
          <a:xfrm>
            <a:off x="870105" y="1360204"/>
            <a:ext cx="11759388" cy="622301"/>
            <a:chOff x="0" y="0"/>
            <a:chExt cx="11759386" cy="622300"/>
          </a:xfrm>
        </p:grpSpPr>
        <p:sp>
          <p:nvSpPr>
            <p:cNvPr id="259" name="On peut donc conclure que       est un estimateur sans biais de"/>
            <p:cNvSpPr txBox="1"/>
            <p:nvPr/>
          </p:nvSpPr>
          <p:spPr>
            <a:xfrm>
              <a:off x="0" y="-1"/>
              <a:ext cx="11441386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On peut donc conclure que       est un estimateur sans biais de</a:t>
              </a:r>
            </a:p>
          </p:txBody>
        </p:sp>
        <p:pic>
          <p:nvPicPr>
            <p:cNvPr id="260" name="Image" descr="Image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1505386" y="268678"/>
              <a:ext cx="254001" cy="203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61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332800" y="91594"/>
              <a:ext cx="342901" cy="39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63" name="Puisque"/>
          <p:cNvSpPr txBox="1"/>
          <p:nvPr/>
        </p:nvSpPr>
        <p:spPr>
          <a:xfrm>
            <a:off x="3877929" y="309957"/>
            <a:ext cx="166717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Puisque </a:t>
            </a:r>
          </a:p>
        </p:txBody>
      </p:sp>
      <p:pic>
        <p:nvPicPr>
          <p:cNvPr id="264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875524" y="424257"/>
            <a:ext cx="1028701" cy="50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65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193297" y="576657"/>
            <a:ext cx="723901" cy="203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66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571685" y="2265689"/>
            <a:ext cx="3822701" cy="1485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67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414063" y="2679964"/>
            <a:ext cx="7874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68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873880" y="4434512"/>
            <a:ext cx="5334001" cy="533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69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3109830" y="5237422"/>
            <a:ext cx="6108701" cy="173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0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736192" y="7664745"/>
            <a:ext cx="9893301" cy="13843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0" grpId="6"/>
      <p:bldP build="whole" bldLvl="1" animBg="1" rev="0" advAuto="0" spid="268" grpId="4"/>
      <p:bldP build="whole" bldLvl="1" animBg="1" rev="0" advAuto="0" spid="266" grpId="2"/>
      <p:bldP build="whole" bldLvl="1" animBg="1" rev="0" advAuto="0" spid="262" grpId="1"/>
      <p:bldP build="whole" bldLvl="1" animBg="1" rev="0" advAuto="0" spid="258" grpId="7"/>
      <p:bldP build="whole" bldLvl="1" animBg="1" rev="0" advAuto="0" spid="269" grpId="5"/>
      <p:bldP build="whole" bldLvl="1" animBg="1" rev="0" advAuto="0" spid="267" grpId="3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5" name="Grouper"/>
          <p:cNvGrpSpPr/>
          <p:nvPr/>
        </p:nvGrpSpPr>
        <p:grpSpPr>
          <a:xfrm>
            <a:off x="2767634" y="2026311"/>
            <a:ext cx="5896243" cy="2251835"/>
            <a:chOff x="0" y="0"/>
            <a:chExt cx="5896242" cy="2251834"/>
          </a:xfrm>
        </p:grpSpPr>
        <p:sp>
          <p:nvSpPr>
            <p:cNvPr id="272" name="Rectangle aux angles arrondis"/>
            <p:cNvSpPr/>
            <p:nvPr/>
          </p:nvSpPr>
          <p:spPr>
            <a:xfrm>
              <a:off x="5120443" y="0"/>
              <a:ext cx="775799" cy="533400"/>
            </a:xfrm>
            <a:prstGeom prst="roundRect">
              <a:avLst>
                <a:gd name="adj" fmla="val 35714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73" name="Rectangle aux angles arrondis"/>
            <p:cNvSpPr/>
            <p:nvPr/>
          </p:nvSpPr>
          <p:spPr>
            <a:xfrm>
              <a:off x="5261475" y="1718434"/>
              <a:ext cx="634768" cy="533401"/>
            </a:xfrm>
            <a:prstGeom prst="roundRect">
              <a:avLst>
                <a:gd name="adj" fmla="val 35714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74" name="Rectangle aux angles arrondis"/>
            <p:cNvSpPr/>
            <p:nvPr/>
          </p:nvSpPr>
          <p:spPr>
            <a:xfrm>
              <a:off x="0" y="1695450"/>
              <a:ext cx="634767" cy="533401"/>
            </a:xfrm>
            <a:prstGeom prst="roundRect">
              <a:avLst>
                <a:gd name="adj" fmla="val 35714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276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84516" y="645740"/>
            <a:ext cx="5334001" cy="533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7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429620" y="1630775"/>
            <a:ext cx="9893301" cy="1384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8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720082" y="3296311"/>
            <a:ext cx="10363201" cy="13843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81" name="Grouper"/>
          <p:cNvGrpSpPr/>
          <p:nvPr/>
        </p:nvGrpSpPr>
        <p:grpSpPr>
          <a:xfrm>
            <a:off x="1137869" y="7337425"/>
            <a:ext cx="10886600" cy="622301"/>
            <a:chOff x="0" y="0"/>
            <a:chExt cx="10886598" cy="622300"/>
          </a:xfrm>
        </p:grpSpPr>
        <p:sp>
          <p:nvSpPr>
            <p:cNvPr id="279" name="Mais là on a un petit problème, car on cherche à estimer"/>
            <p:cNvSpPr txBox="1"/>
            <p:nvPr/>
          </p:nvSpPr>
          <p:spPr>
            <a:xfrm>
              <a:off x="-1" y="-1"/>
              <a:ext cx="10557124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Mais là on a un petit problème, car on cherche à estimer </a:t>
              </a:r>
            </a:p>
          </p:txBody>
        </p:sp>
        <p:pic>
          <p:nvPicPr>
            <p:cNvPr id="280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0632598" y="285750"/>
              <a:ext cx="254001" cy="203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88" name="Grouper"/>
          <p:cNvGrpSpPr/>
          <p:nvPr/>
        </p:nvGrpSpPr>
        <p:grpSpPr>
          <a:xfrm>
            <a:off x="3998880" y="5586688"/>
            <a:ext cx="6423149" cy="3476076"/>
            <a:chOff x="0" y="0"/>
            <a:chExt cx="6423147" cy="3476074"/>
          </a:xfrm>
        </p:grpSpPr>
        <p:grpSp>
          <p:nvGrpSpPr>
            <p:cNvPr id="286" name="Grouper"/>
            <p:cNvGrpSpPr/>
            <p:nvPr/>
          </p:nvGrpSpPr>
          <p:grpSpPr>
            <a:xfrm>
              <a:off x="970440" y="0"/>
              <a:ext cx="5452708" cy="533400"/>
              <a:chOff x="0" y="0"/>
              <a:chExt cx="5452707" cy="533400"/>
            </a:xfrm>
          </p:grpSpPr>
          <p:sp>
            <p:nvSpPr>
              <p:cNvPr id="282" name="Rectangle aux angles arrondis"/>
              <p:cNvSpPr/>
              <p:nvPr/>
            </p:nvSpPr>
            <p:spPr>
              <a:xfrm>
                <a:off x="0" y="0"/>
                <a:ext cx="421528" cy="533400"/>
              </a:xfrm>
              <a:prstGeom prst="roundRect">
                <a:avLst>
                  <a:gd name="adj" fmla="val 45193"/>
                </a:avLst>
              </a:prstGeom>
              <a:solidFill>
                <a:srgbClr val="0DFCFF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3" name="Rectangle aux angles arrondis"/>
              <p:cNvSpPr/>
              <p:nvPr/>
            </p:nvSpPr>
            <p:spPr>
              <a:xfrm>
                <a:off x="1227667" y="0"/>
                <a:ext cx="421529" cy="533400"/>
              </a:xfrm>
              <a:prstGeom prst="roundRect">
                <a:avLst>
                  <a:gd name="adj" fmla="val 45193"/>
                </a:avLst>
              </a:prstGeom>
              <a:solidFill>
                <a:srgbClr val="0DFCFF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4" name="Rectangle aux angles arrondis"/>
              <p:cNvSpPr/>
              <p:nvPr/>
            </p:nvSpPr>
            <p:spPr>
              <a:xfrm>
                <a:off x="3782288" y="0"/>
                <a:ext cx="421529" cy="533400"/>
              </a:xfrm>
              <a:prstGeom prst="roundRect">
                <a:avLst>
                  <a:gd name="adj" fmla="val 45193"/>
                </a:avLst>
              </a:prstGeom>
              <a:solidFill>
                <a:srgbClr val="0DFCFF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85" name="Rectangle aux angles arrondis"/>
              <p:cNvSpPr/>
              <p:nvPr/>
            </p:nvSpPr>
            <p:spPr>
              <a:xfrm>
                <a:off x="5031179" y="0"/>
                <a:ext cx="421529" cy="533400"/>
              </a:xfrm>
              <a:prstGeom prst="roundRect">
                <a:avLst>
                  <a:gd name="adj" fmla="val 45193"/>
                </a:avLst>
              </a:prstGeom>
              <a:solidFill>
                <a:srgbClr val="0DFCFF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sp>
          <p:nvSpPr>
            <p:cNvPr id="287" name="mais on en a de besoin"/>
            <p:cNvSpPr txBox="1"/>
            <p:nvPr/>
          </p:nvSpPr>
          <p:spPr>
            <a:xfrm>
              <a:off x="-1" y="2853774"/>
              <a:ext cx="4277098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mais on en a de besoin</a:t>
              </a:r>
            </a:p>
          </p:txBody>
        </p:sp>
      </p:grpSp>
      <p:pic>
        <p:nvPicPr>
          <p:cNvPr id="289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183693" y="5463179"/>
            <a:ext cx="8623301" cy="13843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8" grpId="5"/>
      <p:bldP build="whole" bldLvl="1" animBg="1" rev="0" advAuto="0" spid="275" grpId="2"/>
      <p:bldP build="whole" bldLvl="1" animBg="1" rev="0" advAuto="0" spid="281" grpId="4"/>
      <p:bldP build="whole" bldLvl="1" animBg="1" rev="0" advAuto="0" spid="278" grpId="1"/>
      <p:bldP build="whole" bldLvl="1" animBg="1" rev="0" advAuto="0" spid="289" grpId="3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on n’a donc pas le choix d’estimer l’écart type aussi"/>
          <p:cNvSpPr txBox="1"/>
          <p:nvPr/>
        </p:nvSpPr>
        <p:spPr>
          <a:xfrm>
            <a:off x="1686152" y="3008043"/>
            <a:ext cx="946055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n’a donc pas le choix d’estimer l’écart type aussi</a:t>
            </a:r>
          </a:p>
        </p:txBody>
      </p:sp>
      <p:pic>
        <p:nvPicPr>
          <p:cNvPr id="29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69305" y="4402224"/>
            <a:ext cx="34290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3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2286" y="7350759"/>
            <a:ext cx="5524501" cy="1371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4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187623" y="7327189"/>
            <a:ext cx="5384801" cy="1371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5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476881" y="4324350"/>
            <a:ext cx="3276601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6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104781" y="497377"/>
            <a:ext cx="8623301" cy="13843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4" grpId="5"/>
      <p:bldP build="whole" bldLvl="1" animBg="1" rev="0" advAuto="0" spid="292" grpId="2"/>
      <p:bldP build="whole" bldLvl="1" animBg="1" rev="0" advAuto="0" spid="291" grpId="1"/>
      <p:bldP build="whole" bldLvl="1" animBg="1" rev="0" advAuto="0" spid="293" grpId="4"/>
      <p:bldP build="whole" bldLvl="1" animBg="1" rev="0" advAuto="0" spid="295" grpId="3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0" name="Grouper"/>
          <p:cNvGrpSpPr/>
          <p:nvPr/>
        </p:nvGrpSpPr>
        <p:grpSpPr>
          <a:xfrm>
            <a:off x="8301297" y="6361808"/>
            <a:ext cx="4384513" cy="2336982"/>
            <a:chOff x="0" y="0"/>
            <a:chExt cx="4384512" cy="2336981"/>
          </a:xfrm>
        </p:grpSpPr>
        <p:sp>
          <p:nvSpPr>
            <p:cNvPr id="298" name="Rectangle aux angles arrondis"/>
            <p:cNvSpPr/>
            <p:nvPr/>
          </p:nvSpPr>
          <p:spPr>
            <a:xfrm>
              <a:off x="0" y="832031"/>
              <a:ext cx="4384513" cy="1504951"/>
            </a:xfrm>
            <a:prstGeom prst="roundRect">
              <a:avLst>
                <a:gd name="adj" fmla="val 12658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99" name="Sans remise"/>
            <p:cNvSpPr txBox="1"/>
            <p:nvPr/>
          </p:nvSpPr>
          <p:spPr>
            <a:xfrm>
              <a:off x="551396" y="-1"/>
              <a:ext cx="2281759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Sans remise</a:t>
              </a:r>
            </a:p>
          </p:txBody>
        </p:sp>
      </p:grpSp>
      <p:grpSp>
        <p:nvGrpSpPr>
          <p:cNvPr id="303" name="Grouper"/>
          <p:cNvGrpSpPr/>
          <p:nvPr/>
        </p:nvGrpSpPr>
        <p:grpSpPr>
          <a:xfrm>
            <a:off x="1718347" y="6361808"/>
            <a:ext cx="2790677" cy="2203632"/>
            <a:chOff x="0" y="0"/>
            <a:chExt cx="2790676" cy="2203631"/>
          </a:xfrm>
        </p:grpSpPr>
        <p:sp>
          <p:nvSpPr>
            <p:cNvPr id="301" name="Rectangle aux angles arrondis"/>
            <p:cNvSpPr/>
            <p:nvPr/>
          </p:nvSpPr>
          <p:spPr>
            <a:xfrm>
              <a:off x="603344" y="965381"/>
              <a:ext cx="2187333" cy="1238251"/>
            </a:xfrm>
            <a:prstGeom prst="roundRect">
              <a:avLst>
                <a:gd name="adj" fmla="val 15385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02" name="Avec remise"/>
            <p:cNvSpPr txBox="1"/>
            <p:nvPr/>
          </p:nvSpPr>
          <p:spPr>
            <a:xfrm>
              <a:off x="0" y="-1"/>
              <a:ext cx="2304753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Avec remise</a:t>
              </a:r>
            </a:p>
          </p:txBody>
        </p:sp>
      </p:grpSp>
      <p:grpSp>
        <p:nvGrpSpPr>
          <p:cNvPr id="306" name="Grouper"/>
          <p:cNvGrpSpPr/>
          <p:nvPr/>
        </p:nvGrpSpPr>
        <p:grpSpPr>
          <a:xfrm>
            <a:off x="5867400" y="4241800"/>
            <a:ext cx="2598483" cy="477888"/>
            <a:chOff x="0" y="0"/>
            <a:chExt cx="2598482" cy="477887"/>
          </a:xfrm>
        </p:grpSpPr>
        <p:sp>
          <p:nvSpPr>
            <p:cNvPr id="304" name="Rectangle aux angles arrondis"/>
            <p:cNvSpPr/>
            <p:nvPr/>
          </p:nvSpPr>
          <p:spPr>
            <a:xfrm>
              <a:off x="0" y="0"/>
              <a:ext cx="549032" cy="477888"/>
            </a:xfrm>
            <a:prstGeom prst="roundRect">
              <a:avLst>
                <a:gd name="adj" fmla="val 39863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05" name="Rectangle aux angles arrondis"/>
            <p:cNvSpPr/>
            <p:nvPr/>
          </p:nvSpPr>
          <p:spPr>
            <a:xfrm>
              <a:off x="2049450" y="0"/>
              <a:ext cx="549033" cy="477888"/>
            </a:xfrm>
            <a:prstGeom prst="roundRect">
              <a:avLst>
                <a:gd name="adj" fmla="val 39863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30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187623" y="7327189"/>
            <a:ext cx="5384801" cy="1371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08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32423" y="7460539"/>
            <a:ext cx="32766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09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104781" y="497377"/>
            <a:ext cx="8623301" cy="1384301"/>
          </a:xfrm>
          <a:prstGeom prst="rect">
            <a:avLst/>
          </a:prstGeom>
          <a:ln w="12700">
            <a:miter lim="400000"/>
          </a:ln>
        </p:spPr>
      </p:pic>
      <p:sp>
        <p:nvSpPr>
          <p:cNvPr id="310" name="on va donc plutôt utiliser"/>
          <p:cNvSpPr txBox="1"/>
          <p:nvPr/>
        </p:nvSpPr>
        <p:spPr>
          <a:xfrm>
            <a:off x="4163603" y="2404646"/>
            <a:ext cx="467759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va donc plutôt utiliser</a:t>
            </a:r>
          </a:p>
        </p:txBody>
      </p:sp>
      <p:pic>
        <p:nvPicPr>
          <p:cNvPr id="311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547553" y="4148187"/>
            <a:ext cx="5041901" cy="571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6" grpId="3"/>
      <p:bldP build="whole" bldLvl="1" animBg="1" rev="0" advAuto="0" spid="311" grpId="2"/>
      <p:bldP build="whole" bldLvl="1" animBg="1" rev="0" advAuto="0" spid="310" grpId="1"/>
      <p:bldP build="whole" bldLvl="1" animBg="1" rev="0" advAuto="0" spid="303" grpId="4"/>
      <p:bldP build="whole" bldLvl="1" animBg="1" rev="0" advAuto="0" spid="300" grpId="5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Faites les exercices suivants"/>
          <p:cNvSpPr/>
          <p:nvPr>
            <p:ph type="body" idx="21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314" name="#4.20 à 4,23"/>
          <p:cNvSpPr txBox="1"/>
          <p:nvPr/>
        </p:nvSpPr>
        <p:spPr>
          <a:xfrm>
            <a:off x="5271330" y="4565649"/>
            <a:ext cx="246214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#4.20 à 4,23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Lorsqu’on estime une moyenne ou une proportion, quelle est la taille d’échantillon avons-nous de besoin."/>
          <p:cNvSpPr txBox="1"/>
          <p:nvPr/>
        </p:nvSpPr>
        <p:spPr>
          <a:xfrm>
            <a:off x="99479" y="207813"/>
            <a:ext cx="12805842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Lorsqu’on estime une moyenne ou une proportion, quelle est la taille d’échantillon avons-nous de besoin.</a:t>
            </a:r>
          </a:p>
        </p:txBody>
      </p:sp>
      <p:sp>
        <p:nvSpPr>
          <p:cNvPr id="317" name="Naturellement, si possible, il faut au moins qu’on ait un échantillon de taille 30."/>
          <p:cNvSpPr txBox="1"/>
          <p:nvPr/>
        </p:nvSpPr>
        <p:spPr>
          <a:xfrm>
            <a:off x="0" y="2467044"/>
            <a:ext cx="13009439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Naturellement, si possible, il faut au moins qu’on ait un échantillon de taille 30. </a:t>
            </a:r>
          </a:p>
        </p:txBody>
      </p:sp>
      <p:sp>
        <p:nvSpPr>
          <p:cNvPr id="318" name="Mais jusqu’où faut-il aller?"/>
          <p:cNvSpPr txBox="1"/>
          <p:nvPr/>
        </p:nvSpPr>
        <p:spPr>
          <a:xfrm>
            <a:off x="4151453" y="4565649"/>
            <a:ext cx="498254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Mais jusqu’où faut-il aller?</a:t>
            </a:r>
          </a:p>
        </p:txBody>
      </p:sp>
      <p:sp>
        <p:nvSpPr>
          <p:cNvPr id="319" name="100?"/>
          <p:cNvSpPr txBox="1"/>
          <p:nvPr/>
        </p:nvSpPr>
        <p:spPr>
          <a:xfrm>
            <a:off x="5184616" y="6143556"/>
            <a:ext cx="98115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100?</a:t>
            </a:r>
          </a:p>
        </p:txBody>
      </p:sp>
      <p:sp>
        <p:nvSpPr>
          <p:cNvPr id="320" name="50?"/>
          <p:cNvSpPr txBox="1"/>
          <p:nvPr/>
        </p:nvSpPr>
        <p:spPr>
          <a:xfrm>
            <a:off x="3643789" y="6143556"/>
            <a:ext cx="75255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50?</a:t>
            </a:r>
          </a:p>
        </p:txBody>
      </p:sp>
      <p:sp>
        <p:nvSpPr>
          <p:cNvPr id="321" name="250?"/>
          <p:cNvSpPr txBox="1"/>
          <p:nvPr/>
        </p:nvSpPr>
        <p:spPr>
          <a:xfrm>
            <a:off x="7178644" y="6143556"/>
            <a:ext cx="98115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250?</a:t>
            </a:r>
          </a:p>
        </p:txBody>
      </p:sp>
      <p:sp>
        <p:nvSpPr>
          <p:cNvPr id="322" name="1000?"/>
          <p:cNvSpPr txBox="1"/>
          <p:nvPr/>
        </p:nvSpPr>
        <p:spPr>
          <a:xfrm>
            <a:off x="8833146" y="6143556"/>
            <a:ext cx="120975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1000?</a:t>
            </a:r>
          </a:p>
        </p:txBody>
      </p:sp>
      <p:sp>
        <p:nvSpPr>
          <p:cNvPr id="323" name="Et bien ça dépend de la marge d’erreur et du niveau de confiance avec lequel on est à l’aise."/>
          <p:cNvSpPr txBox="1"/>
          <p:nvPr/>
        </p:nvSpPr>
        <p:spPr>
          <a:xfrm>
            <a:off x="400409" y="7406480"/>
            <a:ext cx="12203982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Et bien ça dépend de la marge d’erreur et du niveau de confiance avec lequel on est à l’aise.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7" grpId="1"/>
      <p:bldP build="whole" bldLvl="1" animBg="1" rev="0" advAuto="0" spid="319" grpId="4"/>
      <p:bldP build="whole" bldLvl="1" animBg="1" rev="0" advAuto="0" spid="321" grpId="5"/>
      <p:bldP build="whole" bldLvl="1" animBg="1" rev="0" advAuto="0" spid="322" grpId="6"/>
      <p:bldP build="whole" bldLvl="1" animBg="1" rev="0" advAuto="0" spid="318" grpId="2"/>
      <p:bldP build="whole" bldLvl="1" animBg="1" rev="0" advAuto="0" spid="320" grpId="3"/>
      <p:bldP build="whole" bldLvl="1" animBg="1" rev="0" advAuto="0" spid="323" grpId="7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Pour une moyenne la marge d’erreur est"/>
          <p:cNvSpPr txBox="1"/>
          <p:nvPr/>
        </p:nvSpPr>
        <p:spPr>
          <a:xfrm>
            <a:off x="2762981" y="257675"/>
            <a:ext cx="747883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Pour une moyenne la marge d’erreur est</a:t>
            </a:r>
          </a:p>
        </p:txBody>
      </p:sp>
      <p:pic>
        <p:nvPicPr>
          <p:cNvPr id="326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03945" y="1614964"/>
            <a:ext cx="1485901" cy="11049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31" name="Grouper"/>
          <p:cNvGrpSpPr/>
          <p:nvPr/>
        </p:nvGrpSpPr>
        <p:grpSpPr>
          <a:xfrm>
            <a:off x="6419537" y="1705904"/>
            <a:ext cx="5390885" cy="2328509"/>
            <a:chOff x="455860" y="203200"/>
            <a:chExt cx="5390884" cy="2328507"/>
          </a:xfrm>
        </p:grpSpPr>
        <p:pic>
          <p:nvPicPr>
            <p:cNvPr id="327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534142" y="203200"/>
              <a:ext cx="1384301" cy="381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28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4411644" y="203200"/>
              <a:ext cx="1435101" cy="419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29" name="en fonction du contexte."/>
            <p:cNvSpPr/>
            <p:nvPr/>
          </p:nvSpPr>
          <p:spPr>
            <a:xfrm>
              <a:off x="3581282" y="1261707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en fonction du contexte.</a:t>
              </a:r>
            </a:p>
          </p:txBody>
        </p:sp>
        <p:sp>
          <p:nvSpPr>
            <p:cNvPr id="330" name="avec"/>
            <p:cNvSpPr/>
            <p:nvPr/>
          </p:nvSpPr>
          <p:spPr>
            <a:xfrm>
              <a:off x="455860" y="311150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avec</a:t>
              </a:r>
            </a:p>
          </p:txBody>
        </p:sp>
      </p:grpSp>
      <p:pic>
        <p:nvPicPr>
          <p:cNvPr id="332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68913" y="2096863"/>
            <a:ext cx="16637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33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097231" y="3811890"/>
            <a:ext cx="3009901" cy="1016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34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8506904" y="3608690"/>
            <a:ext cx="3035301" cy="12192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37" name="Grouper"/>
          <p:cNvGrpSpPr/>
          <p:nvPr/>
        </p:nvGrpSpPr>
        <p:grpSpPr>
          <a:xfrm>
            <a:off x="2600238" y="5476552"/>
            <a:ext cx="7804324" cy="622301"/>
            <a:chOff x="0" y="0"/>
            <a:chExt cx="7804323" cy="622300"/>
          </a:xfrm>
        </p:grpSpPr>
        <p:sp>
          <p:nvSpPr>
            <p:cNvPr id="335" name="Si on connait     , il n’y a pas de problème"/>
            <p:cNvSpPr txBox="1"/>
            <p:nvPr/>
          </p:nvSpPr>
          <p:spPr>
            <a:xfrm>
              <a:off x="-1" y="-1"/>
              <a:ext cx="7804325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Si on connait     , il n’y a pas de problème </a:t>
              </a:r>
            </a:p>
          </p:txBody>
        </p:sp>
        <p:pic>
          <p:nvPicPr>
            <p:cNvPr id="336" name="Image" descr="Image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2824920" y="260350"/>
              <a:ext cx="254001" cy="203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40" name="Grouper"/>
          <p:cNvGrpSpPr/>
          <p:nvPr/>
        </p:nvGrpSpPr>
        <p:grpSpPr>
          <a:xfrm>
            <a:off x="521071" y="6544313"/>
            <a:ext cx="11962657" cy="622301"/>
            <a:chOff x="0" y="0"/>
            <a:chExt cx="11962655" cy="622300"/>
          </a:xfrm>
        </p:grpSpPr>
        <p:sp>
          <p:nvSpPr>
            <p:cNvPr id="338" name="Mais si on n’a pas la taille de l’échantillon comment on trouve   ?"/>
            <p:cNvSpPr txBox="1"/>
            <p:nvPr/>
          </p:nvSpPr>
          <p:spPr>
            <a:xfrm>
              <a:off x="0" y="-1"/>
              <a:ext cx="11962656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Mais si on n’a pas la taille de l’échantillon comment on trouve   ?</a:t>
              </a:r>
            </a:p>
          </p:txBody>
        </p:sp>
        <p:pic>
          <p:nvPicPr>
            <p:cNvPr id="339" name="Image" descr="Image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11486370" y="228600"/>
              <a:ext cx="190501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43" name="Grouper"/>
          <p:cNvGrpSpPr/>
          <p:nvPr/>
        </p:nvGrpSpPr>
        <p:grpSpPr>
          <a:xfrm>
            <a:off x="176274" y="7612075"/>
            <a:ext cx="12652252" cy="1663701"/>
            <a:chOff x="0" y="0"/>
            <a:chExt cx="12652250" cy="1663700"/>
          </a:xfrm>
        </p:grpSpPr>
        <p:sp>
          <p:nvSpPr>
            <p:cNvPr id="341" name="Dans la pratique, on commence par prendre un échantillon de taille 30, on calcul le   avec cet échantillon pour ensuite déterminer la bonne taille de l’échantillon à prendre."/>
            <p:cNvSpPr txBox="1"/>
            <p:nvPr/>
          </p:nvSpPr>
          <p:spPr>
            <a:xfrm>
              <a:off x="0" y="0"/>
              <a:ext cx="12652251" cy="1663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Dans la pratique, on commence par prendre un échantillon de taille 30, on calcul le   avec cet échantillon pour ensuite déterminer la bonne taille de l’échantillon à prendre. </a:t>
              </a:r>
            </a:p>
          </p:txBody>
        </p:sp>
        <p:pic>
          <p:nvPicPr>
            <p:cNvPr id="342" name="Image" descr="Image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3325945" y="776920"/>
              <a:ext cx="1905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34" grpId="5"/>
      <p:bldP build="whole" bldLvl="1" animBg="1" rev="0" advAuto="0" spid="333" grpId="4"/>
      <p:bldP build="whole" bldLvl="1" animBg="1" rev="0" advAuto="0" spid="331" grpId="3"/>
      <p:bldP build="whole" bldLvl="1" animBg="1" rev="0" advAuto="0" spid="337" grpId="6"/>
      <p:bldP build="whole" bldLvl="1" animBg="1" rev="0" advAuto="0" spid="343" grpId="8"/>
      <p:bldP build="whole" bldLvl="1" animBg="1" rev="0" advAuto="0" spid="332" grpId="2"/>
      <p:bldP build="whole" bldLvl="1" animBg="1" rev="0" advAuto="0" spid="340" grpId="7"/>
      <p:bldP build="whole" bldLvl="1" animBg="1" rev="0" advAuto="0" spid="32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845300" y="7914308"/>
            <a:ext cx="6045200" cy="1384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3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731000" y="4646456"/>
            <a:ext cx="6134100" cy="1384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4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654800" y="1594505"/>
            <a:ext cx="6273800" cy="1384301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Avec remise"/>
          <p:cNvSpPr txBox="1"/>
          <p:nvPr/>
        </p:nvSpPr>
        <p:spPr>
          <a:xfrm>
            <a:off x="8434356" y="172820"/>
            <a:ext cx="2304753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Avec remise</a:t>
            </a:r>
          </a:p>
        </p:txBody>
      </p:sp>
      <p:sp>
        <p:nvSpPr>
          <p:cNvPr id="136" name="Ligne"/>
          <p:cNvSpPr/>
          <p:nvPr/>
        </p:nvSpPr>
        <p:spPr>
          <a:xfrm flipV="1">
            <a:off x="2201127" y="-1"/>
            <a:ext cx="1" cy="9753601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pic>
        <p:nvPicPr>
          <p:cNvPr id="137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-1" y="483970"/>
            <a:ext cx="1800130" cy="346504"/>
          </a:xfrm>
          <a:prstGeom prst="rect">
            <a:avLst/>
          </a:prstGeom>
          <a:ln w="12700">
            <a:miter lim="400000"/>
          </a:ln>
        </p:spPr>
      </p:pic>
      <p:pic>
        <p:nvPicPr>
          <p:cNvPr id="138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542509" y="446033"/>
            <a:ext cx="1308101" cy="368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9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208517" y="242833"/>
            <a:ext cx="254001" cy="203201"/>
          </a:xfrm>
          <a:prstGeom prst="rect">
            <a:avLst/>
          </a:prstGeom>
          <a:ln w="12700">
            <a:miter lim="400000"/>
          </a:ln>
        </p:spPr>
      </p:pic>
      <p:sp>
        <p:nvSpPr>
          <p:cNvPr id="140" name="connue"/>
          <p:cNvSpPr txBox="1"/>
          <p:nvPr/>
        </p:nvSpPr>
        <p:spPr>
          <a:xfrm>
            <a:off x="4595206" y="483970"/>
            <a:ext cx="145777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connue</a:t>
            </a:r>
          </a:p>
        </p:txBody>
      </p:sp>
      <p:sp>
        <p:nvSpPr>
          <p:cNvPr id="141" name="Ligne"/>
          <p:cNvSpPr/>
          <p:nvPr/>
        </p:nvSpPr>
        <p:spPr>
          <a:xfrm flipV="1">
            <a:off x="4529563" y="-1"/>
            <a:ext cx="1" cy="9753601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142" name="Ligne"/>
          <p:cNvSpPr/>
          <p:nvPr/>
        </p:nvSpPr>
        <p:spPr>
          <a:xfrm flipV="1">
            <a:off x="6489700" y="-1"/>
            <a:ext cx="1" cy="9753601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143" name="Ligne"/>
          <p:cNvSpPr/>
          <p:nvPr/>
        </p:nvSpPr>
        <p:spPr>
          <a:xfrm>
            <a:off x="-31449" y="3786486"/>
            <a:ext cx="13042298" cy="1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144" name="Ligne"/>
          <p:cNvSpPr/>
          <p:nvPr/>
        </p:nvSpPr>
        <p:spPr>
          <a:xfrm>
            <a:off x="-88298" y="1106270"/>
            <a:ext cx="13042298" cy="1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145" name="Ligne"/>
          <p:cNvSpPr/>
          <p:nvPr/>
        </p:nvSpPr>
        <p:spPr>
          <a:xfrm>
            <a:off x="-31449" y="6972532"/>
            <a:ext cx="13042298" cy="1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146" name="oui"/>
          <p:cNvSpPr txBox="1"/>
          <p:nvPr/>
        </p:nvSpPr>
        <p:spPr>
          <a:xfrm>
            <a:off x="4987817" y="1766506"/>
            <a:ext cx="6954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oui</a:t>
            </a:r>
          </a:p>
        </p:txBody>
      </p:sp>
      <p:sp>
        <p:nvSpPr>
          <p:cNvPr id="147" name="non"/>
          <p:cNvSpPr txBox="1"/>
          <p:nvPr/>
        </p:nvSpPr>
        <p:spPr>
          <a:xfrm>
            <a:off x="5048179" y="4999929"/>
            <a:ext cx="82867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non</a:t>
            </a:r>
          </a:p>
        </p:txBody>
      </p:sp>
      <p:sp>
        <p:nvSpPr>
          <p:cNvPr id="148" name="non"/>
          <p:cNvSpPr txBox="1"/>
          <p:nvPr/>
        </p:nvSpPr>
        <p:spPr>
          <a:xfrm>
            <a:off x="5095294" y="8163080"/>
            <a:ext cx="82867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non</a:t>
            </a:r>
          </a:p>
        </p:txBody>
      </p:sp>
      <p:sp>
        <p:nvSpPr>
          <p:cNvPr id="149" name="oui"/>
          <p:cNvSpPr txBox="1"/>
          <p:nvPr/>
        </p:nvSpPr>
        <p:spPr>
          <a:xfrm>
            <a:off x="552364" y="1306430"/>
            <a:ext cx="69540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oui</a:t>
            </a:r>
          </a:p>
        </p:txBody>
      </p:sp>
      <p:sp>
        <p:nvSpPr>
          <p:cNvPr id="150" name="oui"/>
          <p:cNvSpPr txBox="1"/>
          <p:nvPr/>
        </p:nvSpPr>
        <p:spPr>
          <a:xfrm>
            <a:off x="664268" y="4351180"/>
            <a:ext cx="6954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oui</a:t>
            </a:r>
          </a:p>
        </p:txBody>
      </p:sp>
      <p:sp>
        <p:nvSpPr>
          <p:cNvPr id="151" name="oui"/>
          <p:cNvSpPr txBox="1"/>
          <p:nvPr/>
        </p:nvSpPr>
        <p:spPr>
          <a:xfrm>
            <a:off x="664268" y="8163080"/>
            <a:ext cx="6954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oui</a:t>
            </a:r>
          </a:p>
        </p:txBody>
      </p:sp>
      <p:sp>
        <p:nvSpPr>
          <p:cNvPr id="152" name="non"/>
          <p:cNvSpPr txBox="1"/>
          <p:nvPr/>
        </p:nvSpPr>
        <p:spPr>
          <a:xfrm>
            <a:off x="2813143" y="8163080"/>
            <a:ext cx="82867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non</a:t>
            </a:r>
          </a:p>
        </p:txBody>
      </p:sp>
      <p:sp>
        <p:nvSpPr>
          <p:cNvPr id="153" name="Ligne"/>
          <p:cNvSpPr/>
          <p:nvPr/>
        </p:nvSpPr>
        <p:spPr>
          <a:xfrm>
            <a:off x="-151798" y="2446378"/>
            <a:ext cx="4680450" cy="1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154" name="oui"/>
          <p:cNvSpPr txBox="1"/>
          <p:nvPr/>
        </p:nvSpPr>
        <p:spPr>
          <a:xfrm>
            <a:off x="2879781" y="1154024"/>
            <a:ext cx="69540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oui</a:t>
            </a:r>
          </a:p>
        </p:txBody>
      </p:sp>
      <p:sp>
        <p:nvSpPr>
          <p:cNvPr id="155" name="non"/>
          <p:cNvSpPr txBox="1"/>
          <p:nvPr/>
        </p:nvSpPr>
        <p:spPr>
          <a:xfrm>
            <a:off x="582245" y="2762905"/>
            <a:ext cx="82867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non</a:t>
            </a:r>
          </a:p>
        </p:txBody>
      </p:sp>
      <p:sp>
        <p:nvSpPr>
          <p:cNvPr id="156" name="oui"/>
          <p:cNvSpPr txBox="1"/>
          <p:nvPr/>
        </p:nvSpPr>
        <p:spPr>
          <a:xfrm>
            <a:off x="2956208" y="2795400"/>
            <a:ext cx="69540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oui</a:t>
            </a:r>
          </a:p>
        </p:txBody>
      </p:sp>
      <p:sp>
        <p:nvSpPr>
          <p:cNvPr id="157" name="oui"/>
          <p:cNvSpPr txBox="1"/>
          <p:nvPr/>
        </p:nvSpPr>
        <p:spPr>
          <a:xfrm>
            <a:off x="2946419" y="4999929"/>
            <a:ext cx="69540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oui</a:t>
            </a:r>
          </a:p>
        </p:txBody>
      </p:sp>
      <p:sp>
        <p:nvSpPr>
          <p:cNvPr id="158" name="non"/>
          <p:cNvSpPr txBox="1"/>
          <p:nvPr/>
        </p:nvSpPr>
        <p:spPr>
          <a:xfrm>
            <a:off x="2889570" y="1766506"/>
            <a:ext cx="82867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non</a:t>
            </a:r>
          </a:p>
        </p:txBody>
      </p:sp>
      <p:sp>
        <p:nvSpPr>
          <p:cNvPr id="159" name="Ligne"/>
          <p:cNvSpPr/>
          <p:nvPr/>
        </p:nvSpPr>
        <p:spPr>
          <a:xfrm>
            <a:off x="2213827" y="1804866"/>
            <a:ext cx="2303037" cy="1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160" name="Ligne"/>
          <p:cNvSpPr/>
          <p:nvPr/>
        </p:nvSpPr>
        <p:spPr>
          <a:xfrm>
            <a:off x="-88298" y="5455709"/>
            <a:ext cx="2303038" cy="1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161" name="non"/>
          <p:cNvSpPr txBox="1"/>
          <p:nvPr/>
        </p:nvSpPr>
        <p:spPr>
          <a:xfrm>
            <a:off x="684008" y="5902971"/>
            <a:ext cx="82867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non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7" name="Grouper"/>
          <p:cNvGrpSpPr/>
          <p:nvPr/>
        </p:nvGrpSpPr>
        <p:grpSpPr>
          <a:xfrm>
            <a:off x="1312044" y="2335696"/>
            <a:ext cx="10038984" cy="2070521"/>
            <a:chOff x="0" y="0"/>
            <a:chExt cx="10038983" cy="2070519"/>
          </a:xfrm>
        </p:grpSpPr>
        <p:sp>
          <p:nvSpPr>
            <p:cNvPr id="345" name="Rectangle aux angles arrondis"/>
            <p:cNvSpPr/>
            <p:nvPr/>
          </p:nvSpPr>
          <p:spPr>
            <a:xfrm>
              <a:off x="8669547" y="0"/>
              <a:ext cx="1369437" cy="552450"/>
            </a:xfrm>
            <a:prstGeom prst="roundRect">
              <a:avLst>
                <a:gd name="adj" fmla="val 34483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46" name="Rectangle aux angles arrondis"/>
            <p:cNvSpPr/>
            <p:nvPr/>
          </p:nvSpPr>
          <p:spPr>
            <a:xfrm>
              <a:off x="0" y="1518069"/>
              <a:ext cx="1369436" cy="552451"/>
            </a:xfrm>
            <a:prstGeom prst="roundRect">
              <a:avLst>
                <a:gd name="adj" fmla="val 34483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50" name="Grouper"/>
          <p:cNvGrpSpPr/>
          <p:nvPr/>
        </p:nvGrpSpPr>
        <p:grpSpPr>
          <a:xfrm>
            <a:off x="3782249" y="1940471"/>
            <a:ext cx="4986045" cy="3025852"/>
            <a:chOff x="0" y="0"/>
            <a:chExt cx="4986044" cy="3025850"/>
          </a:xfrm>
        </p:grpSpPr>
        <p:sp>
          <p:nvSpPr>
            <p:cNvPr id="348" name="Rectangle aux angles arrondis"/>
            <p:cNvSpPr/>
            <p:nvPr/>
          </p:nvSpPr>
          <p:spPr>
            <a:xfrm>
              <a:off x="3390172" y="0"/>
              <a:ext cx="1595873" cy="707462"/>
            </a:xfrm>
            <a:prstGeom prst="roundRect">
              <a:avLst>
                <a:gd name="adj" fmla="val 26927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49" name="Rectangle aux angles arrondis"/>
            <p:cNvSpPr/>
            <p:nvPr/>
          </p:nvSpPr>
          <p:spPr>
            <a:xfrm>
              <a:off x="0" y="2318389"/>
              <a:ext cx="1595872" cy="707462"/>
            </a:xfrm>
            <a:prstGeom prst="roundRect">
              <a:avLst>
                <a:gd name="adj" fmla="val 26927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351" name="Pour une proportion la marge d’erreur est"/>
          <p:cNvSpPr txBox="1"/>
          <p:nvPr/>
        </p:nvSpPr>
        <p:spPr>
          <a:xfrm>
            <a:off x="2608944" y="594455"/>
            <a:ext cx="778691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Pour une proportion la marge d’erreur est</a:t>
            </a:r>
          </a:p>
        </p:txBody>
      </p:sp>
      <p:pic>
        <p:nvPicPr>
          <p:cNvPr id="35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15299" y="1783246"/>
            <a:ext cx="45339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3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294508" y="1805252"/>
            <a:ext cx="4229101" cy="977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4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587268" y="3647391"/>
            <a:ext cx="3873501" cy="965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5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294508" y="3571191"/>
            <a:ext cx="3886201" cy="11176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58" name="Grouper"/>
          <p:cNvGrpSpPr/>
          <p:nvPr/>
        </p:nvGrpSpPr>
        <p:grpSpPr>
          <a:xfrm>
            <a:off x="1123714" y="5371836"/>
            <a:ext cx="10757372" cy="622301"/>
            <a:chOff x="0" y="0"/>
            <a:chExt cx="10757371" cy="622300"/>
          </a:xfrm>
        </p:grpSpPr>
        <p:sp>
          <p:nvSpPr>
            <p:cNvPr id="356" name="Encore une fois, on a le problème qu’on ne connait pas    ."/>
            <p:cNvSpPr txBox="1"/>
            <p:nvPr/>
          </p:nvSpPr>
          <p:spPr>
            <a:xfrm>
              <a:off x="-1" y="-1"/>
              <a:ext cx="10757373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Encore une fois, on a le problème qu’on ne connait pas    .</a:t>
              </a:r>
            </a:p>
          </p:txBody>
        </p:sp>
        <p:pic>
          <p:nvPicPr>
            <p:cNvPr id="357" name="Image" descr="Image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0271333" y="160726"/>
              <a:ext cx="266701" cy="3810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59" name="On  peut soit commencer avec un échantillon de 30."/>
          <p:cNvSpPr txBox="1"/>
          <p:nvPr/>
        </p:nvSpPr>
        <p:spPr>
          <a:xfrm>
            <a:off x="1695306" y="6474068"/>
            <a:ext cx="967978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 peut soit commencer avec un échantillon de 30.</a:t>
            </a:r>
          </a:p>
        </p:txBody>
      </p:sp>
      <p:grpSp>
        <p:nvGrpSpPr>
          <p:cNvPr id="362" name="Grouper"/>
          <p:cNvGrpSpPr/>
          <p:nvPr/>
        </p:nvGrpSpPr>
        <p:grpSpPr>
          <a:xfrm>
            <a:off x="1940497" y="7576300"/>
            <a:ext cx="8669549" cy="939801"/>
            <a:chOff x="0" y="0"/>
            <a:chExt cx="8669547" cy="939800"/>
          </a:xfrm>
        </p:grpSpPr>
        <p:sp>
          <p:nvSpPr>
            <p:cNvPr id="360" name="Ou bien prendre le pire des scénarios;"/>
            <p:cNvSpPr txBox="1"/>
            <p:nvPr/>
          </p:nvSpPr>
          <p:spPr>
            <a:xfrm>
              <a:off x="0" y="210205"/>
              <a:ext cx="7164735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Ou bien prendre le pire des scénarios; </a:t>
              </a:r>
            </a:p>
          </p:txBody>
        </p:sp>
        <p:pic>
          <p:nvPicPr>
            <p:cNvPr id="361" name="Image" descr="Image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7526547" y="0"/>
              <a:ext cx="1143001" cy="939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62" grpId="9"/>
      <p:bldP build="whole" bldLvl="1" animBg="1" rev="0" advAuto="0" spid="359" grpId="8"/>
      <p:bldP build="whole" bldLvl="1" animBg="1" rev="0" advAuto="0" spid="352" grpId="1"/>
      <p:bldP build="whole" bldLvl="1" animBg="1" rev="0" advAuto="0" spid="353" grpId="2"/>
      <p:bldP build="whole" bldLvl="1" animBg="1" rev="0" advAuto="0" spid="358" grpId="7"/>
      <p:bldP build="whole" bldLvl="1" animBg="1" rev="0" advAuto="0" spid="350" grpId="4"/>
      <p:bldP build="whole" bldLvl="1" animBg="1" rev="0" advAuto="0" spid="347" grpId="5"/>
      <p:bldP build="whole" bldLvl="1" animBg="1" rev="0" advAuto="0" spid="355" grpId="6"/>
      <p:bldP build="whole" bldLvl="1" animBg="1" rev="0" advAuto="0" spid="354" grpId="3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Pour une proportion la marge d’erreur est"/>
          <p:cNvSpPr txBox="1"/>
          <p:nvPr/>
        </p:nvSpPr>
        <p:spPr>
          <a:xfrm>
            <a:off x="2608944" y="594455"/>
            <a:ext cx="778691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Pour une proportion la marge d’erreur est</a:t>
            </a:r>
          </a:p>
        </p:txBody>
      </p:sp>
      <p:pic>
        <p:nvPicPr>
          <p:cNvPr id="365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59300" y="1775033"/>
            <a:ext cx="3886200" cy="11176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68" name="Grouper"/>
          <p:cNvGrpSpPr/>
          <p:nvPr/>
        </p:nvGrpSpPr>
        <p:grpSpPr>
          <a:xfrm>
            <a:off x="1550923" y="3450910"/>
            <a:ext cx="8593312" cy="939801"/>
            <a:chOff x="0" y="0"/>
            <a:chExt cx="8593311" cy="939800"/>
          </a:xfrm>
        </p:grpSpPr>
        <p:sp>
          <p:nvSpPr>
            <p:cNvPr id="366" name="Ou bien prendre le pire des scénario;"/>
            <p:cNvSpPr txBox="1"/>
            <p:nvPr/>
          </p:nvSpPr>
          <p:spPr>
            <a:xfrm>
              <a:off x="0" y="210205"/>
              <a:ext cx="701226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Ou bien prendre le pire des scénario; </a:t>
              </a:r>
            </a:p>
          </p:txBody>
        </p:sp>
        <p:pic>
          <p:nvPicPr>
            <p:cNvPr id="367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7450311" y="0"/>
              <a:ext cx="1143001" cy="939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369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806950" y="6396326"/>
            <a:ext cx="3390900" cy="1117601"/>
          </a:xfrm>
          <a:prstGeom prst="rect">
            <a:avLst/>
          </a:prstGeom>
          <a:ln w="12700">
            <a:miter lim="400000"/>
          </a:ln>
        </p:spPr>
      </p:pic>
      <p:sp>
        <p:nvSpPr>
          <p:cNvPr id="370" name="et dans ce cas"/>
          <p:cNvSpPr txBox="1"/>
          <p:nvPr/>
        </p:nvSpPr>
        <p:spPr>
          <a:xfrm>
            <a:off x="5204469" y="5051899"/>
            <a:ext cx="259586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et dans ce cas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70" grpId="1"/>
      <p:bldP build="whole" bldLvl="1" animBg="1" rev="0" advAuto="0" spid="369" grpId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Faites les exercices suivants"/>
          <p:cNvSpPr/>
          <p:nvPr>
            <p:ph type="body" idx="21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373" name="#4.18, 4.19, 4,24"/>
          <p:cNvSpPr txBox="1"/>
          <p:nvPr/>
        </p:nvSpPr>
        <p:spPr>
          <a:xfrm>
            <a:off x="4864137" y="4565649"/>
            <a:ext cx="327652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#4.18, 4.19, 4,24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Devoir:"/>
          <p:cNvSpPr/>
          <p:nvPr>
            <p:ph type="body" idx="21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Devoir:</a:t>
            </a:r>
          </a:p>
        </p:txBody>
      </p:sp>
      <p:sp>
        <p:nvSpPr>
          <p:cNvPr id="376" name="4.8, 4.9 et 4.20 à 4.29"/>
          <p:cNvSpPr txBox="1"/>
          <p:nvPr/>
        </p:nvSpPr>
        <p:spPr>
          <a:xfrm>
            <a:off x="6755151" y="4254500"/>
            <a:ext cx="409091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4.8, 4.9 et 4.20 à 4.29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93957" y="4394200"/>
            <a:ext cx="10337801" cy="1409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4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93957" y="7471641"/>
            <a:ext cx="10248901" cy="1409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5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393957" y="1422427"/>
            <a:ext cx="10477501" cy="1409701"/>
          </a:xfrm>
          <a:prstGeom prst="rect">
            <a:avLst/>
          </a:prstGeom>
          <a:ln w="12700">
            <a:miter lim="400000"/>
          </a:ln>
        </p:spPr>
      </p:pic>
      <p:sp>
        <p:nvSpPr>
          <p:cNvPr id="166" name="sans remise"/>
          <p:cNvSpPr txBox="1"/>
          <p:nvPr/>
        </p:nvSpPr>
        <p:spPr>
          <a:xfrm>
            <a:off x="5108047" y="167812"/>
            <a:ext cx="218665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sans remise</a:t>
            </a:r>
          </a:p>
        </p:txBody>
      </p:sp>
      <p:sp>
        <p:nvSpPr>
          <p:cNvPr id="167" name="Ligne"/>
          <p:cNvSpPr/>
          <p:nvPr/>
        </p:nvSpPr>
        <p:spPr>
          <a:xfrm>
            <a:off x="-31449" y="3457040"/>
            <a:ext cx="13042298" cy="1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168" name="Ligne"/>
          <p:cNvSpPr/>
          <p:nvPr/>
        </p:nvSpPr>
        <p:spPr>
          <a:xfrm>
            <a:off x="-151798" y="1106270"/>
            <a:ext cx="13042298" cy="1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169" name="Ligne"/>
          <p:cNvSpPr/>
          <p:nvPr/>
        </p:nvSpPr>
        <p:spPr>
          <a:xfrm>
            <a:off x="-31449" y="6972532"/>
            <a:ext cx="13042298" cy="1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Distribution d’une proportion…"/>
          <p:cNvSpPr txBox="1"/>
          <p:nvPr>
            <p:ph type="body" idx="21"/>
          </p:nvPr>
        </p:nvSpPr>
        <p:spPr>
          <a:xfrm>
            <a:off x="1739900" y="2197100"/>
            <a:ext cx="9525000" cy="3746501"/>
          </a:xfrm>
          <a:prstGeom prst="rect">
            <a:avLst/>
          </a:prstGeom>
        </p:spPr>
        <p:txBody>
          <a:bodyPr/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Distribution d’une proportion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Estimation d’une proportion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Intervalle de confiance sur une proportion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Taille d’un échantillon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71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our calculer une moyenne d’une variable statistique,…"/>
          <p:cNvSpPr txBox="1"/>
          <p:nvPr/>
        </p:nvSpPr>
        <p:spPr>
          <a:xfrm>
            <a:off x="1571315" y="660400"/>
            <a:ext cx="9862171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Pour calculer une moyenne d’une variable statistique,</a:t>
            </a:r>
          </a:p>
          <a:p>
            <a:pPr/>
            <a:r>
              <a:t> il était sous-entendu qu’elle était quantitative.</a:t>
            </a:r>
          </a:p>
        </p:txBody>
      </p:sp>
      <p:sp>
        <p:nvSpPr>
          <p:cNvPr id="174" name="On peut difficilement faire une moyenne d’une variable statistique qualitative."/>
          <p:cNvSpPr txBox="1"/>
          <p:nvPr/>
        </p:nvSpPr>
        <p:spPr>
          <a:xfrm>
            <a:off x="342143" y="3048000"/>
            <a:ext cx="12320514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peut difficilement faire une moyenne d’une variable statistique qualitative.</a:t>
            </a:r>
          </a:p>
        </p:txBody>
      </p:sp>
      <p:sp>
        <p:nvSpPr>
          <p:cNvPr id="175" name="On peut dans le cas d’une variable statistique ordinale attribuer un nombre à chacune des modalités et ensuite faire une moyenne."/>
          <p:cNvSpPr txBox="1"/>
          <p:nvPr/>
        </p:nvSpPr>
        <p:spPr>
          <a:xfrm>
            <a:off x="295039" y="4876800"/>
            <a:ext cx="12414722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peut dans le cas d’une variable statistique ordinale attribuer un nombre à chacune des modalités et ensuite faire une moyenne.</a:t>
            </a:r>
          </a:p>
        </p:txBody>
      </p:sp>
      <p:sp>
        <p:nvSpPr>
          <p:cNvPr id="176" name="Regardons que faire avec des variables statistiques qualitatives nominales."/>
          <p:cNvSpPr txBox="1"/>
          <p:nvPr/>
        </p:nvSpPr>
        <p:spPr>
          <a:xfrm>
            <a:off x="742640" y="6718300"/>
            <a:ext cx="11519521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Regardons que faire avec des variables statistiques qualitatives nominales.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4" grpId="1"/>
      <p:bldP build="whole" bldLvl="1" animBg="1" rev="0" advAuto="0" spid="175" grpId="2"/>
      <p:bldP build="whole" bldLvl="1" animBg="1" rev="0" advAuto="0" spid="176" grpId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i"/>
          <p:cNvSpPr txBox="1"/>
          <p:nvPr/>
        </p:nvSpPr>
        <p:spPr>
          <a:xfrm>
            <a:off x="804653" y="558848"/>
            <a:ext cx="590477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Si </a:t>
            </a:r>
          </a:p>
        </p:txBody>
      </p:sp>
      <p:pic>
        <p:nvPicPr>
          <p:cNvPr id="17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49217" y="711248"/>
            <a:ext cx="381001" cy="317501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est une variable statistique qualitative nominale"/>
          <p:cNvSpPr txBox="1"/>
          <p:nvPr/>
        </p:nvSpPr>
        <p:spPr>
          <a:xfrm>
            <a:off x="2628435" y="558848"/>
            <a:ext cx="887053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est une variable statistique qualitative nominale </a:t>
            </a:r>
          </a:p>
        </p:txBody>
      </p:sp>
      <p:sp>
        <p:nvSpPr>
          <p:cNvPr id="181" name="ayant comme modalité"/>
          <p:cNvSpPr txBox="1"/>
          <p:nvPr/>
        </p:nvSpPr>
        <p:spPr>
          <a:xfrm>
            <a:off x="4346885" y="1310112"/>
            <a:ext cx="431103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ayant comme modalité</a:t>
            </a:r>
          </a:p>
        </p:txBody>
      </p:sp>
      <p:pic>
        <p:nvPicPr>
          <p:cNvPr id="182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530600" y="2105581"/>
            <a:ext cx="5943600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183" name="On peut considérer la proportion de chacune de ces modalités dans la population."/>
          <p:cNvSpPr txBox="1"/>
          <p:nvPr/>
        </p:nvSpPr>
        <p:spPr>
          <a:xfrm>
            <a:off x="-76238" y="2999065"/>
            <a:ext cx="12994482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peut considérer la proportion de chacune de ces modalités dans la population.</a:t>
            </a:r>
          </a:p>
        </p:txBody>
      </p:sp>
      <p:pic>
        <p:nvPicPr>
          <p:cNvPr id="184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861167" y="4711993"/>
            <a:ext cx="7670801" cy="1041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5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07648" y="6924956"/>
            <a:ext cx="11277601" cy="952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3" grpId="2"/>
      <p:bldP build="whole" bldLvl="1" animBg="1" rev="0" advAuto="0" spid="184" grpId="3"/>
      <p:bldP build="whole" bldLvl="1" animBg="1" rev="0" advAuto="0" spid="182" grpId="1"/>
      <p:bldP build="whole" bldLvl="1" animBg="1" rev="0" advAuto="0" spid="185" grpId="4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Considérons une population de taille    ."/>
          <p:cNvSpPr txBox="1"/>
          <p:nvPr/>
        </p:nvSpPr>
        <p:spPr>
          <a:xfrm>
            <a:off x="2796244" y="229610"/>
            <a:ext cx="741231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Considérons une population de taille    .</a:t>
            </a:r>
          </a:p>
        </p:txBody>
      </p:sp>
      <p:pic>
        <p:nvPicPr>
          <p:cNvPr id="18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689122" y="382010"/>
            <a:ext cx="393701" cy="3175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91" name="Grouper"/>
          <p:cNvGrpSpPr/>
          <p:nvPr/>
        </p:nvGrpSpPr>
        <p:grpSpPr>
          <a:xfrm>
            <a:off x="1059594" y="1031553"/>
            <a:ext cx="11213010" cy="1143001"/>
            <a:chOff x="0" y="0"/>
            <a:chExt cx="11213008" cy="1143000"/>
          </a:xfrm>
        </p:grpSpPr>
        <p:sp>
          <p:nvSpPr>
            <p:cNvPr id="189" name="Une proportion     de cette population, possède une certaine caractéristique"/>
            <p:cNvSpPr txBox="1"/>
            <p:nvPr/>
          </p:nvSpPr>
          <p:spPr>
            <a:xfrm>
              <a:off x="-1" y="0"/>
              <a:ext cx="11213010" cy="1143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Une proportion     de cette population, possède une certaine caractéristique</a:t>
              </a:r>
            </a:p>
          </p:txBody>
        </p:sp>
        <p:pic>
          <p:nvPicPr>
            <p:cNvPr id="190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3156418" y="242140"/>
              <a:ext cx="254001" cy="203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94" name="Grouper"/>
          <p:cNvGrpSpPr/>
          <p:nvPr/>
        </p:nvGrpSpPr>
        <p:grpSpPr>
          <a:xfrm>
            <a:off x="234847" y="2714441"/>
            <a:ext cx="12221841" cy="622301"/>
            <a:chOff x="0" y="0"/>
            <a:chExt cx="12221840" cy="622300"/>
          </a:xfrm>
        </p:grpSpPr>
        <p:sp>
          <p:nvSpPr>
            <p:cNvPr id="192" name="Si on pige au hasard avec remise     individus, la variable aléatoire"/>
            <p:cNvSpPr txBox="1"/>
            <p:nvPr/>
          </p:nvSpPr>
          <p:spPr>
            <a:xfrm>
              <a:off x="0" y="-1"/>
              <a:ext cx="1222184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Si on pige au hasard avec remise     individus, la variable aléatoire </a:t>
              </a:r>
            </a:p>
          </p:txBody>
        </p:sp>
        <p:pic>
          <p:nvPicPr>
            <p:cNvPr id="193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6230956" y="241300"/>
              <a:ext cx="254001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97" name="Grouper"/>
          <p:cNvGrpSpPr/>
          <p:nvPr/>
        </p:nvGrpSpPr>
        <p:grpSpPr>
          <a:xfrm>
            <a:off x="2076812" y="3902029"/>
            <a:ext cx="9178575" cy="622301"/>
            <a:chOff x="0" y="0"/>
            <a:chExt cx="9178574" cy="622300"/>
          </a:xfrm>
        </p:grpSpPr>
        <p:pic>
          <p:nvPicPr>
            <p:cNvPr id="195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177800"/>
              <a:ext cx="3810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6" name=": le nombre d’individus ayant la caractéristique"/>
            <p:cNvSpPr txBox="1"/>
            <p:nvPr/>
          </p:nvSpPr>
          <p:spPr>
            <a:xfrm>
              <a:off x="494453" y="-1"/>
              <a:ext cx="8684122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: le nombre d’individus ayant la caractéristique</a:t>
              </a:r>
            </a:p>
          </p:txBody>
        </p:sp>
      </p:grpSp>
      <p:sp>
        <p:nvSpPr>
          <p:cNvPr id="198" name="Alors"/>
          <p:cNvSpPr txBox="1"/>
          <p:nvPr/>
        </p:nvSpPr>
        <p:spPr>
          <a:xfrm>
            <a:off x="5959474" y="4876799"/>
            <a:ext cx="108585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Alors</a:t>
            </a:r>
          </a:p>
        </p:txBody>
      </p:sp>
      <p:pic>
        <p:nvPicPr>
          <p:cNvPr id="199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310958" y="6080437"/>
            <a:ext cx="24511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0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028140" y="7395106"/>
            <a:ext cx="22606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1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7326430" y="7513395"/>
            <a:ext cx="4013201" cy="469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0" grpId="6"/>
      <p:bldP build="whole" bldLvl="1" animBg="1" rev="0" advAuto="0" spid="194" grpId="2"/>
      <p:bldP build="whole" bldLvl="1" animBg="1" rev="0" advAuto="0" spid="191" grpId="1"/>
      <p:bldP build="whole" bldLvl="1" animBg="1" rev="0" advAuto="0" spid="198" grpId="4"/>
      <p:bldP build="whole" bldLvl="1" animBg="1" rev="0" advAuto="0" spid="199" grpId="5"/>
      <p:bldP build="whole" bldLvl="1" animBg="1" rev="0" advAuto="0" spid="201" grpId="7"/>
      <p:bldP build="whole" bldLvl="1" animBg="1" rev="0" advAuto="0" spid="197" grpId="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044341" y="242922"/>
            <a:ext cx="24511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4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424743" y="1322641"/>
            <a:ext cx="22606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5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354495" y="1322641"/>
            <a:ext cx="4013201" cy="4699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08" name="Grouper"/>
          <p:cNvGrpSpPr/>
          <p:nvPr/>
        </p:nvGrpSpPr>
        <p:grpSpPr>
          <a:xfrm>
            <a:off x="2424743" y="2675823"/>
            <a:ext cx="2619599" cy="622301"/>
            <a:chOff x="0" y="0"/>
            <a:chExt cx="2619597" cy="622300"/>
          </a:xfrm>
        </p:grpSpPr>
        <p:sp>
          <p:nvSpPr>
            <p:cNvPr id="206" name="si"/>
            <p:cNvSpPr txBox="1"/>
            <p:nvPr/>
          </p:nvSpPr>
          <p:spPr>
            <a:xfrm>
              <a:off x="-1" y="-1"/>
              <a:ext cx="495376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si </a:t>
              </a:r>
            </a:p>
          </p:txBody>
        </p:sp>
        <p:pic>
          <p:nvPicPr>
            <p:cNvPr id="207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311497" y="127000"/>
              <a:ext cx="1308101" cy="3683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09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317420" y="2802823"/>
            <a:ext cx="1358901" cy="368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0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8949400" y="2737142"/>
            <a:ext cx="2489201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211" name="alors on peut faire l’approximation"/>
          <p:cNvSpPr txBox="1"/>
          <p:nvPr/>
        </p:nvSpPr>
        <p:spPr>
          <a:xfrm>
            <a:off x="3268949" y="3807895"/>
            <a:ext cx="646531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alors on peut faire l’approximation</a:t>
            </a:r>
          </a:p>
        </p:txBody>
      </p:sp>
      <p:pic>
        <p:nvPicPr>
          <p:cNvPr id="212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8113158" y="4876800"/>
            <a:ext cx="4470401" cy="1143000"/>
          </a:xfrm>
          <a:prstGeom prst="rect">
            <a:avLst/>
          </a:prstGeom>
          <a:ln w="12700">
            <a:miter lim="400000"/>
          </a:ln>
        </p:spPr>
      </p:pic>
      <p:sp>
        <p:nvSpPr>
          <p:cNvPr id="213" name="et donc"/>
          <p:cNvSpPr txBox="1"/>
          <p:nvPr/>
        </p:nvSpPr>
        <p:spPr>
          <a:xfrm>
            <a:off x="5768937" y="4914567"/>
            <a:ext cx="146692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et donc</a:t>
            </a:r>
          </a:p>
        </p:txBody>
      </p:sp>
      <p:sp>
        <p:nvSpPr>
          <p:cNvPr id="214" name="Considérons maintenant la variable aléatoire"/>
          <p:cNvSpPr txBox="1"/>
          <p:nvPr/>
        </p:nvSpPr>
        <p:spPr>
          <a:xfrm>
            <a:off x="350665" y="6445549"/>
            <a:ext cx="843230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Considérons maintenant la variable aléatoire </a:t>
            </a:r>
          </a:p>
        </p:txBody>
      </p:sp>
      <p:grpSp>
        <p:nvGrpSpPr>
          <p:cNvPr id="217" name="Grouper"/>
          <p:cNvGrpSpPr/>
          <p:nvPr/>
        </p:nvGrpSpPr>
        <p:grpSpPr>
          <a:xfrm>
            <a:off x="1423214" y="7525269"/>
            <a:ext cx="10926297" cy="622301"/>
            <a:chOff x="0" y="0"/>
            <a:chExt cx="10926295" cy="622300"/>
          </a:xfrm>
        </p:grpSpPr>
        <p:pic>
          <p:nvPicPr>
            <p:cNvPr id="215" name="Image" descr="Image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0" y="96388"/>
              <a:ext cx="342900" cy="39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16" name=": la proportion du nombre de succès de notre échantillon"/>
            <p:cNvSpPr txBox="1"/>
            <p:nvPr/>
          </p:nvSpPr>
          <p:spPr>
            <a:xfrm>
              <a:off x="446414" y="-1"/>
              <a:ext cx="10479882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: la proportion du nombre de succès de notre échantillon</a:t>
              </a:r>
            </a:p>
          </p:txBody>
        </p:sp>
      </p:grpSp>
      <p:pic>
        <p:nvPicPr>
          <p:cNvPr id="218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463687" y="4953000"/>
            <a:ext cx="4914901" cy="5715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3" grpId="6"/>
      <p:bldP build="whole" bldLvl="1" animBg="1" rev="0" advAuto="0" spid="210" grpId="3"/>
      <p:bldP build="whole" bldLvl="1" animBg="1" rev="0" advAuto="0" spid="211" grpId="4"/>
      <p:bldP build="whole" bldLvl="1" animBg="1" rev="0" advAuto="0" spid="214" grpId="8"/>
      <p:bldP build="whole" bldLvl="1" animBg="1" rev="0" advAuto="0" spid="218" grpId="5"/>
      <p:bldP build="whole" bldLvl="1" animBg="1" rev="0" advAuto="0" spid="209" grpId="2"/>
      <p:bldP build="whole" bldLvl="1" animBg="1" rev="0" advAuto="0" spid="208" grpId="1"/>
      <p:bldP build="whole" bldLvl="1" animBg="1" rev="0" advAuto="0" spid="217" grpId="9"/>
      <p:bldP build="whole" bldLvl="1" animBg="1" rev="0" advAuto="0" spid="212" grpId="7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0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030458" y="400435"/>
            <a:ext cx="4470401" cy="11430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23" name="Grouper"/>
          <p:cNvGrpSpPr/>
          <p:nvPr/>
        </p:nvGrpSpPr>
        <p:grpSpPr>
          <a:xfrm>
            <a:off x="1052070" y="1842111"/>
            <a:ext cx="10926297" cy="622301"/>
            <a:chOff x="0" y="0"/>
            <a:chExt cx="10926295" cy="622300"/>
          </a:xfrm>
        </p:grpSpPr>
        <p:pic>
          <p:nvPicPr>
            <p:cNvPr id="221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96388"/>
              <a:ext cx="342900" cy="39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22" name=": la proportion du nombre de succès de notre échantillon"/>
            <p:cNvSpPr txBox="1"/>
            <p:nvPr/>
          </p:nvSpPr>
          <p:spPr>
            <a:xfrm>
              <a:off x="446414" y="-1"/>
              <a:ext cx="10479882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: la proportion du nombre de succès de notre échantillon</a:t>
              </a:r>
            </a:p>
          </p:txBody>
        </p:sp>
      </p:grpSp>
      <p:pic>
        <p:nvPicPr>
          <p:cNvPr id="224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492657" y="2647075"/>
            <a:ext cx="1422401" cy="952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5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697372" y="4256951"/>
            <a:ext cx="1028701" cy="50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6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029192" y="3967875"/>
            <a:ext cx="20066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7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563271" y="4045382"/>
            <a:ext cx="20193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8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7966568" y="4016330"/>
            <a:ext cx="13843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9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9649424" y="4472388"/>
            <a:ext cx="723901" cy="203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0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61805" y="5914317"/>
            <a:ext cx="1498601" cy="558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1" name="Image" descr="Image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897001" y="5641267"/>
            <a:ext cx="23622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2" name="Image" descr="Image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4584395" y="5668290"/>
            <a:ext cx="25654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3" name="Image" descr="Image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7522116" y="5668838"/>
            <a:ext cx="29718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4" name="Image" descr="Image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10646132" y="5668290"/>
            <a:ext cx="2222501" cy="977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5" name="Image" descr="Image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5035792" y="7724999"/>
            <a:ext cx="3822701" cy="1485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6" name="Image" descr="Image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648371" y="686185"/>
            <a:ext cx="4914901" cy="571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4" grpId="1"/>
      <p:bldP build="whole" bldLvl="1" animBg="1" rev="0" advAuto="0" spid="231" grpId="8"/>
      <p:bldP build="whole" bldLvl="1" animBg="1" rev="0" advAuto="0" spid="229" grpId="6"/>
      <p:bldP build="whole" bldLvl="1" animBg="1" rev="0" advAuto="0" spid="226" grpId="3"/>
      <p:bldP build="whole" bldLvl="1" animBg="1" rev="0" advAuto="0" spid="228" grpId="5"/>
      <p:bldP build="whole" bldLvl="1" animBg="1" rev="0" advAuto="0" spid="234" grpId="11"/>
      <p:bldP build="whole" bldLvl="1" animBg="1" rev="0" advAuto="0" spid="225" grpId="2"/>
      <p:bldP build="whole" bldLvl="1" animBg="1" rev="0" advAuto="0" spid="233" grpId="10"/>
      <p:bldP build="whole" bldLvl="1" animBg="1" rev="0" advAuto="0" spid="230" grpId="7"/>
      <p:bldP build="whole" bldLvl="1" animBg="1" rev="0" advAuto="0" spid="235" grpId="12"/>
      <p:bldP build="whole" bldLvl="1" animBg="1" rev="0" advAuto="0" spid="232" grpId="9"/>
      <p:bldP build="whole" bldLvl="1" animBg="1" rev="0" advAuto="0" spid="227" grpId="4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