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1pPr>
    <a:lvl2pPr marL="0" marR="0" indent="3429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2pPr>
    <a:lvl3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3pPr>
    <a:lvl4pPr marL="0" marR="0" indent="10287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4pPr>
    <a:lvl5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5pPr>
    <a:lvl6pPr marL="0" marR="0" indent="17145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6pPr>
    <a:lvl7pPr marL="0" marR="0" indent="2057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7pPr>
    <a:lvl8pPr marL="0" marR="0" indent="24003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8pPr>
    <a:lvl9pPr marL="0" marR="0" indent="2743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
          <a:latin typeface="Gill Sans Light"/>
          <a:ea typeface="Gill Sans Light"/>
          <a:cs typeface="Gill Sans Light"/>
        </a:font>
        <a:srgbClr val="5F7579"/>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000000">
              <a:alpha val="5000"/>
            </a:srgbClr>
          </a:solidFill>
        </a:fill>
      </a:tcStyle>
    </a:band2H>
    <a:firstCol>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3"/>
          </a:solidFill>
        </a:fill>
      </a:tcStyle>
    </a:firstCol>
    <a:lastRow>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lastRow>
    <a:firstRow>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p:nvPr>
            <p:ph type="sldImg"/>
          </p:nvPr>
        </p:nvSpPr>
        <p:spPr>
          <a:xfrm>
            <a:off x="1143000" y="685800"/>
            <a:ext cx="4572000" cy="3429000"/>
          </a:xfrm>
          <a:prstGeom prst="rect">
            <a:avLst/>
          </a:prstGeom>
        </p:spPr>
        <p:txBody>
          <a:bodyPr/>
          <a:lstStyle/>
          <a:p>
            <a:pPr/>
          </a:p>
        </p:txBody>
      </p:sp>
      <p:sp>
        <p:nvSpPr>
          <p:cNvPr id="127" name="Shape 12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re et sous-titre">
    <p:spTree>
      <p:nvGrpSpPr>
        <p:cNvPr id="1" name=""/>
        <p:cNvGrpSpPr/>
        <p:nvPr/>
      </p:nvGrpSpPr>
      <p:grpSpPr>
        <a:xfrm>
          <a:off x="0" y="0"/>
          <a:ext cx="0" cy="0"/>
          <a:chOff x="0" y="0"/>
          <a:chExt cx="0" cy="0"/>
        </a:xfrm>
      </p:grpSpPr>
      <p:sp>
        <p:nvSpPr>
          <p:cNvPr id="11" name="Shape 11"/>
          <p:cNvSpPr/>
          <p:nvPr>
            <p:ph type="body" sz="quarter" idx="13"/>
          </p:nvPr>
        </p:nvSpPr>
        <p:spPr>
          <a:xfrm>
            <a:off x="5067300" y="6807200"/>
            <a:ext cx="3225800" cy="1270000"/>
          </a:xfrm>
          <a:prstGeom prst="roundRect">
            <a:avLst>
              <a:gd name="adj" fmla="val 41000"/>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sz="4800">
                <a:solidFill>
                  <a:srgbClr val="000000"/>
                </a:solidFill>
                <a:latin typeface="+mn-lt"/>
                <a:ea typeface="+mn-ea"/>
                <a:cs typeface="+mn-cs"/>
                <a:sym typeface="Baskerville"/>
              </a:defRPr>
            </a:pPr>
          </a:p>
        </p:txBody>
      </p:sp>
      <p:sp>
        <p:nvSpPr>
          <p:cNvPr id="12" name="Shape 12"/>
          <p:cNvSpPr/>
          <p:nvPr>
            <p:ph type="body" sz="half" idx="14"/>
          </p:nvPr>
        </p:nvSpPr>
        <p:spPr>
          <a:xfrm>
            <a:off x="1320800" y="1993900"/>
            <a:ext cx="10375900" cy="2908300"/>
          </a:xfrm>
          <a:prstGeom prst="roundRect">
            <a:avLst>
              <a:gd name="adj" fmla="val 36099"/>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cap="all" sz="7200">
                <a:solidFill>
                  <a:srgbClr val="535353"/>
                </a:solidFill>
                <a:latin typeface="+mn-lt"/>
                <a:ea typeface="+mn-ea"/>
                <a:cs typeface="+mn-cs"/>
                <a:sym typeface="Baskerville"/>
              </a:defRPr>
            </a:pP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Remarque">
    <p:spTree>
      <p:nvGrpSpPr>
        <p:cNvPr id="1" name=""/>
        <p:cNvGrpSpPr/>
        <p:nvPr/>
      </p:nvGrpSpPr>
      <p:grpSpPr>
        <a:xfrm>
          <a:off x="0" y="0"/>
          <a:ext cx="0" cy="0"/>
          <a:chOff x="0" y="0"/>
          <a:chExt cx="0" cy="0"/>
        </a:xfrm>
      </p:grpSpPr>
      <p:sp>
        <p:nvSpPr>
          <p:cNvPr id="86" name="Shape 86"/>
          <p:cNvSpPr/>
          <p:nvPr>
            <p:ph type="body" sz="quarter" idx="13"/>
          </p:nvPr>
        </p:nvSpPr>
        <p:spPr>
          <a:xfrm>
            <a:off x="139700" y="444500"/>
            <a:ext cx="2819400" cy="787400"/>
          </a:xfrm>
          <a:prstGeom prst="roundRect">
            <a:avLst>
              <a:gd name="adj" fmla="val 50000"/>
            </a:avLst>
          </a:prstGeom>
          <a:solidFill>
            <a:srgbClr val="A460D7"/>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Remarque:</a:t>
            </a:r>
          </a:p>
        </p:txBody>
      </p:sp>
      <p:sp>
        <p:nvSpPr>
          <p:cNvPr id="87" name="Shape 8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Aujourd'hui">
    <p:spTree>
      <p:nvGrpSpPr>
        <p:cNvPr id="1" name=""/>
        <p:cNvGrpSpPr/>
        <p:nvPr/>
      </p:nvGrpSpPr>
      <p:grpSpPr>
        <a:xfrm>
          <a:off x="0" y="0"/>
          <a:ext cx="0" cy="0"/>
          <a:chOff x="0" y="0"/>
          <a:chExt cx="0" cy="0"/>
        </a:xfrm>
      </p:grpSpPr>
      <p:sp>
        <p:nvSpPr>
          <p:cNvPr id="94" name="Shape 94"/>
          <p:cNvSpPr/>
          <p:nvPr>
            <p:ph type="body" sz="quarter" idx="13"/>
          </p:nvPr>
        </p:nvSpPr>
        <p:spPr>
          <a:xfrm>
            <a:off x="3124200" y="241300"/>
            <a:ext cx="6756400" cy="7239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Aujourd’hui, nous avons vu</a:t>
            </a:r>
          </a:p>
        </p:txBody>
      </p:sp>
      <p:sp>
        <p:nvSpPr>
          <p:cNvPr id="95" name="Shape 95"/>
          <p:cNvSpPr/>
          <p:nvPr>
            <p:ph type="body" sz="half" idx="14"/>
          </p:nvPr>
        </p:nvSpPr>
        <p:spPr>
          <a:xfrm>
            <a:off x="1308100" y="1460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96" name="Shape 9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Devoir">
    <p:spTree>
      <p:nvGrpSpPr>
        <p:cNvPr id="1" name=""/>
        <p:cNvGrpSpPr/>
        <p:nvPr/>
      </p:nvGrpSpPr>
      <p:grpSpPr>
        <a:xfrm>
          <a:off x="0" y="0"/>
          <a:ext cx="0" cy="0"/>
          <a:chOff x="0" y="0"/>
          <a:chExt cx="0" cy="0"/>
        </a:xfrm>
      </p:grpSpPr>
      <p:sp>
        <p:nvSpPr>
          <p:cNvPr id="103" name="Shape 103"/>
          <p:cNvSpPr/>
          <p:nvPr>
            <p:ph type="body" sz="quarter" idx="13"/>
          </p:nvPr>
        </p:nvSpPr>
        <p:spPr>
          <a:xfrm>
            <a:off x="4000500" y="4102100"/>
            <a:ext cx="2387600" cy="787400"/>
          </a:xfrm>
          <a:prstGeom prst="roundRect">
            <a:avLst>
              <a:gd name="adj" fmla="val 50000"/>
            </a:avLst>
          </a:prstGeom>
          <a:solidFill>
            <a:srgbClr val="D92A1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Devoir:</a:t>
            </a:r>
          </a:p>
        </p:txBody>
      </p:sp>
      <p:sp>
        <p:nvSpPr>
          <p:cNvPr id="104" name="Shape 104"/>
          <p:cNvSpPr/>
          <p:nvPr>
            <p:ph type="body" sz="quarter" idx="14"/>
          </p:nvPr>
        </p:nvSpPr>
        <p:spPr>
          <a:xfrm>
            <a:off x="6666979" y="4178300"/>
            <a:ext cx="1211759" cy="622300"/>
          </a:xfrm>
          <a:prstGeom prst="rect">
            <a:avLst/>
          </a:prstGeom>
        </p:spPr>
        <p:txBody>
          <a:bodyPr wrap="none">
            <a:spAutoFit/>
          </a:bodyPr>
          <a:lstStyle>
            <a:lvl1pPr marL="0" indent="0" algn="ctr">
              <a:lnSpc>
                <a:spcPct val="100000"/>
              </a:lnSpc>
              <a:spcBef>
                <a:spcPts val="0"/>
              </a:spcBef>
              <a:buClrTx/>
              <a:buSzTx/>
              <a:buNone/>
              <a:defRPr sz="3600">
                <a:solidFill>
                  <a:srgbClr val="000000"/>
                </a:solidFill>
                <a:latin typeface="+mn-lt"/>
                <a:ea typeface="+mn-ea"/>
                <a:cs typeface="+mn-cs"/>
                <a:sym typeface="Baskerville"/>
              </a:defRPr>
            </a:lvl1pPr>
          </a:lstStyle>
          <a:p>
            <a:pPr/>
            <a:r>
              <a:t>p.  , #</a:t>
            </a:r>
          </a:p>
        </p:txBody>
      </p:sp>
      <p:sp>
        <p:nvSpPr>
          <p:cNvPr id="105" name="Shape 10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Quiz">
    <p:spTree>
      <p:nvGrpSpPr>
        <p:cNvPr id="1" name=""/>
        <p:cNvGrpSpPr/>
        <p:nvPr/>
      </p:nvGrpSpPr>
      <p:grpSpPr>
        <a:xfrm>
          <a:off x="0" y="0"/>
          <a:ext cx="0" cy="0"/>
          <a:chOff x="0" y="0"/>
          <a:chExt cx="0" cy="0"/>
        </a:xfrm>
      </p:grpSpPr>
      <p:sp>
        <p:nvSpPr>
          <p:cNvPr id="112" name="Shape 112"/>
          <p:cNvSpPr/>
          <p:nvPr>
            <p:ph type="body" sz="quarter" idx="13"/>
          </p:nvPr>
        </p:nvSpPr>
        <p:spPr>
          <a:xfrm>
            <a:off x="5308600" y="444500"/>
            <a:ext cx="2387600" cy="787400"/>
          </a:xfrm>
          <a:prstGeom prst="roundRect">
            <a:avLst>
              <a:gd name="adj" fmla="val 50000"/>
            </a:avLst>
          </a:prstGeom>
          <a:solidFill>
            <a:srgbClr val="FFF76B"/>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QUIZ</a:t>
            </a:r>
          </a:p>
        </p:txBody>
      </p:sp>
      <p:sp>
        <p:nvSpPr>
          <p:cNvPr id="113" name="Shape 1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vierge copie">
    <p:spTree>
      <p:nvGrpSpPr>
        <p:cNvPr id="1" name=""/>
        <p:cNvGrpSpPr/>
        <p:nvPr/>
      </p:nvGrpSpPr>
      <p:grpSpPr>
        <a:xfrm>
          <a:off x="0" y="0"/>
          <a:ext cx="0" cy="0"/>
          <a:chOff x="0" y="0"/>
          <a:chExt cx="0" cy="0"/>
        </a:xfrm>
      </p:grpSpPr>
      <p:sp>
        <p:nvSpPr>
          <p:cNvPr id="120" name="Shape 12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rnier cours">
    <p:spTree>
      <p:nvGrpSpPr>
        <p:cNvPr id="1" name=""/>
        <p:cNvGrpSpPr/>
        <p:nvPr/>
      </p:nvGrpSpPr>
      <p:grpSpPr>
        <a:xfrm>
          <a:off x="0" y="0"/>
          <a:ext cx="0" cy="0"/>
          <a:chOff x="0" y="0"/>
          <a:chExt cx="0" cy="0"/>
        </a:xfrm>
      </p:grpSpPr>
      <p:sp>
        <p:nvSpPr>
          <p:cNvPr id="20" name="Shape 20"/>
          <p:cNvSpPr/>
          <p:nvPr>
            <p:ph type="body" sz="quarter" idx="13"/>
          </p:nvPr>
        </p:nvSpPr>
        <p:spPr>
          <a:xfrm>
            <a:off x="2755900" y="165100"/>
            <a:ext cx="7810500" cy="8001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Au dernier cours, nous avons vu</a:t>
            </a:r>
          </a:p>
        </p:txBody>
      </p:sp>
      <p:sp>
        <p:nvSpPr>
          <p:cNvPr id="21" name="Shape 21"/>
          <p:cNvSpPr/>
          <p:nvPr>
            <p:ph type="body" sz="half" idx="14"/>
          </p:nvPr>
        </p:nvSpPr>
        <p:spPr>
          <a:xfrm>
            <a:off x="1346200" y="1714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22" name="Shape 2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voir">
    <p:spTree>
      <p:nvGrpSpPr>
        <p:cNvPr id="1" name=""/>
        <p:cNvGrpSpPr/>
        <p:nvPr/>
      </p:nvGrpSpPr>
      <p:grpSpPr>
        <a:xfrm>
          <a:off x="0" y="0"/>
          <a:ext cx="0" cy="0"/>
          <a:chOff x="0" y="0"/>
          <a:chExt cx="0" cy="0"/>
        </a:xfrm>
      </p:grpSpPr>
      <p:sp>
        <p:nvSpPr>
          <p:cNvPr id="29" name="Shape 29"/>
          <p:cNvSpPr/>
          <p:nvPr/>
        </p:nvSpPr>
        <p:spPr>
          <a:xfrm>
            <a:off x="2857500" y="203200"/>
            <a:ext cx="7607300" cy="774700"/>
          </a:xfrm>
          <a:prstGeom prst="roundRect">
            <a:avLst>
              <a:gd name="adj" fmla="val 50000"/>
            </a:avLst>
          </a:prstGeom>
          <a:solidFill>
            <a:srgbClr val="00D3C4"/>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Aujourd’hui, nous allons voir</a:t>
            </a:r>
          </a:p>
        </p:txBody>
      </p:sp>
      <p:sp>
        <p:nvSpPr>
          <p:cNvPr id="30" name="Shape 30"/>
          <p:cNvSpPr/>
          <p:nvPr>
            <p:ph type="body" sz="half" idx="13"/>
          </p:nvPr>
        </p:nvSpPr>
        <p:spPr>
          <a:xfrm>
            <a:off x="1346200" y="1714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Au boulot">
    <p:spTree>
      <p:nvGrpSpPr>
        <p:cNvPr id="1" name=""/>
        <p:cNvGrpSpPr/>
        <p:nvPr/>
      </p:nvGrpSpPr>
      <p:grpSpPr>
        <a:xfrm>
          <a:off x="0" y="0"/>
          <a:ext cx="0" cy="0"/>
          <a:chOff x="0" y="0"/>
          <a:chExt cx="0" cy="0"/>
        </a:xfrm>
      </p:grpSpPr>
      <p:sp>
        <p:nvSpPr>
          <p:cNvPr id="38" name="Shape 38"/>
          <p:cNvSpPr/>
          <p:nvPr>
            <p:ph type="body" sz="quarter" idx="13"/>
          </p:nvPr>
        </p:nvSpPr>
        <p:spPr>
          <a:xfrm>
            <a:off x="3251200" y="266700"/>
            <a:ext cx="6502400" cy="711200"/>
          </a:xfrm>
          <a:prstGeom prst="roundRect">
            <a:avLst>
              <a:gd name="adj" fmla="val 50000"/>
            </a:avLst>
          </a:prstGeom>
          <a:solidFill>
            <a:srgbClr val="EEF148"/>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Faites les exercices suivants</a:t>
            </a:r>
          </a:p>
        </p:txBody>
      </p:sp>
      <p:sp>
        <p:nvSpPr>
          <p:cNvPr id="39" name="Shape 3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Section">
    <p:spTree>
      <p:nvGrpSpPr>
        <p:cNvPr id="1" name=""/>
        <p:cNvGrpSpPr/>
        <p:nvPr/>
      </p:nvGrpSpPr>
      <p:grpSpPr>
        <a:xfrm>
          <a:off x="0" y="0"/>
          <a:ext cx="0" cy="0"/>
          <a:chOff x="0" y="0"/>
          <a:chExt cx="0" cy="0"/>
        </a:xfrm>
      </p:grpSpPr>
      <p:sp>
        <p:nvSpPr>
          <p:cNvPr id="46" name="Shape 46"/>
          <p:cNvSpPr/>
          <p:nvPr>
            <p:ph type="body" sz="quarter" idx="13"/>
          </p:nvPr>
        </p:nvSpPr>
        <p:spPr>
          <a:xfrm>
            <a:off x="3962400" y="165100"/>
            <a:ext cx="5080000" cy="8001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sz="4000">
                <a:solidFill>
                  <a:srgbClr val="000000"/>
                </a:solidFill>
                <a:latin typeface="+mn-lt"/>
                <a:ea typeface="+mn-ea"/>
                <a:cs typeface="+mn-cs"/>
                <a:sym typeface="Baskerville"/>
              </a:defRPr>
            </a:pPr>
          </a:p>
        </p:txBody>
      </p:sp>
      <p:sp>
        <p:nvSpPr>
          <p:cNvPr id="47" name="Shape 47"/>
          <p:cNvSpPr/>
          <p:nvPr>
            <p:ph type="sldNum" sz="quarter" idx="2"/>
          </p:nvPr>
        </p:nvSpPr>
        <p:spPr>
          <a:prstGeom prst="rect">
            <a:avLst/>
          </a:prstGeom>
        </p:spPr>
        <p:txBody>
          <a:bodyPr/>
          <a:lstStyle>
            <a:lvl1pPr>
              <a:defRPr>
                <a:solidFill>
                  <a:srgbClr val="232323"/>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héorème">
    <p:spTree>
      <p:nvGrpSpPr>
        <p:cNvPr id="1" name=""/>
        <p:cNvGrpSpPr/>
        <p:nvPr/>
      </p:nvGrpSpPr>
      <p:grpSpPr>
        <a:xfrm>
          <a:off x="0" y="0"/>
          <a:ext cx="0" cy="0"/>
          <a:chOff x="0" y="0"/>
          <a:chExt cx="0" cy="0"/>
        </a:xfrm>
      </p:grpSpPr>
      <p:sp>
        <p:nvSpPr>
          <p:cNvPr id="54" name="Shape 54"/>
          <p:cNvSpPr/>
          <p:nvPr>
            <p:ph type="body" sz="quarter" idx="13"/>
          </p:nvPr>
        </p:nvSpPr>
        <p:spPr>
          <a:xfrm>
            <a:off x="139700" y="469900"/>
            <a:ext cx="2743200" cy="762000"/>
          </a:xfrm>
          <a:prstGeom prst="roundRect">
            <a:avLst>
              <a:gd name="adj" fmla="val 50000"/>
            </a:avLst>
          </a:prstGeom>
          <a:solidFill>
            <a:srgbClr val="6FD355"/>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Théorème:</a:t>
            </a:r>
          </a:p>
        </p:txBody>
      </p:sp>
      <p:sp>
        <p:nvSpPr>
          <p:cNvPr id="55" name="Shape 55"/>
          <p:cNvSpPr/>
          <p:nvPr>
            <p:ph type="body" sz="quarter" idx="14"/>
          </p:nvPr>
        </p:nvSpPr>
        <p:spPr>
          <a:xfrm>
            <a:off x="139700" y="2565400"/>
            <a:ext cx="2743200" cy="698500"/>
          </a:xfrm>
          <a:prstGeom prst="roundRect">
            <a:avLst>
              <a:gd name="adj" fmla="val 50000"/>
            </a:avLst>
          </a:prstGeom>
          <a:solidFill>
            <a:srgbClr val="84F866"/>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Preuve:</a:t>
            </a:r>
          </a:p>
        </p:txBody>
      </p:sp>
      <p:sp>
        <p:nvSpPr>
          <p:cNvPr id="56" name="Shape 5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vierge">
    <p:spTree>
      <p:nvGrpSpPr>
        <p:cNvPr id="1" name=""/>
        <p:cNvGrpSpPr/>
        <p:nvPr/>
      </p:nvGrpSpPr>
      <p:grpSpPr>
        <a:xfrm>
          <a:off x="0" y="0"/>
          <a:ext cx="0" cy="0"/>
          <a:chOff x="0" y="0"/>
          <a:chExt cx="0" cy="0"/>
        </a:xfrm>
      </p:grpSpPr>
      <p:sp>
        <p:nvSpPr>
          <p:cNvPr id="63" name="Shape 6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Définition">
    <p:spTree>
      <p:nvGrpSpPr>
        <p:cNvPr id="1" name=""/>
        <p:cNvGrpSpPr/>
        <p:nvPr/>
      </p:nvGrpSpPr>
      <p:grpSpPr>
        <a:xfrm>
          <a:off x="0" y="0"/>
          <a:ext cx="0" cy="0"/>
          <a:chOff x="0" y="0"/>
          <a:chExt cx="0" cy="0"/>
        </a:xfrm>
      </p:grpSpPr>
      <p:sp>
        <p:nvSpPr>
          <p:cNvPr id="70" name="Shape 70"/>
          <p:cNvSpPr/>
          <p:nvPr>
            <p:ph type="body" sz="quarter" idx="13"/>
          </p:nvPr>
        </p:nvSpPr>
        <p:spPr>
          <a:xfrm>
            <a:off x="139700" y="469900"/>
            <a:ext cx="2667000" cy="762000"/>
          </a:xfrm>
          <a:prstGeom prst="roundRect">
            <a:avLst>
              <a:gd name="adj" fmla="val 50000"/>
            </a:avLst>
          </a:prstGeom>
          <a:solidFill>
            <a:srgbClr val="EF983D"/>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Définition:</a:t>
            </a:r>
          </a:p>
        </p:txBody>
      </p:sp>
      <p:sp>
        <p:nvSpPr>
          <p:cNvPr id="71" name="Shape 7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Exemple">
    <p:spTree>
      <p:nvGrpSpPr>
        <p:cNvPr id="1" name=""/>
        <p:cNvGrpSpPr/>
        <p:nvPr/>
      </p:nvGrpSpPr>
      <p:grpSpPr>
        <a:xfrm>
          <a:off x="0" y="0"/>
          <a:ext cx="0" cy="0"/>
          <a:chOff x="0" y="0"/>
          <a:chExt cx="0" cy="0"/>
        </a:xfrm>
      </p:grpSpPr>
      <p:sp>
        <p:nvSpPr>
          <p:cNvPr id="78" name="Shape 78"/>
          <p:cNvSpPr/>
          <p:nvPr>
            <p:ph type="body" sz="quarter" idx="13"/>
          </p:nvPr>
        </p:nvSpPr>
        <p:spPr>
          <a:xfrm>
            <a:off x="139700" y="444500"/>
            <a:ext cx="2387600" cy="787400"/>
          </a:xfrm>
          <a:prstGeom prst="roundRect">
            <a:avLst>
              <a:gd name="adj" fmla="val 50000"/>
            </a:avLst>
          </a:prstGeom>
          <a:solidFill>
            <a:srgbClr val="3A88FE"/>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Exemple:</a:t>
            </a:r>
          </a:p>
        </p:txBody>
      </p:sp>
      <p:sp>
        <p:nvSpPr>
          <p:cNvPr id="79" name="Shape 7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355600" y="254000"/>
            <a:ext cx="12293600" cy="2438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r>
              <a:t>Texte du titre</a:t>
            </a:r>
          </a:p>
        </p:txBody>
      </p:sp>
      <p:sp>
        <p:nvSpPr>
          <p:cNvPr id="3" name="Shape 3"/>
          <p:cNvSpPr/>
          <p:nvPr>
            <p:ph type="body" idx="1"/>
          </p:nvPr>
        </p:nvSpPr>
        <p:spPr>
          <a:xfrm>
            <a:off x="355600" y="254000"/>
            <a:ext cx="12293600" cy="9232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r>
              <a:t>Texte niveau 1</a:t>
            </a:r>
          </a:p>
          <a:p>
            <a:pPr lvl="1"/>
            <a:r>
              <a:t>Texte niveau 2</a:t>
            </a:r>
          </a:p>
          <a:p>
            <a:pPr lvl="2"/>
            <a:r>
              <a:t>Texte niveau 3</a:t>
            </a:r>
          </a:p>
          <a:p>
            <a:pPr lvl="3"/>
            <a:r>
              <a:t>Texte niveau 4</a:t>
            </a:r>
          </a:p>
          <a:p>
            <a:pPr lvl="4"/>
            <a:r>
              <a:t>Texte niveau 5</a:t>
            </a:r>
          </a:p>
        </p:txBody>
      </p:sp>
      <p:sp>
        <p:nvSpPr>
          <p:cNvPr id="4" name="Shape 4"/>
          <p:cNvSpPr/>
          <p:nvPr>
            <p:ph type="sldNum" sz="quarter" idx="2"/>
          </p:nvPr>
        </p:nvSpPr>
        <p:spPr>
          <a:xfrm>
            <a:off x="6324600" y="9271000"/>
            <a:ext cx="342900" cy="355600"/>
          </a:xfrm>
          <a:prstGeom prst="rect">
            <a:avLst/>
          </a:prstGeom>
          <a:ln w="12700">
            <a:miter lim="400000"/>
          </a:ln>
        </p:spPr>
        <p:txBody>
          <a:bodyPr wrap="none" lIns="50800" tIns="50800" rIns="50800" bIns="50800">
            <a:spAutoFit/>
          </a:bodyPr>
          <a:lstStyle>
            <a:lvl1pPr>
              <a:defRPr sz="1800">
                <a:solidFill>
                  <a:srgbClr val="535353"/>
                </a:solidFill>
                <a:latin typeface="Gill Sans Light"/>
                <a:ea typeface="Gill Sans Light"/>
                <a:cs typeface="Gill Sans Light"/>
                <a:sym typeface="Gill Sans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transition xmlns:p14="http://schemas.microsoft.com/office/powerpoint/2010/main" spd="med" advClick="1"/>
  <p:txStyles>
    <p:titleStyle>
      <a:lvl1pPr marL="0" marR="0" indent="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1pPr>
      <a:lvl2pPr marL="0" marR="0" indent="2286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2pPr>
      <a:lvl3pPr marL="0" marR="0" indent="4572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3pPr>
      <a:lvl4pPr marL="0" marR="0" indent="6858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4pPr>
      <a:lvl5pPr marL="0" marR="0" indent="9144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5pPr>
      <a:lvl6pPr marL="0" marR="0" indent="11430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6pPr>
      <a:lvl7pPr marL="0" marR="0" indent="13716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7pPr>
      <a:lvl8pPr marL="0" marR="0" indent="16002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8pPr>
      <a:lvl9pPr marL="0" marR="0" indent="18288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9pPr>
    </p:titleStyle>
    <p:bodyStyle>
      <a:lvl1pPr marL="304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1pPr>
      <a:lvl2pPr marL="685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2pPr>
      <a:lvl3pPr marL="1066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3pPr>
      <a:lvl4pPr marL="1447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4pPr>
      <a:lvl5pPr marL="1828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5pPr>
      <a:lvl6pPr marL="2209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6pPr>
      <a:lvl7pPr marL="2590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7pPr>
      <a:lvl8pPr marL="2971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8pPr>
      <a:lvl9pPr marL="3352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1.png"/><Relationship Id="rId3" Type="http://schemas.openxmlformats.org/officeDocument/2006/relationships/image" Target="../media/image17.png"/><Relationship Id="rId4" Type="http://schemas.openxmlformats.org/officeDocument/2006/relationships/image" Target="../media/image18.png"/><Relationship Id="rId5" Type="http://schemas.openxmlformats.org/officeDocument/2006/relationships/image" Target="../media/image19.png"/><Relationship Id="rId6" Type="http://schemas.openxmlformats.org/officeDocument/2006/relationships/image" Target="../media/image20.png"/><Relationship Id="rId7" Type="http://schemas.openxmlformats.org/officeDocument/2006/relationships/image" Target="../media/image21.png"/><Relationship Id="rId8" Type="http://schemas.openxmlformats.org/officeDocument/2006/relationships/image" Target="../media/image22.png"/><Relationship Id="rId9" Type="http://schemas.openxmlformats.org/officeDocument/2006/relationships/image" Target="../media/image23.png"/><Relationship Id="rId10" Type="http://schemas.openxmlformats.org/officeDocument/2006/relationships/image" Target="../media/image24.png"/><Relationship Id="rId11" Type="http://schemas.openxmlformats.org/officeDocument/2006/relationships/image" Target="../media/image25.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26.png"/><Relationship Id="rId3" Type="http://schemas.openxmlformats.org/officeDocument/2006/relationships/image" Target="../media/image19.png"/><Relationship Id="rId4" Type="http://schemas.openxmlformats.org/officeDocument/2006/relationships/image" Target="../media/image20.png"/><Relationship Id="rId5" Type="http://schemas.openxmlformats.org/officeDocument/2006/relationships/image" Target="../media/image22.png"/><Relationship Id="rId6" Type="http://schemas.openxmlformats.org/officeDocument/2006/relationships/image" Target="../media/image23.png"/><Relationship Id="rId7" Type="http://schemas.openxmlformats.org/officeDocument/2006/relationships/image" Target="../media/image24.png"/><Relationship Id="rId8" Type="http://schemas.openxmlformats.org/officeDocument/2006/relationships/image" Target="../media/image27.png"/><Relationship Id="rId9" Type="http://schemas.openxmlformats.org/officeDocument/2006/relationships/image" Target="../media/image28.png"/><Relationship Id="rId10" Type="http://schemas.openxmlformats.org/officeDocument/2006/relationships/image" Target="../media/image29.png"/><Relationship Id="rId11" Type="http://schemas.openxmlformats.org/officeDocument/2006/relationships/image" Target="../media/image30.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9.png"/><Relationship Id="rId3" Type="http://schemas.openxmlformats.org/officeDocument/2006/relationships/image" Target="../media/image20.png"/><Relationship Id="rId4" Type="http://schemas.openxmlformats.org/officeDocument/2006/relationships/image" Target="../media/image21.png"/><Relationship Id="rId5" Type="http://schemas.openxmlformats.org/officeDocument/2006/relationships/image" Target="../media/image22.png"/><Relationship Id="rId6" Type="http://schemas.openxmlformats.org/officeDocument/2006/relationships/image" Target="../media/image23.png"/><Relationship Id="rId7" Type="http://schemas.openxmlformats.org/officeDocument/2006/relationships/image" Target="../media/image24.png"/><Relationship Id="rId8" Type="http://schemas.openxmlformats.org/officeDocument/2006/relationships/image" Target="../media/image31.png"/><Relationship Id="rId9" Type="http://schemas.openxmlformats.org/officeDocument/2006/relationships/image" Target="../media/image32.png"/><Relationship Id="rId10" Type="http://schemas.openxmlformats.org/officeDocument/2006/relationships/image" Target="../media/image33.png"/><Relationship Id="rId11" Type="http://schemas.openxmlformats.org/officeDocument/2006/relationships/image" Target="../media/image34.png"/><Relationship Id="rId12" Type="http://schemas.openxmlformats.org/officeDocument/2006/relationships/image" Target="../media/image35.png"/><Relationship Id="rId13" Type="http://schemas.openxmlformats.org/officeDocument/2006/relationships/image" Target="../media/image36.png"/><Relationship Id="rId14" Type="http://schemas.openxmlformats.org/officeDocument/2006/relationships/image" Target="../media/image29.png"/><Relationship Id="rId15" Type="http://schemas.openxmlformats.org/officeDocument/2006/relationships/image" Target="../media/image37.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9.png"/><Relationship Id="rId3" Type="http://schemas.openxmlformats.org/officeDocument/2006/relationships/image" Target="../media/image20.png"/><Relationship Id="rId4" Type="http://schemas.openxmlformats.org/officeDocument/2006/relationships/image" Target="../media/image21.png"/><Relationship Id="rId5" Type="http://schemas.openxmlformats.org/officeDocument/2006/relationships/image" Target="../media/image37.png"/><Relationship Id="rId6" Type="http://schemas.openxmlformats.org/officeDocument/2006/relationships/image" Target="../media/image38.png"/><Relationship Id="rId7" Type="http://schemas.openxmlformats.org/officeDocument/2006/relationships/image" Target="../media/image39.png"/><Relationship Id="rId8" Type="http://schemas.openxmlformats.org/officeDocument/2006/relationships/image" Target="../media/image40.png"/><Relationship Id="rId9" Type="http://schemas.openxmlformats.org/officeDocument/2006/relationships/image" Target="../media/image41.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2.png"/><Relationship Id="rId3" Type="http://schemas.openxmlformats.org/officeDocument/2006/relationships/image" Target="../media/image43.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4.png"/><Relationship Id="rId3" Type="http://schemas.openxmlformats.org/officeDocument/2006/relationships/image" Target="../media/image45.png"/><Relationship Id="rId4" Type="http://schemas.openxmlformats.org/officeDocument/2006/relationships/image" Target="../media/image46.png"/><Relationship Id="rId5" Type="http://schemas.openxmlformats.org/officeDocument/2006/relationships/image" Target="../media/image47.png"/><Relationship Id="rId6" Type="http://schemas.openxmlformats.org/officeDocument/2006/relationships/image" Target="../media/image48.png"/><Relationship Id="rId7" Type="http://schemas.openxmlformats.org/officeDocument/2006/relationships/image" Target="../media/image6.png"/><Relationship Id="rId8" Type="http://schemas.openxmlformats.org/officeDocument/2006/relationships/image" Target="../media/image49.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4.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5.png"/><Relationship Id="rId4" Type="http://schemas.openxmlformats.org/officeDocument/2006/relationships/image" Target="../media/image6.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1.png"/><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9.png"/><Relationship Id="rId6" Type="http://schemas.openxmlformats.org/officeDocument/2006/relationships/image" Target="../media/image7.png"/><Relationship Id="rId7" Type="http://schemas.openxmlformats.org/officeDocument/2006/relationships/image" Target="../media/image5.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png"/><Relationship Id="rId3" Type="http://schemas.openxmlformats.org/officeDocument/2006/relationships/image" Target="../media/image8.png"/><Relationship Id="rId4" Type="http://schemas.openxmlformats.org/officeDocument/2006/relationships/image" Target="../media/image14.png"/><Relationship Id="rId5" Type="http://schemas.openxmlformats.org/officeDocument/2006/relationships/image" Target="../media/image12.png"/><Relationship Id="rId6" Type="http://schemas.openxmlformats.org/officeDocument/2006/relationships/image" Target="../media/image15.png"/><Relationship Id="rId7" Type="http://schemas.openxmlformats.org/officeDocument/2006/relationships/image" Target="../media/image5.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6.png"/><Relationship Id="rId3" Type="http://schemas.openxmlformats.org/officeDocument/2006/relationships/image" Target="../media/image12.png"/><Relationship Id="rId4" Type="http://schemas.openxmlformats.org/officeDocument/2006/relationships/image" Target="../media/image15.png"/><Relationship Id="rId5" Type="http://schemas.openxmlformats.org/officeDocument/2006/relationships/image" Target="../media/image9.png"/><Relationship Id="rId6" Type="http://schemas.openxmlformats.org/officeDocument/2006/relationships/image" Target="../media/image10.png"/><Relationship Id="rId7"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9" name="Shape 129"/>
          <p:cNvSpPr/>
          <p:nvPr>
            <p:ph type="body" idx="13"/>
          </p:nvPr>
        </p:nvSpPr>
        <p:spPr>
          <a:xfrm>
            <a:off x="4889500" y="6819900"/>
            <a:ext cx="3225800" cy="1270000"/>
          </a:xfrm>
          <a:prstGeom prst="roundRect">
            <a:avLst>
              <a:gd name="adj" fmla="val 41000"/>
            </a:avLst>
          </a:prstGeom>
          <a:extLst>
            <a:ext uri="{C572A759-6A51-4108-AA02-DFA0A04FC94B}">
              <ma14:wrappingTextBoxFlag xmlns:ma14="http://schemas.microsoft.com/office/mac/drawingml/2011/main" val="1"/>
            </a:ext>
          </a:extLst>
        </p:spPr>
        <p:txBody>
          <a:bodyPr/>
          <a:lstStyle>
            <a:lvl1pPr marL="0" indent="0" algn="ctr">
              <a:lnSpc>
                <a:spcPct val="100000"/>
              </a:lnSpc>
              <a:spcBef>
                <a:spcPts val="0"/>
              </a:spcBef>
              <a:buClrTx/>
              <a:buSzTx/>
              <a:buNone/>
              <a:defRPr sz="4800">
                <a:solidFill>
                  <a:srgbClr val="000000"/>
                </a:solidFill>
                <a:latin typeface="+mn-lt"/>
                <a:ea typeface="+mn-ea"/>
                <a:cs typeface="+mn-cs"/>
                <a:sym typeface="Baskerville"/>
              </a:defRPr>
            </a:lvl1pPr>
          </a:lstStyle>
          <a:p>
            <a:pPr/>
            <a:r>
              <a:t>cours 25</a:t>
            </a:r>
          </a:p>
        </p:txBody>
      </p:sp>
      <p:sp>
        <p:nvSpPr>
          <p:cNvPr id="130" name="Shape 130"/>
          <p:cNvSpPr/>
          <p:nvPr>
            <p:ph type="body" idx="14"/>
          </p:nvPr>
        </p:nvSpPr>
        <p:spPr>
          <a:xfrm>
            <a:off x="424308" y="2247900"/>
            <a:ext cx="12156184" cy="3324474"/>
          </a:xfrm>
          <a:prstGeom prst="roundRect">
            <a:avLst>
              <a:gd name="adj" fmla="val 31580"/>
            </a:avLst>
          </a:prstGeom>
          <a:extLst>
            <a:ext uri="{C572A759-6A51-4108-AA02-DFA0A04FC94B}">
              <ma14:wrappingTextBoxFlag xmlns:ma14="http://schemas.microsoft.com/office/mac/drawingml/2011/main" val="1"/>
            </a:ext>
          </a:extLst>
        </p:spPr>
        <p:txBody>
          <a:bodyPr/>
          <a:lstStyle>
            <a:lvl1pPr marL="0" indent="0" algn="ctr">
              <a:lnSpc>
                <a:spcPct val="100000"/>
              </a:lnSpc>
              <a:spcBef>
                <a:spcPts val="0"/>
              </a:spcBef>
              <a:buClrTx/>
              <a:buSzTx/>
              <a:buNone/>
              <a:defRPr cap="all" sz="7200">
                <a:solidFill>
                  <a:srgbClr val="000000"/>
                </a:solidFill>
                <a:latin typeface="+mn-lt"/>
                <a:ea typeface="+mn-ea"/>
                <a:cs typeface="+mn-cs"/>
                <a:sym typeface="Baskerville"/>
              </a:defRPr>
            </a:lvl1pPr>
          </a:lstStyle>
          <a:p>
            <a:pPr/>
            <a:r>
              <a:t>4.4 Tests D’hypothèses sur une moyenne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227" name="Group 227"/>
          <p:cNvGrpSpPr/>
          <p:nvPr/>
        </p:nvGrpSpPr>
        <p:grpSpPr>
          <a:xfrm>
            <a:off x="139700" y="5913487"/>
            <a:ext cx="7941362" cy="3682951"/>
            <a:chOff x="0" y="0"/>
            <a:chExt cx="7941361" cy="3682950"/>
          </a:xfrm>
        </p:grpSpPr>
        <p:pic>
          <p:nvPicPr>
            <p:cNvPr id="224" name="deuxcote.pdf"/>
            <p:cNvPicPr>
              <a:picLocks noChangeAspect="1"/>
            </p:cNvPicPr>
            <p:nvPr/>
          </p:nvPicPr>
          <p:blipFill>
            <a:blip r:embed="rId2">
              <a:extLst/>
            </a:blip>
            <a:stretch>
              <a:fillRect/>
            </a:stretch>
          </p:blipFill>
          <p:spPr>
            <a:xfrm>
              <a:off x="0" y="0"/>
              <a:ext cx="7941362" cy="3682951"/>
            </a:xfrm>
            <a:prstGeom prst="rect">
              <a:avLst/>
            </a:prstGeom>
            <a:ln w="12700" cap="flat">
              <a:noFill/>
              <a:miter lim="400000"/>
            </a:ln>
            <a:effectLst/>
          </p:spPr>
        </p:pic>
        <p:pic>
          <p:nvPicPr>
            <p:cNvPr id="225" name="pasted-image.pdf"/>
            <p:cNvPicPr>
              <a:picLocks noChangeAspect="1"/>
            </p:cNvPicPr>
            <p:nvPr/>
          </p:nvPicPr>
          <p:blipFill>
            <a:blip r:embed="rId3">
              <a:extLst/>
            </a:blip>
            <a:stretch>
              <a:fillRect/>
            </a:stretch>
          </p:blipFill>
          <p:spPr>
            <a:xfrm>
              <a:off x="6022768" y="3154312"/>
              <a:ext cx="469901" cy="393701"/>
            </a:xfrm>
            <a:prstGeom prst="rect">
              <a:avLst/>
            </a:prstGeom>
            <a:ln w="12700" cap="flat">
              <a:noFill/>
              <a:miter lim="400000"/>
            </a:ln>
            <a:effectLst/>
          </p:spPr>
        </p:pic>
        <p:pic>
          <p:nvPicPr>
            <p:cNvPr id="226" name="pasted-image.pdf"/>
            <p:cNvPicPr>
              <a:picLocks noChangeAspect="1"/>
            </p:cNvPicPr>
            <p:nvPr/>
          </p:nvPicPr>
          <p:blipFill>
            <a:blip r:embed="rId4">
              <a:extLst/>
            </a:blip>
            <a:stretch>
              <a:fillRect/>
            </a:stretch>
          </p:blipFill>
          <p:spPr>
            <a:xfrm>
              <a:off x="1140908" y="3289250"/>
              <a:ext cx="812801" cy="393701"/>
            </a:xfrm>
            <a:prstGeom prst="rect">
              <a:avLst/>
            </a:prstGeom>
            <a:ln w="12700" cap="flat">
              <a:noFill/>
              <a:miter lim="400000"/>
            </a:ln>
            <a:effectLst/>
          </p:spPr>
        </p:pic>
      </p:grpSp>
      <p:sp>
        <p:nvSpPr>
          <p:cNvPr id="228" name="Shape 228"/>
          <p:cNvSpPr/>
          <p:nvPr>
            <p:ph type="body" idx="13"/>
          </p:nvPr>
        </p:nvSpPr>
        <p:spPr>
          <a:prstGeom prst="roundRect">
            <a:avLst>
              <a:gd name="adj" fmla="val 50000"/>
            </a:avLst>
          </a:prstGeom>
        </p:spPr>
        <p:txBody>
          <a:bodyPr/>
          <a:lstStyle/>
          <a:p>
            <a:pPr/>
            <a:r>
              <a:t>Exemple:</a:t>
            </a:r>
          </a:p>
        </p:txBody>
      </p:sp>
      <p:sp>
        <p:nvSpPr>
          <p:cNvPr id="229" name="Shape 229"/>
          <p:cNvSpPr/>
          <p:nvPr/>
        </p:nvSpPr>
        <p:spPr>
          <a:xfrm>
            <a:off x="2686050" y="139699"/>
            <a:ext cx="10318751" cy="2184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stStyle>
          <a:p>
            <a:pPr/>
            <a:r>
              <a:t>Le vétérinaire du coin affirme que la durée de vie moyenne d’un labrador est de 12,3 ans avec un écart type de 2,5 ans. On décide de prendre un échantillon de 50 chiens pour tester l’affirmation. </a:t>
            </a:r>
          </a:p>
        </p:txBody>
      </p:sp>
      <p:pic>
        <p:nvPicPr>
          <p:cNvPr id="230" name="pasted-image.pdf"/>
          <p:cNvPicPr>
            <a:picLocks noChangeAspect="1"/>
          </p:cNvPicPr>
          <p:nvPr/>
        </p:nvPicPr>
        <p:blipFill>
          <a:blip r:embed="rId5">
            <a:extLst/>
          </a:blip>
          <a:stretch>
            <a:fillRect/>
          </a:stretch>
        </p:blipFill>
        <p:spPr>
          <a:xfrm>
            <a:off x="2627411" y="2685355"/>
            <a:ext cx="2705101" cy="419101"/>
          </a:xfrm>
          <a:prstGeom prst="rect">
            <a:avLst/>
          </a:prstGeom>
          <a:ln w="12700">
            <a:miter lim="400000"/>
          </a:ln>
        </p:spPr>
      </p:pic>
      <p:pic>
        <p:nvPicPr>
          <p:cNvPr id="231" name="pasted-image.pdf"/>
          <p:cNvPicPr>
            <a:picLocks noChangeAspect="1"/>
          </p:cNvPicPr>
          <p:nvPr/>
        </p:nvPicPr>
        <p:blipFill>
          <a:blip r:embed="rId6">
            <a:extLst/>
          </a:blip>
          <a:stretch>
            <a:fillRect/>
          </a:stretch>
        </p:blipFill>
        <p:spPr>
          <a:xfrm>
            <a:off x="6685061" y="2685355"/>
            <a:ext cx="2705101" cy="431801"/>
          </a:xfrm>
          <a:prstGeom prst="rect">
            <a:avLst/>
          </a:prstGeom>
          <a:ln w="12700">
            <a:miter lim="400000"/>
          </a:ln>
        </p:spPr>
      </p:pic>
      <p:grpSp>
        <p:nvGrpSpPr>
          <p:cNvPr id="234" name="Group 234"/>
          <p:cNvGrpSpPr/>
          <p:nvPr/>
        </p:nvGrpSpPr>
        <p:grpSpPr>
          <a:xfrm>
            <a:off x="267964" y="3414910"/>
            <a:ext cx="7769648" cy="622301"/>
            <a:chOff x="0" y="0"/>
            <a:chExt cx="7769646" cy="622300"/>
          </a:xfrm>
        </p:grpSpPr>
        <p:sp>
          <p:nvSpPr>
            <p:cNvPr id="232" name="Shape 232"/>
            <p:cNvSpPr/>
            <p:nvPr/>
          </p:nvSpPr>
          <p:spPr>
            <a:xfrm>
              <a:off x="-1" y="-1"/>
              <a:ext cx="5694686"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avec un niveau de signification</a:t>
              </a:r>
            </a:p>
          </p:txBody>
        </p:sp>
        <p:pic>
          <p:nvPicPr>
            <p:cNvPr id="233" name="pasted-image.pdf"/>
            <p:cNvPicPr>
              <a:picLocks noChangeAspect="1"/>
            </p:cNvPicPr>
            <p:nvPr/>
          </p:nvPicPr>
          <p:blipFill>
            <a:blip r:embed="rId7">
              <a:extLst/>
            </a:blip>
            <a:stretch>
              <a:fillRect/>
            </a:stretch>
          </p:blipFill>
          <p:spPr>
            <a:xfrm>
              <a:off x="6004346" y="177800"/>
              <a:ext cx="1765301" cy="406400"/>
            </a:xfrm>
            <a:prstGeom prst="rect">
              <a:avLst/>
            </a:prstGeom>
            <a:ln w="12700" cap="flat">
              <a:noFill/>
              <a:miter lim="400000"/>
            </a:ln>
            <a:effectLst/>
          </p:spPr>
        </p:pic>
      </p:grpSp>
      <p:pic>
        <p:nvPicPr>
          <p:cNvPr id="235" name="pasted-image.pdf"/>
          <p:cNvPicPr>
            <a:picLocks noChangeAspect="1"/>
          </p:cNvPicPr>
          <p:nvPr/>
        </p:nvPicPr>
        <p:blipFill>
          <a:blip r:embed="rId8">
            <a:extLst/>
          </a:blip>
          <a:stretch>
            <a:fillRect/>
          </a:stretch>
        </p:blipFill>
        <p:spPr>
          <a:xfrm>
            <a:off x="10284519" y="3376810"/>
            <a:ext cx="2057401" cy="838201"/>
          </a:xfrm>
          <a:prstGeom prst="rect">
            <a:avLst/>
          </a:prstGeom>
          <a:ln w="12700">
            <a:miter lim="400000"/>
          </a:ln>
        </p:spPr>
      </p:pic>
      <p:pic>
        <p:nvPicPr>
          <p:cNvPr id="236" name="pasted-image.pdf"/>
          <p:cNvPicPr>
            <a:picLocks noChangeAspect="1"/>
          </p:cNvPicPr>
          <p:nvPr/>
        </p:nvPicPr>
        <p:blipFill>
          <a:blip r:embed="rId9">
            <a:extLst/>
          </a:blip>
          <a:stretch>
            <a:fillRect/>
          </a:stretch>
        </p:blipFill>
        <p:spPr>
          <a:xfrm>
            <a:off x="546100" y="5017591"/>
            <a:ext cx="787400" cy="317501"/>
          </a:xfrm>
          <a:prstGeom prst="rect">
            <a:avLst/>
          </a:prstGeom>
          <a:ln w="12700">
            <a:miter lim="400000"/>
          </a:ln>
        </p:spPr>
      </p:pic>
      <p:pic>
        <p:nvPicPr>
          <p:cNvPr id="237" name="pasted-image.pdf"/>
          <p:cNvPicPr>
            <a:picLocks noChangeAspect="1"/>
          </p:cNvPicPr>
          <p:nvPr/>
        </p:nvPicPr>
        <p:blipFill>
          <a:blip r:embed="rId10">
            <a:extLst/>
          </a:blip>
          <a:stretch>
            <a:fillRect/>
          </a:stretch>
        </p:blipFill>
        <p:spPr>
          <a:xfrm>
            <a:off x="1813222" y="4592141"/>
            <a:ext cx="3911601" cy="1485901"/>
          </a:xfrm>
          <a:prstGeom prst="rect">
            <a:avLst/>
          </a:prstGeom>
          <a:ln w="12700">
            <a:miter lim="400000"/>
          </a:ln>
        </p:spPr>
      </p:pic>
      <p:grpSp>
        <p:nvGrpSpPr>
          <p:cNvPr id="240" name="Group 240"/>
          <p:cNvGrpSpPr/>
          <p:nvPr/>
        </p:nvGrpSpPr>
        <p:grpSpPr>
          <a:xfrm>
            <a:off x="5724822" y="6563121"/>
            <a:ext cx="6793112" cy="622301"/>
            <a:chOff x="0" y="0"/>
            <a:chExt cx="6793110" cy="622300"/>
          </a:xfrm>
        </p:grpSpPr>
        <p:pic>
          <p:nvPicPr>
            <p:cNvPr id="238" name="pasted-image.pdf"/>
            <p:cNvPicPr>
              <a:picLocks noChangeAspect="1"/>
            </p:cNvPicPr>
            <p:nvPr/>
          </p:nvPicPr>
          <p:blipFill>
            <a:blip r:embed="rId11">
              <a:extLst/>
            </a:blip>
            <a:stretch>
              <a:fillRect/>
            </a:stretch>
          </p:blipFill>
          <p:spPr>
            <a:xfrm>
              <a:off x="0" y="88900"/>
              <a:ext cx="1816100" cy="533401"/>
            </a:xfrm>
            <a:prstGeom prst="rect">
              <a:avLst/>
            </a:prstGeom>
            <a:ln w="12700" cap="flat">
              <a:noFill/>
              <a:miter lim="400000"/>
            </a:ln>
            <a:effectLst/>
          </p:spPr>
        </p:pic>
        <p:sp>
          <p:nvSpPr>
            <p:cNvPr id="239" name="Shape 239"/>
            <p:cNvSpPr/>
            <p:nvPr/>
          </p:nvSpPr>
          <p:spPr>
            <a:xfrm>
              <a:off x="2201465" y="-1"/>
              <a:ext cx="4591646"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est la zone d’acceptation</a:t>
              </a:r>
            </a:p>
          </p:txBody>
        </p:sp>
      </p:gr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2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24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34" grpId="3"/>
      <p:bldP build="whole" bldLvl="1" animBg="1" rev="0" advAuto="0" spid="235" grpId="4"/>
      <p:bldP build="whole" bldLvl="1" animBg="1" rev="0" advAuto="0" spid="237" grpId="5"/>
      <p:bldP build="whole" bldLvl="1" animBg="1" rev="0" advAuto="0" spid="240" grpId="8"/>
      <p:bldP build="whole" bldLvl="1" animBg="1" rev="0" advAuto="0" spid="227" grpId="7"/>
      <p:bldP build="whole" bldLvl="1" animBg="1" rev="0" advAuto="0" spid="236" grpId="6"/>
      <p:bldP build="whole" bldLvl="1" animBg="1" rev="0" advAuto="0" spid="230" grpId="1"/>
      <p:bldP build="whole" bldLvl="1" animBg="1" rev="0" advAuto="0" spid="231" grpId="2"/>
    </p:bldLst>
  </p:timing>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42" name="pasted-image.png"/>
          <p:cNvPicPr>
            <a:picLocks noChangeAspect="1"/>
          </p:cNvPicPr>
          <p:nvPr/>
        </p:nvPicPr>
        <p:blipFill>
          <a:blip r:embed="rId2">
            <a:extLst/>
          </a:blip>
          <a:stretch>
            <a:fillRect/>
          </a:stretch>
        </p:blipFill>
        <p:spPr>
          <a:xfrm>
            <a:off x="7396750" y="2430383"/>
            <a:ext cx="5533159" cy="6966208"/>
          </a:xfrm>
          <a:prstGeom prst="rect">
            <a:avLst/>
          </a:prstGeom>
          <a:ln w="12700">
            <a:miter lim="400000"/>
          </a:ln>
        </p:spPr>
      </p:pic>
      <p:sp>
        <p:nvSpPr>
          <p:cNvPr id="243" name="Shape 243"/>
          <p:cNvSpPr/>
          <p:nvPr>
            <p:ph type="body" idx="13"/>
          </p:nvPr>
        </p:nvSpPr>
        <p:spPr>
          <a:prstGeom prst="roundRect">
            <a:avLst>
              <a:gd name="adj" fmla="val 50000"/>
            </a:avLst>
          </a:prstGeom>
        </p:spPr>
        <p:txBody>
          <a:bodyPr/>
          <a:lstStyle/>
          <a:p>
            <a:pPr/>
            <a:r>
              <a:t>Exemple:</a:t>
            </a:r>
          </a:p>
        </p:txBody>
      </p:sp>
      <p:pic>
        <p:nvPicPr>
          <p:cNvPr id="244" name="pasted-image.pdf"/>
          <p:cNvPicPr>
            <a:picLocks noChangeAspect="1"/>
          </p:cNvPicPr>
          <p:nvPr/>
        </p:nvPicPr>
        <p:blipFill>
          <a:blip r:embed="rId3">
            <a:extLst/>
          </a:blip>
          <a:stretch>
            <a:fillRect/>
          </a:stretch>
        </p:blipFill>
        <p:spPr>
          <a:xfrm>
            <a:off x="824011" y="2420680"/>
            <a:ext cx="2705101" cy="419101"/>
          </a:xfrm>
          <a:prstGeom prst="rect">
            <a:avLst/>
          </a:prstGeom>
          <a:ln w="12700">
            <a:miter lim="400000"/>
          </a:ln>
        </p:spPr>
      </p:pic>
      <p:pic>
        <p:nvPicPr>
          <p:cNvPr id="245" name="pasted-image.pdf"/>
          <p:cNvPicPr>
            <a:picLocks noChangeAspect="1"/>
          </p:cNvPicPr>
          <p:nvPr/>
        </p:nvPicPr>
        <p:blipFill>
          <a:blip r:embed="rId4">
            <a:extLst/>
          </a:blip>
          <a:stretch>
            <a:fillRect/>
          </a:stretch>
        </p:blipFill>
        <p:spPr>
          <a:xfrm>
            <a:off x="4110380" y="2420680"/>
            <a:ext cx="2705101" cy="431801"/>
          </a:xfrm>
          <a:prstGeom prst="rect">
            <a:avLst/>
          </a:prstGeom>
          <a:ln w="12700">
            <a:miter lim="400000"/>
          </a:ln>
        </p:spPr>
      </p:pic>
      <p:pic>
        <p:nvPicPr>
          <p:cNvPr id="246" name="pasted-image.pdf"/>
          <p:cNvPicPr>
            <a:picLocks noChangeAspect="1"/>
          </p:cNvPicPr>
          <p:nvPr/>
        </p:nvPicPr>
        <p:blipFill>
          <a:blip r:embed="rId5">
            <a:extLst/>
          </a:blip>
          <a:stretch>
            <a:fillRect/>
          </a:stretch>
        </p:blipFill>
        <p:spPr>
          <a:xfrm>
            <a:off x="7396750" y="2324100"/>
            <a:ext cx="2057401" cy="838200"/>
          </a:xfrm>
          <a:prstGeom prst="rect">
            <a:avLst/>
          </a:prstGeom>
          <a:ln w="12700">
            <a:miter lim="400000"/>
          </a:ln>
        </p:spPr>
      </p:pic>
      <p:pic>
        <p:nvPicPr>
          <p:cNvPr id="247" name="pasted-image.pdf"/>
          <p:cNvPicPr>
            <a:picLocks noChangeAspect="1"/>
          </p:cNvPicPr>
          <p:nvPr/>
        </p:nvPicPr>
        <p:blipFill>
          <a:blip r:embed="rId6">
            <a:extLst/>
          </a:blip>
          <a:stretch>
            <a:fillRect/>
          </a:stretch>
        </p:blipFill>
        <p:spPr>
          <a:xfrm>
            <a:off x="153789" y="3816350"/>
            <a:ext cx="787401" cy="317500"/>
          </a:xfrm>
          <a:prstGeom prst="rect">
            <a:avLst/>
          </a:prstGeom>
          <a:ln w="12700">
            <a:miter lim="400000"/>
          </a:ln>
        </p:spPr>
      </p:pic>
      <p:pic>
        <p:nvPicPr>
          <p:cNvPr id="248" name="pasted-image.pdf"/>
          <p:cNvPicPr>
            <a:picLocks noChangeAspect="1"/>
          </p:cNvPicPr>
          <p:nvPr/>
        </p:nvPicPr>
        <p:blipFill>
          <a:blip r:embed="rId7">
            <a:extLst/>
          </a:blip>
          <a:stretch>
            <a:fillRect/>
          </a:stretch>
        </p:blipFill>
        <p:spPr>
          <a:xfrm>
            <a:off x="1420911" y="3390900"/>
            <a:ext cx="3911601" cy="1485900"/>
          </a:xfrm>
          <a:prstGeom prst="rect">
            <a:avLst/>
          </a:prstGeom>
          <a:ln w="12700">
            <a:miter lim="400000"/>
          </a:ln>
        </p:spPr>
      </p:pic>
      <p:pic>
        <p:nvPicPr>
          <p:cNvPr id="249" name="pasted-image.pdf"/>
          <p:cNvPicPr>
            <a:picLocks noChangeAspect="1"/>
          </p:cNvPicPr>
          <p:nvPr/>
        </p:nvPicPr>
        <p:blipFill>
          <a:blip r:embed="rId8">
            <a:extLst/>
          </a:blip>
          <a:stretch>
            <a:fillRect/>
          </a:stretch>
        </p:blipFill>
        <p:spPr>
          <a:xfrm>
            <a:off x="468411" y="5190401"/>
            <a:ext cx="5207001" cy="482601"/>
          </a:xfrm>
          <a:prstGeom prst="rect">
            <a:avLst/>
          </a:prstGeom>
          <a:ln w="12700">
            <a:miter lim="400000"/>
          </a:ln>
        </p:spPr>
      </p:pic>
      <p:sp>
        <p:nvSpPr>
          <p:cNvPr id="250" name="Shape 250"/>
          <p:cNvSpPr/>
          <p:nvPr/>
        </p:nvSpPr>
        <p:spPr>
          <a:xfrm>
            <a:off x="10788848" y="7426721"/>
            <a:ext cx="604094" cy="277442"/>
          </a:xfrm>
          <a:prstGeom prst="ellipse">
            <a:avLst/>
          </a:prstGeom>
          <a:ln w="25400">
            <a:solidFill>
              <a:srgbClr val="E45B41"/>
            </a:solidFill>
            <a:miter lim="400000"/>
          </a:ln>
        </p:spPr>
        <p:txBody>
          <a:bodyPr lIns="50800" tIns="50800" rIns="50800" bIns="50800" anchor="ctr"/>
          <a:lstStyle/>
          <a:p>
            <a:pPr>
              <a:defRPr sz="4000"/>
            </a:pPr>
          </a:p>
        </p:txBody>
      </p:sp>
      <p:grpSp>
        <p:nvGrpSpPr>
          <p:cNvPr id="253" name="Group 253"/>
          <p:cNvGrpSpPr/>
          <p:nvPr/>
        </p:nvGrpSpPr>
        <p:grpSpPr>
          <a:xfrm>
            <a:off x="6960351" y="3958642"/>
            <a:ext cx="4130545" cy="3606801"/>
            <a:chOff x="0" y="0"/>
            <a:chExt cx="4130544" cy="3606800"/>
          </a:xfrm>
        </p:grpSpPr>
        <p:sp>
          <p:nvSpPr>
            <p:cNvPr id="251" name="Shape 251"/>
            <p:cNvSpPr/>
            <p:nvPr/>
          </p:nvSpPr>
          <p:spPr>
            <a:xfrm>
              <a:off x="0" y="3606800"/>
              <a:ext cx="538100" cy="0"/>
            </a:xfrm>
            <a:prstGeom prst="line">
              <a:avLst/>
            </a:prstGeom>
            <a:noFill/>
            <a:ln w="25400" cap="flat">
              <a:solidFill>
                <a:srgbClr val="535353"/>
              </a:solidFill>
              <a:prstDash val="solid"/>
              <a:miter lim="400000"/>
              <a:tailEnd type="triangle" w="med" len="med"/>
            </a:ln>
            <a:effectLst/>
          </p:spPr>
          <p:txBody>
            <a:bodyPr wrap="square" lIns="0" tIns="0" rIns="0" bIns="0" numCol="1" anchor="t">
              <a:noAutofit/>
            </a:bodyPr>
            <a:lstStyle/>
            <a:p>
              <a:pPr>
                <a:defRPr sz="4000"/>
              </a:pPr>
            </a:p>
          </p:txBody>
        </p:sp>
        <p:sp>
          <p:nvSpPr>
            <p:cNvPr id="252" name="Shape 252"/>
            <p:cNvSpPr/>
            <p:nvPr/>
          </p:nvSpPr>
          <p:spPr>
            <a:xfrm>
              <a:off x="4130544" y="0"/>
              <a:ext cx="1" cy="482600"/>
            </a:xfrm>
            <a:prstGeom prst="line">
              <a:avLst/>
            </a:prstGeom>
            <a:noFill/>
            <a:ln w="25400" cap="flat">
              <a:solidFill>
                <a:srgbClr val="535353"/>
              </a:solidFill>
              <a:prstDash val="solid"/>
              <a:miter lim="400000"/>
              <a:tailEnd type="triangle" w="med" len="med"/>
            </a:ln>
            <a:effectLst/>
          </p:spPr>
          <p:txBody>
            <a:bodyPr wrap="square" lIns="0" tIns="0" rIns="0" bIns="0" numCol="1" anchor="t">
              <a:noAutofit/>
            </a:bodyPr>
            <a:lstStyle/>
            <a:p>
              <a:pPr>
                <a:defRPr sz="4000"/>
              </a:pPr>
            </a:p>
          </p:txBody>
        </p:sp>
      </p:grpSp>
      <p:pic>
        <p:nvPicPr>
          <p:cNvPr id="254" name="pasted-image.pdf"/>
          <p:cNvPicPr>
            <a:picLocks noChangeAspect="1"/>
          </p:cNvPicPr>
          <p:nvPr/>
        </p:nvPicPr>
        <p:blipFill>
          <a:blip r:embed="rId9">
            <a:extLst/>
          </a:blip>
          <a:stretch>
            <a:fillRect/>
          </a:stretch>
        </p:blipFill>
        <p:spPr>
          <a:xfrm>
            <a:off x="2051645" y="6805612"/>
            <a:ext cx="2540001" cy="444501"/>
          </a:xfrm>
          <a:prstGeom prst="rect">
            <a:avLst/>
          </a:prstGeom>
          <a:ln w="12700">
            <a:miter lim="400000"/>
          </a:ln>
        </p:spPr>
      </p:pic>
      <p:pic>
        <p:nvPicPr>
          <p:cNvPr id="255" name="pasted-image.pdf"/>
          <p:cNvPicPr>
            <a:picLocks noChangeAspect="1"/>
          </p:cNvPicPr>
          <p:nvPr/>
        </p:nvPicPr>
        <p:blipFill>
          <a:blip r:embed="rId10">
            <a:extLst/>
          </a:blip>
          <a:stretch>
            <a:fillRect/>
          </a:stretch>
        </p:blipFill>
        <p:spPr>
          <a:xfrm>
            <a:off x="2441674" y="8147149"/>
            <a:ext cx="2628901" cy="469901"/>
          </a:xfrm>
          <a:prstGeom prst="rect">
            <a:avLst/>
          </a:prstGeom>
          <a:ln w="12700">
            <a:miter lim="400000"/>
          </a:ln>
        </p:spPr>
      </p:pic>
      <p:pic>
        <p:nvPicPr>
          <p:cNvPr id="256" name="pasted-image.pdf"/>
          <p:cNvPicPr>
            <a:picLocks noChangeAspect="1"/>
          </p:cNvPicPr>
          <p:nvPr/>
        </p:nvPicPr>
        <p:blipFill>
          <a:blip r:embed="rId11">
            <a:extLst/>
          </a:blip>
          <a:stretch>
            <a:fillRect/>
          </a:stretch>
        </p:blipFill>
        <p:spPr>
          <a:xfrm>
            <a:off x="3296791" y="6039147"/>
            <a:ext cx="1562101" cy="406401"/>
          </a:xfrm>
          <a:prstGeom prst="rect">
            <a:avLst/>
          </a:prstGeom>
          <a:ln w="12700">
            <a:miter lim="400000"/>
          </a:ln>
        </p:spPr>
      </p:pic>
      <p:sp>
        <p:nvSpPr>
          <p:cNvPr id="257" name="Shape 257"/>
          <p:cNvSpPr/>
          <p:nvPr/>
        </p:nvSpPr>
        <p:spPr>
          <a:xfrm>
            <a:off x="2640731" y="50799"/>
            <a:ext cx="10200185" cy="2184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stStyle>
          <a:p>
            <a:pPr/>
            <a:r>
              <a:t>Le vétérinaire du coin affirme que la durée de vie moyenne d’un labrador est de 12,3 ans avec un écart type de 2,5 ans. On décide de prendre un échantillon de 50 chiens pour tester l’affirmation. </a:t>
            </a:r>
          </a:p>
        </p:txBody>
      </p:sp>
    </p:spTree>
  </p:cSld>
  <p:clrMapOvr>
    <a:masterClrMapping/>
  </p:clrMapOvr>
  <mc:AlternateContent xmlns:mc="http://schemas.openxmlformats.org/markup-compatibility/2006">
    <mc:Choice xmlns:p14="http://schemas.microsoft.com/office/powerpoint/2010/main" Requires="p14">
      <p:transition spd="slow" advClick="1" p14:dur="2000">
        <p:dissolv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5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5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5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5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25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49" grpId="1"/>
      <p:bldP build="whole" bldLvl="1" animBg="1" rev="0" advAuto="0" spid="254" grpId="6"/>
      <p:bldP build="whole" bldLvl="1" animBg="1" rev="0" advAuto="0" spid="253" grpId="5"/>
      <p:bldP build="whole" bldLvl="1" animBg="1" rev="0" advAuto="0" spid="242" grpId="3"/>
      <p:bldP build="whole" bldLvl="1" animBg="1" rev="0" advAuto="0" spid="255" grpId="7"/>
      <p:bldP build="whole" bldLvl="1" animBg="1" rev="0" advAuto="0" spid="256" grpId="2"/>
      <p:bldP build="whole" bldLvl="1" animBg="1" rev="0" advAuto="0" spid="250" grpId="4"/>
    </p:bldLst>
  </p:timing>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261" name="Group 261"/>
          <p:cNvGrpSpPr/>
          <p:nvPr/>
        </p:nvGrpSpPr>
        <p:grpSpPr>
          <a:xfrm>
            <a:off x="2854176" y="6377731"/>
            <a:ext cx="1086347" cy="2533676"/>
            <a:chOff x="0" y="0"/>
            <a:chExt cx="1086346" cy="2533674"/>
          </a:xfrm>
        </p:grpSpPr>
        <p:sp>
          <p:nvSpPr>
            <p:cNvPr id="259" name="Shape 259"/>
            <p:cNvSpPr/>
            <p:nvPr/>
          </p:nvSpPr>
          <p:spPr>
            <a:xfrm>
              <a:off x="0" y="1942479"/>
              <a:ext cx="1055093" cy="591196"/>
            </a:xfrm>
            <a:prstGeom prst="roundRect">
              <a:avLst>
                <a:gd name="adj" fmla="val 32223"/>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60" name="Shape 260"/>
            <p:cNvSpPr/>
            <p:nvPr/>
          </p:nvSpPr>
          <p:spPr>
            <a:xfrm>
              <a:off x="0" y="0"/>
              <a:ext cx="1086347" cy="591195"/>
            </a:xfrm>
            <a:prstGeom prst="roundRect">
              <a:avLst>
                <a:gd name="adj" fmla="val 32223"/>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264" name="Group 264"/>
          <p:cNvGrpSpPr/>
          <p:nvPr/>
        </p:nvGrpSpPr>
        <p:grpSpPr>
          <a:xfrm>
            <a:off x="1416050" y="6403627"/>
            <a:ext cx="2987973" cy="1373387"/>
            <a:chOff x="0" y="0"/>
            <a:chExt cx="2987972" cy="1373385"/>
          </a:xfrm>
        </p:grpSpPr>
        <p:sp>
          <p:nvSpPr>
            <p:cNvPr id="262" name="Shape 262"/>
            <p:cNvSpPr/>
            <p:nvPr/>
          </p:nvSpPr>
          <p:spPr>
            <a:xfrm>
              <a:off x="1717972" y="782191"/>
              <a:ext cx="1270001" cy="591195"/>
            </a:xfrm>
            <a:prstGeom prst="roundRect">
              <a:avLst>
                <a:gd name="adj" fmla="val 32223"/>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63" name="Shape 263"/>
            <p:cNvSpPr/>
            <p:nvPr/>
          </p:nvSpPr>
          <p:spPr>
            <a:xfrm>
              <a:off x="0" y="0"/>
              <a:ext cx="1270000" cy="591195"/>
            </a:xfrm>
            <a:prstGeom prst="roundRect">
              <a:avLst>
                <a:gd name="adj" fmla="val 32223"/>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sp>
        <p:nvSpPr>
          <p:cNvPr id="265" name="Shape 265"/>
          <p:cNvSpPr/>
          <p:nvPr>
            <p:ph type="body" idx="13"/>
          </p:nvPr>
        </p:nvSpPr>
        <p:spPr>
          <a:prstGeom prst="roundRect">
            <a:avLst>
              <a:gd name="adj" fmla="val 50000"/>
            </a:avLst>
          </a:prstGeom>
        </p:spPr>
        <p:txBody>
          <a:bodyPr/>
          <a:lstStyle/>
          <a:p>
            <a:pPr/>
            <a:r>
              <a:t>Exemple:</a:t>
            </a:r>
          </a:p>
        </p:txBody>
      </p:sp>
      <p:sp>
        <p:nvSpPr>
          <p:cNvPr id="266" name="Shape 266"/>
          <p:cNvSpPr/>
          <p:nvPr/>
        </p:nvSpPr>
        <p:spPr>
          <a:xfrm>
            <a:off x="2686050" y="139699"/>
            <a:ext cx="10318751" cy="2184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stStyle>
          <a:p>
            <a:pPr/>
            <a:r>
              <a:t>Le vétérinaire du coin affirme que la durée de vie moyenne d’un labrador est de 12,3 ans avec un écart type de 2,5 ans. On décide de prendre un échantillon de 50 chiens pour tester l’affirmation. </a:t>
            </a:r>
          </a:p>
        </p:txBody>
      </p:sp>
      <p:pic>
        <p:nvPicPr>
          <p:cNvPr id="267" name="pasted-image.pdf"/>
          <p:cNvPicPr>
            <a:picLocks noChangeAspect="1"/>
          </p:cNvPicPr>
          <p:nvPr/>
        </p:nvPicPr>
        <p:blipFill>
          <a:blip r:embed="rId2">
            <a:extLst/>
          </a:blip>
          <a:stretch>
            <a:fillRect/>
          </a:stretch>
        </p:blipFill>
        <p:spPr>
          <a:xfrm>
            <a:off x="460672" y="2685355"/>
            <a:ext cx="2705101" cy="419101"/>
          </a:xfrm>
          <a:prstGeom prst="rect">
            <a:avLst/>
          </a:prstGeom>
          <a:ln w="12700">
            <a:miter lim="400000"/>
          </a:ln>
        </p:spPr>
      </p:pic>
      <p:pic>
        <p:nvPicPr>
          <p:cNvPr id="268" name="pasted-image.pdf"/>
          <p:cNvPicPr>
            <a:picLocks noChangeAspect="1"/>
          </p:cNvPicPr>
          <p:nvPr/>
        </p:nvPicPr>
        <p:blipFill>
          <a:blip r:embed="rId3">
            <a:extLst/>
          </a:blip>
          <a:stretch>
            <a:fillRect/>
          </a:stretch>
        </p:blipFill>
        <p:spPr>
          <a:xfrm>
            <a:off x="3797300" y="2672655"/>
            <a:ext cx="2705100" cy="431801"/>
          </a:xfrm>
          <a:prstGeom prst="rect">
            <a:avLst/>
          </a:prstGeom>
          <a:ln w="12700">
            <a:miter lim="400000"/>
          </a:ln>
        </p:spPr>
      </p:pic>
      <p:sp>
        <p:nvSpPr>
          <p:cNvPr id="269" name="Shape 269"/>
          <p:cNvSpPr/>
          <p:nvPr/>
        </p:nvSpPr>
        <p:spPr>
          <a:xfrm>
            <a:off x="722597" y="3440906"/>
            <a:ext cx="569468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avec un niveau de signification</a:t>
            </a:r>
          </a:p>
        </p:txBody>
      </p:sp>
      <p:pic>
        <p:nvPicPr>
          <p:cNvPr id="270" name="pasted-image.pdf"/>
          <p:cNvPicPr>
            <a:picLocks noChangeAspect="1"/>
          </p:cNvPicPr>
          <p:nvPr/>
        </p:nvPicPr>
        <p:blipFill>
          <a:blip r:embed="rId4">
            <a:extLst/>
          </a:blip>
          <a:stretch>
            <a:fillRect/>
          </a:stretch>
        </p:blipFill>
        <p:spPr>
          <a:xfrm>
            <a:off x="6726944" y="3618706"/>
            <a:ext cx="1765301" cy="406401"/>
          </a:xfrm>
          <a:prstGeom prst="rect">
            <a:avLst/>
          </a:prstGeom>
          <a:ln w="12700">
            <a:miter lim="400000"/>
          </a:ln>
        </p:spPr>
      </p:pic>
      <p:pic>
        <p:nvPicPr>
          <p:cNvPr id="271" name="pasted-image.pdf"/>
          <p:cNvPicPr>
            <a:picLocks noChangeAspect="1"/>
          </p:cNvPicPr>
          <p:nvPr/>
        </p:nvPicPr>
        <p:blipFill>
          <a:blip r:embed="rId5">
            <a:extLst/>
          </a:blip>
          <a:stretch>
            <a:fillRect/>
          </a:stretch>
        </p:blipFill>
        <p:spPr>
          <a:xfrm>
            <a:off x="10224802" y="3332956"/>
            <a:ext cx="2057401" cy="838201"/>
          </a:xfrm>
          <a:prstGeom prst="rect">
            <a:avLst/>
          </a:prstGeom>
          <a:ln w="12700">
            <a:miter lim="400000"/>
          </a:ln>
        </p:spPr>
      </p:pic>
      <p:pic>
        <p:nvPicPr>
          <p:cNvPr id="272" name="pasted-image.pdf"/>
          <p:cNvPicPr>
            <a:picLocks noChangeAspect="1"/>
          </p:cNvPicPr>
          <p:nvPr/>
        </p:nvPicPr>
        <p:blipFill>
          <a:blip r:embed="rId6">
            <a:extLst/>
          </a:blip>
          <a:stretch>
            <a:fillRect/>
          </a:stretch>
        </p:blipFill>
        <p:spPr>
          <a:xfrm>
            <a:off x="659457" y="4700091"/>
            <a:ext cx="787401" cy="317501"/>
          </a:xfrm>
          <a:prstGeom prst="rect">
            <a:avLst/>
          </a:prstGeom>
          <a:ln w="12700">
            <a:miter lim="400000"/>
          </a:ln>
        </p:spPr>
      </p:pic>
      <p:pic>
        <p:nvPicPr>
          <p:cNvPr id="273" name="pasted-image.pdf"/>
          <p:cNvPicPr>
            <a:picLocks noChangeAspect="1"/>
          </p:cNvPicPr>
          <p:nvPr/>
        </p:nvPicPr>
        <p:blipFill>
          <a:blip r:embed="rId7">
            <a:extLst/>
          </a:blip>
          <a:stretch>
            <a:fillRect/>
          </a:stretch>
        </p:blipFill>
        <p:spPr>
          <a:xfrm>
            <a:off x="1813222" y="4274641"/>
            <a:ext cx="3911601" cy="1485901"/>
          </a:xfrm>
          <a:prstGeom prst="rect">
            <a:avLst/>
          </a:prstGeom>
          <a:ln w="12700">
            <a:miter lim="400000"/>
          </a:ln>
        </p:spPr>
      </p:pic>
      <p:pic>
        <p:nvPicPr>
          <p:cNvPr id="274" name="pasted-image.pdf"/>
          <p:cNvPicPr>
            <a:picLocks noChangeAspect="1"/>
          </p:cNvPicPr>
          <p:nvPr/>
        </p:nvPicPr>
        <p:blipFill>
          <a:blip r:embed="rId8">
            <a:extLst/>
          </a:blip>
          <a:stretch>
            <a:fillRect/>
          </a:stretch>
        </p:blipFill>
        <p:spPr>
          <a:xfrm>
            <a:off x="7845425" y="4465141"/>
            <a:ext cx="4203700" cy="1104901"/>
          </a:xfrm>
          <a:prstGeom prst="rect">
            <a:avLst/>
          </a:prstGeom>
          <a:ln w="12700">
            <a:miter lim="400000"/>
          </a:ln>
        </p:spPr>
      </p:pic>
      <p:pic>
        <p:nvPicPr>
          <p:cNvPr id="275" name="pasted-image.pdf"/>
          <p:cNvPicPr>
            <a:picLocks noChangeAspect="1"/>
          </p:cNvPicPr>
          <p:nvPr/>
        </p:nvPicPr>
        <p:blipFill>
          <a:blip r:embed="rId9">
            <a:extLst/>
          </a:blip>
          <a:stretch>
            <a:fillRect/>
          </a:stretch>
        </p:blipFill>
        <p:spPr>
          <a:xfrm>
            <a:off x="8344941" y="6092626"/>
            <a:ext cx="3581401" cy="406401"/>
          </a:xfrm>
          <a:prstGeom prst="rect">
            <a:avLst/>
          </a:prstGeom>
          <a:ln w="12700">
            <a:miter lim="400000"/>
          </a:ln>
        </p:spPr>
      </p:pic>
      <p:pic>
        <p:nvPicPr>
          <p:cNvPr id="276" name="pasted-image.pdf"/>
          <p:cNvPicPr>
            <a:picLocks noChangeAspect="1"/>
          </p:cNvPicPr>
          <p:nvPr/>
        </p:nvPicPr>
        <p:blipFill>
          <a:blip r:embed="rId10">
            <a:extLst/>
          </a:blip>
          <a:stretch>
            <a:fillRect/>
          </a:stretch>
        </p:blipFill>
        <p:spPr>
          <a:xfrm>
            <a:off x="784572" y="7307113"/>
            <a:ext cx="5194301" cy="469901"/>
          </a:xfrm>
          <a:prstGeom prst="rect">
            <a:avLst/>
          </a:prstGeom>
          <a:ln w="12700">
            <a:miter lim="400000"/>
          </a:ln>
        </p:spPr>
      </p:pic>
      <p:pic>
        <p:nvPicPr>
          <p:cNvPr id="277" name="pasted-image.pdf"/>
          <p:cNvPicPr>
            <a:picLocks noChangeAspect="1"/>
          </p:cNvPicPr>
          <p:nvPr/>
        </p:nvPicPr>
        <p:blipFill>
          <a:blip r:embed="rId11">
            <a:extLst/>
          </a:blip>
          <a:stretch>
            <a:fillRect/>
          </a:stretch>
        </p:blipFill>
        <p:spPr>
          <a:xfrm>
            <a:off x="659457" y="8380858"/>
            <a:ext cx="4787901" cy="469901"/>
          </a:xfrm>
          <a:prstGeom prst="rect">
            <a:avLst/>
          </a:prstGeom>
          <a:ln w="12700">
            <a:miter lim="400000"/>
          </a:ln>
        </p:spPr>
      </p:pic>
      <p:pic>
        <p:nvPicPr>
          <p:cNvPr id="278" name="pasted-image.pdf"/>
          <p:cNvPicPr>
            <a:picLocks noChangeAspect="1"/>
          </p:cNvPicPr>
          <p:nvPr/>
        </p:nvPicPr>
        <p:blipFill>
          <a:blip r:embed="rId12">
            <a:extLst/>
          </a:blip>
          <a:stretch>
            <a:fillRect/>
          </a:stretch>
        </p:blipFill>
        <p:spPr>
          <a:xfrm>
            <a:off x="6145311" y="7307113"/>
            <a:ext cx="1549401" cy="406401"/>
          </a:xfrm>
          <a:prstGeom prst="rect">
            <a:avLst/>
          </a:prstGeom>
          <a:ln w="12700">
            <a:miter lim="400000"/>
          </a:ln>
        </p:spPr>
      </p:pic>
      <p:pic>
        <p:nvPicPr>
          <p:cNvPr id="279" name="pasted-image.pdf"/>
          <p:cNvPicPr>
            <a:picLocks noChangeAspect="1"/>
          </p:cNvPicPr>
          <p:nvPr/>
        </p:nvPicPr>
        <p:blipFill>
          <a:blip r:embed="rId13">
            <a:extLst/>
          </a:blip>
          <a:stretch>
            <a:fillRect/>
          </a:stretch>
        </p:blipFill>
        <p:spPr>
          <a:xfrm>
            <a:off x="5944294" y="8372772"/>
            <a:ext cx="1562101" cy="406401"/>
          </a:xfrm>
          <a:prstGeom prst="rect">
            <a:avLst/>
          </a:prstGeom>
          <a:ln w="12700">
            <a:miter lim="400000"/>
          </a:ln>
        </p:spPr>
      </p:pic>
      <p:pic>
        <p:nvPicPr>
          <p:cNvPr id="280" name="pasted-image.pdf"/>
          <p:cNvPicPr>
            <a:picLocks noChangeAspect="1"/>
          </p:cNvPicPr>
          <p:nvPr/>
        </p:nvPicPr>
        <p:blipFill>
          <a:blip r:embed="rId14">
            <a:extLst/>
          </a:blip>
          <a:stretch>
            <a:fillRect/>
          </a:stretch>
        </p:blipFill>
        <p:spPr>
          <a:xfrm>
            <a:off x="1371600" y="6499026"/>
            <a:ext cx="2628901" cy="469901"/>
          </a:xfrm>
          <a:prstGeom prst="rect">
            <a:avLst/>
          </a:prstGeom>
          <a:ln w="12700">
            <a:miter lim="400000"/>
          </a:ln>
        </p:spPr>
      </p:pic>
      <p:pic>
        <p:nvPicPr>
          <p:cNvPr id="281" name="pasted-image.pdf"/>
          <p:cNvPicPr>
            <a:picLocks noChangeAspect="1"/>
          </p:cNvPicPr>
          <p:nvPr/>
        </p:nvPicPr>
        <p:blipFill>
          <a:blip r:embed="rId15">
            <a:extLst/>
          </a:blip>
          <a:stretch>
            <a:fillRect/>
          </a:stretch>
        </p:blipFill>
        <p:spPr>
          <a:xfrm>
            <a:off x="9397355" y="7985918"/>
            <a:ext cx="2743201" cy="469901"/>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2000">
        <p:dissolv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7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7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7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6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6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27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27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28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76" grpId="3"/>
      <p:bldP build="whole" bldLvl="1" animBg="1" rev="0" advAuto="0" spid="264" grpId="5"/>
      <p:bldP build="whole" bldLvl="1" animBg="1" rev="0" advAuto="0" spid="278" grpId="7"/>
      <p:bldP build="whole" bldLvl="1" animBg="1" rev="0" advAuto="0" spid="279" grpId="8"/>
      <p:bldP build="whole" bldLvl="1" animBg="1" rev="0" advAuto="0" spid="281" grpId="9"/>
      <p:bldP build="whole" bldLvl="1" animBg="1" rev="0" advAuto="0" spid="274" grpId="1"/>
      <p:bldP build="whole" bldLvl="1" animBg="1" rev="0" advAuto="0" spid="277" grpId="4"/>
      <p:bldP build="whole" bldLvl="1" animBg="1" rev="0" advAuto="0" spid="261" grpId="6"/>
      <p:bldP build="whole" bldLvl="1" animBg="1" rev="0" advAuto="0" spid="275" grpId="2"/>
    </p:bldLst>
  </p:timing>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3" name="Shape 283"/>
          <p:cNvSpPr/>
          <p:nvPr>
            <p:ph type="body" idx="13"/>
          </p:nvPr>
        </p:nvSpPr>
        <p:spPr>
          <a:prstGeom prst="roundRect">
            <a:avLst>
              <a:gd name="adj" fmla="val 50000"/>
            </a:avLst>
          </a:prstGeom>
        </p:spPr>
        <p:txBody>
          <a:bodyPr/>
          <a:lstStyle/>
          <a:p>
            <a:pPr/>
            <a:r>
              <a:t>Exemple:</a:t>
            </a:r>
          </a:p>
        </p:txBody>
      </p:sp>
      <p:sp>
        <p:nvSpPr>
          <p:cNvPr id="284" name="Shape 284"/>
          <p:cNvSpPr/>
          <p:nvPr/>
        </p:nvSpPr>
        <p:spPr>
          <a:xfrm>
            <a:off x="2686050" y="139699"/>
            <a:ext cx="10318751" cy="2184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stStyle>
          <a:p>
            <a:pPr/>
            <a:r>
              <a:t>Le vétérinaire du coin affirme que la durée de vie moyenne d’un labrador est de 12,3 ans avec un écart type de 2,5 ans. On décide de prendre un échantillon de 50 chiens pour tester l’affirmation. </a:t>
            </a:r>
          </a:p>
        </p:txBody>
      </p:sp>
      <p:pic>
        <p:nvPicPr>
          <p:cNvPr id="285" name="pasted-image.pdf"/>
          <p:cNvPicPr>
            <a:picLocks noChangeAspect="1"/>
          </p:cNvPicPr>
          <p:nvPr/>
        </p:nvPicPr>
        <p:blipFill>
          <a:blip r:embed="rId2">
            <a:extLst/>
          </a:blip>
          <a:stretch>
            <a:fillRect/>
          </a:stretch>
        </p:blipFill>
        <p:spPr>
          <a:xfrm>
            <a:off x="2627411" y="2685355"/>
            <a:ext cx="2705101" cy="419101"/>
          </a:xfrm>
          <a:prstGeom prst="rect">
            <a:avLst/>
          </a:prstGeom>
          <a:ln w="12700">
            <a:miter lim="400000"/>
          </a:ln>
        </p:spPr>
      </p:pic>
      <p:pic>
        <p:nvPicPr>
          <p:cNvPr id="286" name="pasted-image.pdf"/>
          <p:cNvPicPr>
            <a:picLocks noChangeAspect="1"/>
          </p:cNvPicPr>
          <p:nvPr/>
        </p:nvPicPr>
        <p:blipFill>
          <a:blip r:embed="rId3">
            <a:extLst/>
          </a:blip>
          <a:stretch>
            <a:fillRect/>
          </a:stretch>
        </p:blipFill>
        <p:spPr>
          <a:xfrm>
            <a:off x="6685061" y="2685355"/>
            <a:ext cx="2705101" cy="431801"/>
          </a:xfrm>
          <a:prstGeom prst="rect">
            <a:avLst/>
          </a:prstGeom>
          <a:ln w="12700">
            <a:miter lim="400000"/>
          </a:ln>
        </p:spPr>
      </p:pic>
      <p:sp>
        <p:nvSpPr>
          <p:cNvPr id="287" name="Shape 287"/>
          <p:cNvSpPr/>
          <p:nvPr/>
        </p:nvSpPr>
        <p:spPr>
          <a:xfrm>
            <a:off x="807714" y="3764160"/>
            <a:ext cx="569468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avec un niveau de signification</a:t>
            </a:r>
          </a:p>
        </p:txBody>
      </p:sp>
      <p:pic>
        <p:nvPicPr>
          <p:cNvPr id="288" name="pasted-image.pdf"/>
          <p:cNvPicPr>
            <a:picLocks noChangeAspect="1"/>
          </p:cNvPicPr>
          <p:nvPr/>
        </p:nvPicPr>
        <p:blipFill>
          <a:blip r:embed="rId4">
            <a:extLst/>
          </a:blip>
          <a:stretch>
            <a:fillRect/>
          </a:stretch>
        </p:blipFill>
        <p:spPr>
          <a:xfrm>
            <a:off x="6812061" y="3941960"/>
            <a:ext cx="1765301" cy="406401"/>
          </a:xfrm>
          <a:prstGeom prst="rect">
            <a:avLst/>
          </a:prstGeom>
          <a:ln w="12700">
            <a:miter lim="400000"/>
          </a:ln>
        </p:spPr>
      </p:pic>
      <p:pic>
        <p:nvPicPr>
          <p:cNvPr id="289" name="pasted-image.pdf"/>
          <p:cNvPicPr>
            <a:picLocks noChangeAspect="1"/>
          </p:cNvPicPr>
          <p:nvPr/>
        </p:nvPicPr>
        <p:blipFill>
          <a:blip r:embed="rId5">
            <a:extLst/>
          </a:blip>
          <a:stretch>
            <a:fillRect/>
          </a:stretch>
        </p:blipFill>
        <p:spPr>
          <a:xfrm>
            <a:off x="5440461" y="4876800"/>
            <a:ext cx="2743201" cy="469900"/>
          </a:xfrm>
          <a:prstGeom prst="rect">
            <a:avLst/>
          </a:prstGeom>
          <a:ln w="12700">
            <a:miter lim="400000"/>
          </a:ln>
        </p:spPr>
      </p:pic>
      <p:sp>
        <p:nvSpPr>
          <p:cNvPr id="290" name="Shape 290"/>
          <p:cNvSpPr/>
          <p:nvPr/>
        </p:nvSpPr>
        <p:spPr>
          <a:xfrm>
            <a:off x="443768" y="5949949"/>
            <a:ext cx="4367288"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La règle de décision est</a:t>
            </a:r>
          </a:p>
        </p:txBody>
      </p:sp>
      <p:grpSp>
        <p:nvGrpSpPr>
          <p:cNvPr id="294" name="Group 294"/>
          <p:cNvGrpSpPr/>
          <p:nvPr/>
        </p:nvGrpSpPr>
        <p:grpSpPr>
          <a:xfrm>
            <a:off x="3274181" y="6918721"/>
            <a:ext cx="7420906" cy="622301"/>
            <a:chOff x="0" y="0"/>
            <a:chExt cx="7420905" cy="622300"/>
          </a:xfrm>
        </p:grpSpPr>
        <p:sp>
          <p:nvSpPr>
            <p:cNvPr id="291" name="Shape 291"/>
            <p:cNvSpPr/>
            <p:nvPr/>
          </p:nvSpPr>
          <p:spPr>
            <a:xfrm>
              <a:off x="0" y="-1"/>
              <a:ext cx="3510037"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Accepter         si    </a:t>
              </a:r>
            </a:p>
          </p:txBody>
        </p:sp>
        <p:pic>
          <p:nvPicPr>
            <p:cNvPr id="292" name="pasted-image.pdf"/>
            <p:cNvPicPr>
              <a:picLocks noChangeAspect="1"/>
            </p:cNvPicPr>
            <p:nvPr/>
          </p:nvPicPr>
          <p:blipFill>
            <a:blip r:embed="rId6">
              <a:extLst/>
            </a:blip>
            <a:stretch>
              <a:fillRect/>
            </a:stretch>
          </p:blipFill>
          <p:spPr>
            <a:xfrm>
              <a:off x="3776005" y="114300"/>
              <a:ext cx="3644901" cy="406400"/>
            </a:xfrm>
            <a:prstGeom prst="rect">
              <a:avLst/>
            </a:prstGeom>
            <a:ln w="12700" cap="flat">
              <a:noFill/>
              <a:miter lim="400000"/>
            </a:ln>
            <a:effectLst/>
          </p:spPr>
        </p:pic>
        <p:pic>
          <p:nvPicPr>
            <p:cNvPr id="293" name="pasted-image.pdf"/>
            <p:cNvPicPr>
              <a:picLocks noChangeAspect="1"/>
            </p:cNvPicPr>
            <p:nvPr/>
          </p:nvPicPr>
          <p:blipFill>
            <a:blip r:embed="rId7">
              <a:extLst/>
            </a:blip>
            <a:stretch>
              <a:fillRect/>
            </a:stretch>
          </p:blipFill>
          <p:spPr>
            <a:xfrm>
              <a:off x="2166280" y="114300"/>
              <a:ext cx="533401" cy="393700"/>
            </a:xfrm>
            <a:prstGeom prst="rect">
              <a:avLst/>
            </a:prstGeom>
            <a:ln w="12700" cap="flat">
              <a:noFill/>
              <a:miter lim="400000"/>
            </a:ln>
            <a:effectLst/>
          </p:spPr>
        </p:pic>
      </p:grpSp>
      <p:grpSp>
        <p:nvGrpSpPr>
          <p:cNvPr id="300" name="Group 300"/>
          <p:cNvGrpSpPr/>
          <p:nvPr/>
        </p:nvGrpSpPr>
        <p:grpSpPr>
          <a:xfrm>
            <a:off x="2881560" y="7919839"/>
            <a:ext cx="8726067" cy="730251"/>
            <a:chOff x="0" y="0"/>
            <a:chExt cx="8726065" cy="730250"/>
          </a:xfrm>
        </p:grpSpPr>
        <p:pic>
          <p:nvPicPr>
            <p:cNvPr id="295" name="pasted-image.pdf"/>
            <p:cNvPicPr>
              <a:picLocks noChangeAspect="1"/>
            </p:cNvPicPr>
            <p:nvPr/>
          </p:nvPicPr>
          <p:blipFill>
            <a:blip r:embed="rId8">
              <a:extLst/>
            </a:blip>
            <a:stretch>
              <a:fillRect/>
            </a:stretch>
          </p:blipFill>
          <p:spPr>
            <a:xfrm>
              <a:off x="6757565" y="209550"/>
              <a:ext cx="1968501" cy="406400"/>
            </a:xfrm>
            <a:prstGeom prst="rect">
              <a:avLst/>
            </a:prstGeom>
            <a:ln w="12700" cap="flat">
              <a:noFill/>
              <a:miter lim="400000"/>
            </a:ln>
            <a:effectLst/>
          </p:spPr>
        </p:pic>
        <p:pic>
          <p:nvPicPr>
            <p:cNvPr id="296" name="pasted-image.pdf"/>
            <p:cNvPicPr>
              <a:picLocks noChangeAspect="1"/>
            </p:cNvPicPr>
            <p:nvPr/>
          </p:nvPicPr>
          <p:blipFill>
            <a:blip r:embed="rId9">
              <a:extLst/>
            </a:blip>
            <a:stretch>
              <a:fillRect/>
            </a:stretch>
          </p:blipFill>
          <p:spPr>
            <a:xfrm>
              <a:off x="3620839" y="215900"/>
              <a:ext cx="1943101" cy="406400"/>
            </a:xfrm>
            <a:prstGeom prst="rect">
              <a:avLst/>
            </a:prstGeom>
            <a:ln w="12700" cap="flat">
              <a:noFill/>
              <a:miter lim="400000"/>
            </a:ln>
            <a:effectLst/>
          </p:spPr>
        </p:pic>
        <p:sp>
          <p:nvSpPr>
            <p:cNvPr id="297" name="Shape 297"/>
            <p:cNvSpPr/>
            <p:nvPr/>
          </p:nvSpPr>
          <p:spPr>
            <a:xfrm>
              <a:off x="-1" y="107949"/>
              <a:ext cx="3193704"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Rejeter         si    </a:t>
              </a:r>
            </a:p>
          </p:txBody>
        </p:sp>
        <p:pic>
          <p:nvPicPr>
            <p:cNvPr id="298" name="pasted-image.pdf"/>
            <p:cNvPicPr>
              <a:picLocks noChangeAspect="1"/>
            </p:cNvPicPr>
            <p:nvPr/>
          </p:nvPicPr>
          <p:blipFill>
            <a:blip r:embed="rId7">
              <a:extLst/>
            </a:blip>
            <a:stretch>
              <a:fillRect/>
            </a:stretch>
          </p:blipFill>
          <p:spPr>
            <a:xfrm>
              <a:off x="1893813" y="222250"/>
              <a:ext cx="533401" cy="393700"/>
            </a:xfrm>
            <a:prstGeom prst="rect">
              <a:avLst/>
            </a:prstGeom>
            <a:ln w="12700" cap="flat">
              <a:noFill/>
              <a:miter lim="400000"/>
            </a:ln>
            <a:effectLst/>
          </p:spPr>
        </p:pic>
        <p:sp>
          <p:nvSpPr>
            <p:cNvPr id="299" name="Shape 299"/>
            <p:cNvSpPr/>
            <p:nvPr/>
          </p:nvSpPr>
          <p:spPr>
            <a:xfrm>
              <a:off x="5870202" y="-1"/>
              <a:ext cx="58110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ou</a:t>
              </a:r>
            </a:p>
          </p:txBody>
        </p:sp>
      </p:grpSp>
    </p:spTree>
  </p:cSld>
  <p:clrMapOvr>
    <a:masterClrMapping/>
  </p:clrMapOvr>
  <mc:AlternateContent xmlns:mc="http://schemas.openxmlformats.org/markup-compatibility/2006">
    <mc:Choice xmlns:p14="http://schemas.microsoft.com/office/powerpoint/2010/main" Requires="p14">
      <p:transition spd="slow" advClick="1" p14:dur="2000">
        <p:dissolv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30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94" grpId="2"/>
      <p:bldP build="whole" bldLvl="1" animBg="1" rev="0" advAuto="0" spid="300" grpId="3"/>
      <p:bldP build="whole" bldLvl="1" animBg="1" rev="0" advAuto="0" spid="290" grpId="1"/>
    </p:bldLst>
  </p:timing>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2" name="Shape 302"/>
          <p:cNvSpPr/>
          <p:nvPr/>
        </p:nvSpPr>
        <p:spPr>
          <a:xfrm>
            <a:off x="3841576" y="311149"/>
            <a:ext cx="5321648"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Étapes d’un test d’hypothèse</a:t>
            </a:r>
          </a:p>
        </p:txBody>
      </p:sp>
      <p:sp>
        <p:nvSpPr>
          <p:cNvPr id="303" name="Shape 303"/>
          <p:cNvSpPr/>
          <p:nvPr/>
        </p:nvSpPr>
        <p:spPr>
          <a:xfrm>
            <a:off x="308483" y="1981200"/>
            <a:ext cx="8398099" cy="5308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482600" indent="-482600" algn="l">
              <a:lnSpc>
                <a:spcPct val="150000"/>
              </a:lnSpc>
              <a:buSzPct val="100000"/>
              <a:buAutoNum type="arabicPeriod" startAt="1"/>
            </a:pPr>
            <a:r>
              <a:t>Déterminer la variable à étudier.</a:t>
            </a:r>
          </a:p>
          <a:p>
            <a:pPr marL="482600" indent="-482600" algn="l">
              <a:lnSpc>
                <a:spcPct val="150000"/>
              </a:lnSpc>
              <a:buSzPct val="100000"/>
              <a:buAutoNum type="arabicPeriod" startAt="1"/>
            </a:pPr>
            <a:r>
              <a:t>Formuler les hypothèses à confronter.</a:t>
            </a:r>
          </a:p>
          <a:p>
            <a:pPr marL="482600" indent="-482600" algn="l">
              <a:lnSpc>
                <a:spcPct val="150000"/>
              </a:lnSpc>
              <a:buSzPct val="100000"/>
              <a:buAutoNum type="arabicPeriod" startAt="1"/>
            </a:pPr>
            <a:r>
              <a:t>Établir le niveau de signification.</a:t>
            </a:r>
          </a:p>
          <a:p>
            <a:pPr marL="482600" indent="-482600" algn="l">
              <a:lnSpc>
                <a:spcPct val="150000"/>
              </a:lnSpc>
              <a:buSzPct val="100000"/>
              <a:buAutoNum type="arabicPeriod" startAt="1"/>
            </a:pPr>
            <a:r>
              <a:t>Déterminer la distribution de l’estimateur.</a:t>
            </a:r>
          </a:p>
          <a:p>
            <a:pPr marL="482600" indent="-482600" algn="l">
              <a:lnSpc>
                <a:spcPct val="150000"/>
              </a:lnSpc>
              <a:buSzPct val="100000"/>
              <a:buAutoNum type="arabicPeriod" startAt="1"/>
            </a:pPr>
            <a:r>
              <a:t>Établir la règle de décision.</a:t>
            </a:r>
          </a:p>
          <a:p>
            <a:pPr marL="482600" indent="-482600" algn="l">
              <a:lnSpc>
                <a:spcPct val="150000"/>
              </a:lnSpc>
              <a:buSzPct val="100000"/>
              <a:buAutoNum type="arabicPeriod" startAt="1"/>
            </a:pPr>
            <a:r>
              <a:t>Effectuer les calculs nécessaires.</a:t>
            </a:r>
          </a:p>
          <a:p>
            <a:pPr marL="482600" indent="-482600" algn="l">
              <a:lnSpc>
                <a:spcPct val="150000"/>
              </a:lnSpc>
              <a:buSzPct val="100000"/>
              <a:buAutoNum type="arabicPeriod" startAt="1"/>
            </a:pPr>
            <a:r>
              <a:t>Prendre la décision.  </a:t>
            </a:r>
          </a:p>
        </p:txBody>
      </p:sp>
      <p:grpSp>
        <p:nvGrpSpPr>
          <p:cNvPr id="308" name="Group 308"/>
          <p:cNvGrpSpPr/>
          <p:nvPr/>
        </p:nvGrpSpPr>
        <p:grpSpPr>
          <a:xfrm>
            <a:off x="7893223" y="1460500"/>
            <a:ext cx="3659275" cy="1581151"/>
            <a:chOff x="0" y="0"/>
            <a:chExt cx="3659274" cy="1581150"/>
          </a:xfrm>
        </p:grpSpPr>
        <p:sp>
          <p:nvSpPr>
            <p:cNvPr id="304" name="Shape 304"/>
            <p:cNvSpPr/>
            <p:nvPr/>
          </p:nvSpPr>
          <p:spPr>
            <a:xfrm>
              <a:off x="1806140" y="-1"/>
              <a:ext cx="1810272"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bilatérale</a:t>
              </a:r>
            </a:p>
          </p:txBody>
        </p:sp>
        <p:sp>
          <p:nvSpPr>
            <p:cNvPr id="305" name="Shape 305"/>
            <p:cNvSpPr/>
            <p:nvPr/>
          </p:nvSpPr>
          <p:spPr>
            <a:xfrm>
              <a:off x="1806140" y="819149"/>
              <a:ext cx="1853135"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unilatéral</a:t>
              </a:r>
            </a:p>
          </p:txBody>
        </p:sp>
        <p:sp>
          <p:nvSpPr>
            <p:cNvPr id="306" name="Shape 306"/>
            <p:cNvSpPr/>
            <p:nvPr/>
          </p:nvSpPr>
          <p:spPr>
            <a:xfrm flipV="1">
              <a:off x="0" y="520700"/>
              <a:ext cx="1450120" cy="1060450"/>
            </a:xfrm>
            <a:prstGeom prst="line">
              <a:avLst/>
            </a:prstGeom>
            <a:noFill/>
            <a:ln w="25400" cap="flat">
              <a:solidFill>
                <a:srgbClr val="535353"/>
              </a:solidFill>
              <a:prstDash val="solid"/>
              <a:miter lim="400000"/>
              <a:tailEnd type="triangle" w="med" len="med"/>
            </a:ln>
            <a:effectLst/>
          </p:spPr>
          <p:txBody>
            <a:bodyPr wrap="square" lIns="0" tIns="0" rIns="0" bIns="0" numCol="1" anchor="t">
              <a:noAutofit/>
            </a:bodyPr>
            <a:lstStyle/>
            <a:p>
              <a:pPr>
                <a:defRPr sz="4000"/>
              </a:pPr>
            </a:p>
          </p:txBody>
        </p:sp>
        <p:sp>
          <p:nvSpPr>
            <p:cNvPr id="307" name="Shape 307"/>
            <p:cNvSpPr/>
            <p:nvPr/>
          </p:nvSpPr>
          <p:spPr>
            <a:xfrm flipV="1">
              <a:off x="49309" y="1181031"/>
              <a:ext cx="1531360" cy="398097"/>
            </a:xfrm>
            <a:prstGeom prst="line">
              <a:avLst/>
            </a:prstGeom>
            <a:noFill/>
            <a:ln w="25400" cap="flat">
              <a:solidFill>
                <a:srgbClr val="535353"/>
              </a:solidFill>
              <a:prstDash val="solid"/>
              <a:miter lim="400000"/>
              <a:tailEnd type="triangle" w="med" len="med"/>
            </a:ln>
            <a:effectLst/>
          </p:spPr>
          <p:txBody>
            <a:bodyPr wrap="square" lIns="0" tIns="0" rIns="0" bIns="0" numCol="1" anchor="t">
              <a:noAutofit/>
            </a:bodyPr>
            <a:lstStyle/>
            <a:p>
              <a:pPr>
                <a:defRPr sz="4000"/>
              </a:pPr>
            </a:p>
          </p:txBody>
        </p:sp>
      </p:grpSp>
      <p:grpSp>
        <p:nvGrpSpPr>
          <p:cNvPr id="314" name="Group 314"/>
          <p:cNvGrpSpPr/>
          <p:nvPr/>
        </p:nvGrpSpPr>
        <p:grpSpPr>
          <a:xfrm>
            <a:off x="8714078" y="3994646"/>
            <a:ext cx="3135506" cy="1390154"/>
            <a:chOff x="0" y="0"/>
            <a:chExt cx="3135505" cy="1390153"/>
          </a:xfrm>
        </p:grpSpPr>
        <p:pic>
          <p:nvPicPr>
            <p:cNvPr id="309" name="pasted-image.pdf"/>
            <p:cNvPicPr>
              <a:picLocks noChangeAspect="1"/>
            </p:cNvPicPr>
            <p:nvPr/>
          </p:nvPicPr>
          <p:blipFill>
            <a:blip r:embed="rId2">
              <a:extLst/>
            </a:blip>
            <a:stretch>
              <a:fillRect/>
            </a:stretch>
          </p:blipFill>
          <p:spPr>
            <a:xfrm>
              <a:off x="1236371" y="0"/>
              <a:ext cx="1308101" cy="368300"/>
            </a:xfrm>
            <a:prstGeom prst="rect">
              <a:avLst/>
            </a:prstGeom>
            <a:ln w="12700" cap="flat">
              <a:noFill/>
              <a:miter lim="400000"/>
            </a:ln>
            <a:effectLst/>
          </p:spPr>
        </p:pic>
        <p:pic>
          <p:nvPicPr>
            <p:cNvPr id="310" name="pasted-image.pdf"/>
            <p:cNvPicPr>
              <a:picLocks noChangeAspect="1"/>
            </p:cNvPicPr>
            <p:nvPr/>
          </p:nvPicPr>
          <p:blipFill>
            <a:blip r:embed="rId3">
              <a:extLst/>
            </a:blip>
            <a:stretch>
              <a:fillRect/>
            </a:stretch>
          </p:blipFill>
          <p:spPr>
            <a:xfrm>
              <a:off x="1236371" y="1026120"/>
              <a:ext cx="254001" cy="203201"/>
            </a:xfrm>
            <a:prstGeom prst="rect">
              <a:avLst/>
            </a:prstGeom>
            <a:ln w="12700" cap="flat">
              <a:noFill/>
              <a:miter lim="400000"/>
            </a:ln>
            <a:effectLst/>
          </p:spPr>
        </p:pic>
        <p:sp>
          <p:nvSpPr>
            <p:cNvPr id="311" name="Shape 311"/>
            <p:cNvSpPr/>
            <p:nvPr/>
          </p:nvSpPr>
          <p:spPr>
            <a:xfrm>
              <a:off x="1677733" y="767853"/>
              <a:ext cx="1457773"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connue</a:t>
              </a:r>
            </a:p>
          </p:txBody>
        </p:sp>
        <p:sp>
          <p:nvSpPr>
            <p:cNvPr id="312" name="Shape 312"/>
            <p:cNvSpPr/>
            <p:nvPr/>
          </p:nvSpPr>
          <p:spPr>
            <a:xfrm flipV="1">
              <a:off x="0" y="196850"/>
              <a:ext cx="985287" cy="573436"/>
            </a:xfrm>
            <a:prstGeom prst="line">
              <a:avLst/>
            </a:prstGeom>
            <a:noFill/>
            <a:ln w="25400" cap="flat">
              <a:solidFill>
                <a:srgbClr val="535353"/>
              </a:solidFill>
              <a:prstDash val="solid"/>
              <a:miter lim="400000"/>
              <a:tailEnd type="triangle" w="med" len="med"/>
            </a:ln>
            <a:effectLst/>
          </p:spPr>
          <p:txBody>
            <a:bodyPr wrap="square" lIns="0" tIns="0" rIns="0" bIns="0" numCol="1" anchor="t">
              <a:noAutofit/>
            </a:bodyPr>
            <a:lstStyle/>
            <a:p>
              <a:pPr>
                <a:defRPr sz="4000"/>
              </a:pPr>
            </a:p>
          </p:txBody>
        </p:sp>
        <p:sp>
          <p:nvSpPr>
            <p:cNvPr id="313" name="Shape 313"/>
            <p:cNvSpPr/>
            <p:nvPr/>
          </p:nvSpPr>
          <p:spPr>
            <a:xfrm>
              <a:off x="49309" y="768262"/>
              <a:ext cx="804540" cy="346998"/>
            </a:xfrm>
            <a:prstGeom prst="line">
              <a:avLst/>
            </a:prstGeom>
            <a:noFill/>
            <a:ln w="25400" cap="flat">
              <a:solidFill>
                <a:srgbClr val="535353"/>
              </a:solidFill>
              <a:prstDash val="solid"/>
              <a:miter lim="400000"/>
              <a:tailEnd type="triangle" w="med" len="med"/>
            </a:ln>
            <a:effectLst/>
          </p:spPr>
          <p:txBody>
            <a:bodyPr wrap="square" lIns="0" tIns="0" rIns="0" bIns="0" numCol="1" anchor="t">
              <a:noAutofit/>
            </a:bodyPr>
            <a:lstStyle/>
            <a:p>
              <a:pPr>
                <a:defRPr sz="4000"/>
              </a:pPr>
            </a:p>
          </p:txBody>
        </p:sp>
      </p:grpSp>
      <p:sp>
        <p:nvSpPr>
          <p:cNvPr id="315" name="Shape 315"/>
          <p:cNvSpPr/>
          <p:nvPr/>
        </p:nvSpPr>
        <p:spPr>
          <a:xfrm>
            <a:off x="7699030" y="5562600"/>
            <a:ext cx="5165602"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fait comme dans </a:t>
            </a:r>
          </a:p>
          <a:p>
            <a:pPr/>
            <a:r>
              <a:t>l’estimation d’une moyenne</a:t>
            </a:r>
          </a:p>
        </p:txBody>
      </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03">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0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0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2" fill="hold">
                                  <p:stCondLst>
                                    <p:cond delay="0"/>
                                  </p:stCondLst>
                                  <p:iterate type="el" backwards="0">
                                    <p:tmAbs val="0"/>
                                  </p:iterate>
                                  <p:childTnLst>
                                    <p:set>
                                      <p:cBhvr>
                                        <p:cTn id="16" fill="hold"/>
                                        <p:tgtEl>
                                          <p:spTgt spid="30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0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0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3" fill="hold">
                                  <p:stCondLst>
                                    <p:cond delay="0"/>
                                  </p:stCondLst>
                                  <p:iterate type="el" backwards="0">
                                    <p:tmAbs val="0"/>
                                  </p:iterate>
                                  <p:childTnLst>
                                    <p:set>
                                      <p:cBhvr>
                                        <p:cTn id="28" fill="hold"/>
                                        <p:tgtEl>
                                          <p:spTgt spid="3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4" fill="hold">
                                  <p:stCondLst>
                                    <p:cond delay="0"/>
                                  </p:stCondLst>
                                  <p:iterate type="el" backwards="0">
                                    <p:tmAbs val="0"/>
                                  </p:iterate>
                                  <p:childTnLst>
                                    <p:set>
                                      <p:cBhvr>
                                        <p:cTn id="32" fill="hold"/>
                                        <p:tgtEl>
                                          <p:spTgt spid="3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303">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0" presetID="1" grpId="1" fill="hold">
                                  <p:stCondLst>
                                    <p:cond delay="0"/>
                                  </p:stCondLst>
                                  <p:iterate type="el" backwards="0">
                                    <p:tmAbs val="0"/>
                                  </p:iterate>
                                  <p:childTnLst>
                                    <p:set>
                                      <p:cBhvr>
                                        <p:cTn id="40" fill="hold"/>
                                        <p:tgtEl>
                                          <p:spTgt spid="303">
                                            <p:txEl>
                                              <p:pRg st="5" end="5"/>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0" presetID="1" grpId="1" fill="hold">
                                  <p:stCondLst>
                                    <p:cond delay="0"/>
                                  </p:stCondLst>
                                  <p:iterate type="el" backwards="0">
                                    <p:tmAbs val="0"/>
                                  </p:iterate>
                                  <p:childTnLst>
                                    <p:set>
                                      <p:cBhvr>
                                        <p:cTn id="44" fill="hold"/>
                                        <p:tgtEl>
                                          <p:spTgt spid="303">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15" grpId="4"/>
      <p:bldP build="whole" bldLvl="1" animBg="1" rev="0" advAuto="0" spid="308" grpId="2"/>
      <p:bldP build="p" bldLvl="5" animBg="1" rev="0" advAuto="0" spid="303" grpId="1"/>
      <p:bldP build="whole" bldLvl="1" animBg="1" rev="0" advAuto="0" spid="314" grpId="3"/>
    </p:bldLst>
  </p:timing>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7" name="Shape 317"/>
          <p:cNvSpPr/>
          <p:nvPr>
            <p:ph type="body" idx="13"/>
          </p:nvPr>
        </p:nvSpPr>
        <p:spPr>
          <a:prstGeom prst="roundRect">
            <a:avLst>
              <a:gd name="adj" fmla="val 50000"/>
            </a:avLst>
          </a:prstGeom>
        </p:spPr>
        <p:txBody>
          <a:bodyPr/>
          <a:lstStyle/>
          <a:p>
            <a:pPr/>
            <a:r>
              <a:t>Faites les exercices suivants</a:t>
            </a:r>
          </a:p>
        </p:txBody>
      </p:sp>
      <p:sp>
        <p:nvSpPr>
          <p:cNvPr id="318" name="Shape 318"/>
          <p:cNvSpPr/>
          <p:nvPr/>
        </p:nvSpPr>
        <p:spPr>
          <a:xfrm>
            <a:off x="5271330" y="4565649"/>
            <a:ext cx="2462140"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#4.26 à 4,27</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320" name="puissance1.pdf"/>
          <p:cNvPicPr>
            <a:picLocks noChangeAspect="1"/>
          </p:cNvPicPr>
          <p:nvPr/>
        </p:nvPicPr>
        <p:blipFill>
          <a:blip r:embed="rId2">
            <a:extLst/>
          </a:blip>
          <a:stretch>
            <a:fillRect/>
          </a:stretch>
        </p:blipFill>
        <p:spPr>
          <a:xfrm>
            <a:off x="431800" y="1416050"/>
            <a:ext cx="13004800" cy="6025351"/>
          </a:xfrm>
          <a:prstGeom prst="rect">
            <a:avLst/>
          </a:prstGeom>
          <a:ln w="12700">
            <a:miter lim="400000"/>
          </a:ln>
        </p:spPr>
      </p:pic>
      <p:pic>
        <p:nvPicPr>
          <p:cNvPr id="321" name="puissance.pdf"/>
          <p:cNvPicPr>
            <a:picLocks noChangeAspect="1"/>
          </p:cNvPicPr>
          <p:nvPr/>
        </p:nvPicPr>
        <p:blipFill>
          <a:blip r:embed="rId3">
            <a:extLst/>
          </a:blip>
          <a:stretch>
            <a:fillRect/>
          </a:stretch>
        </p:blipFill>
        <p:spPr>
          <a:xfrm>
            <a:off x="431800" y="1416050"/>
            <a:ext cx="13004800" cy="6025351"/>
          </a:xfrm>
          <a:prstGeom prst="rect">
            <a:avLst/>
          </a:prstGeom>
          <a:ln w="12700">
            <a:miter lim="400000"/>
          </a:ln>
        </p:spPr>
      </p:pic>
      <p:pic>
        <p:nvPicPr>
          <p:cNvPr id="322" name="puissance2.pdf"/>
          <p:cNvPicPr>
            <a:picLocks noChangeAspect="1"/>
          </p:cNvPicPr>
          <p:nvPr/>
        </p:nvPicPr>
        <p:blipFill>
          <a:blip r:embed="rId4">
            <a:extLst/>
          </a:blip>
          <a:stretch>
            <a:fillRect/>
          </a:stretch>
        </p:blipFill>
        <p:spPr>
          <a:xfrm>
            <a:off x="431800" y="1416050"/>
            <a:ext cx="13004800" cy="6025351"/>
          </a:xfrm>
          <a:prstGeom prst="rect">
            <a:avLst/>
          </a:prstGeom>
          <a:ln w="12700">
            <a:miter lim="400000"/>
          </a:ln>
        </p:spPr>
      </p:pic>
      <p:pic>
        <p:nvPicPr>
          <p:cNvPr id="323" name="pasted-image.pdf"/>
          <p:cNvPicPr>
            <a:picLocks noChangeAspect="1"/>
          </p:cNvPicPr>
          <p:nvPr/>
        </p:nvPicPr>
        <p:blipFill>
          <a:blip r:embed="rId5">
            <a:extLst/>
          </a:blip>
          <a:stretch>
            <a:fillRect/>
          </a:stretch>
        </p:blipFill>
        <p:spPr>
          <a:xfrm>
            <a:off x="4874232" y="6464796"/>
            <a:ext cx="368301" cy="406401"/>
          </a:xfrm>
          <a:prstGeom prst="rect">
            <a:avLst/>
          </a:prstGeom>
          <a:ln w="12700">
            <a:miter lim="400000"/>
          </a:ln>
        </p:spPr>
      </p:pic>
      <p:pic>
        <p:nvPicPr>
          <p:cNvPr id="324" name="pasted-image.pdf"/>
          <p:cNvPicPr>
            <a:picLocks noChangeAspect="1"/>
          </p:cNvPicPr>
          <p:nvPr/>
        </p:nvPicPr>
        <p:blipFill>
          <a:blip r:embed="rId6">
            <a:extLst/>
          </a:blip>
          <a:stretch>
            <a:fillRect/>
          </a:stretch>
        </p:blipFill>
        <p:spPr>
          <a:xfrm>
            <a:off x="8092467" y="6464796"/>
            <a:ext cx="355601" cy="406401"/>
          </a:xfrm>
          <a:prstGeom prst="rect">
            <a:avLst/>
          </a:prstGeom>
          <a:ln w="12700">
            <a:miter lim="400000"/>
          </a:ln>
        </p:spPr>
      </p:pic>
      <p:pic>
        <p:nvPicPr>
          <p:cNvPr id="325" name="pasted-image.pdf"/>
          <p:cNvPicPr>
            <a:picLocks noChangeAspect="1"/>
          </p:cNvPicPr>
          <p:nvPr/>
        </p:nvPicPr>
        <p:blipFill>
          <a:blip r:embed="rId7">
            <a:extLst/>
          </a:blip>
          <a:stretch>
            <a:fillRect/>
          </a:stretch>
        </p:blipFill>
        <p:spPr>
          <a:xfrm>
            <a:off x="3122327" y="2178050"/>
            <a:ext cx="6807201" cy="469900"/>
          </a:xfrm>
          <a:prstGeom prst="rect">
            <a:avLst/>
          </a:prstGeom>
          <a:ln w="12700">
            <a:miter lim="400000"/>
          </a:ln>
        </p:spPr>
      </p:pic>
      <p:sp>
        <p:nvSpPr>
          <p:cNvPr id="326" name="Shape 326"/>
          <p:cNvSpPr/>
          <p:nvPr/>
        </p:nvSpPr>
        <p:spPr>
          <a:xfrm>
            <a:off x="11968" y="7149076"/>
            <a:ext cx="12980864" cy="114344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pourrait calculer la </a:t>
            </a:r>
            <a:r>
              <a:rPr>
                <a:latin typeface="Baskerville SemiBold"/>
                <a:ea typeface="Baskerville SemiBold"/>
                <a:cs typeface="Baskerville SemiBold"/>
                <a:sym typeface="Baskerville SemiBold"/>
              </a:rPr>
              <a:t>puissance du test, </a:t>
            </a:r>
            <a:r>
              <a:t>mais c’est un peu inutile, car on ne verra pas d’autres tests.</a:t>
            </a:r>
          </a:p>
        </p:txBody>
      </p:sp>
      <p:sp>
        <p:nvSpPr>
          <p:cNvPr id="327" name="Shape 327"/>
          <p:cNvSpPr/>
          <p:nvPr/>
        </p:nvSpPr>
        <p:spPr>
          <a:xfrm>
            <a:off x="1606822" y="1289049"/>
            <a:ext cx="1012135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augmente nos chances de faire une erreur de type 2</a:t>
            </a:r>
          </a:p>
        </p:txBody>
      </p:sp>
      <p:sp>
        <p:nvSpPr>
          <p:cNvPr id="328" name="Shape 328"/>
          <p:cNvSpPr/>
          <p:nvPr/>
        </p:nvSpPr>
        <p:spPr>
          <a:xfrm>
            <a:off x="509029" y="8432800"/>
            <a:ext cx="12316942"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La meilleure chose à faire est d’augmenter la taille de l’échantillon pour diminuer l’écart type.</a:t>
            </a:r>
          </a:p>
        </p:txBody>
      </p:sp>
      <p:grpSp>
        <p:nvGrpSpPr>
          <p:cNvPr id="331" name="Group 331"/>
          <p:cNvGrpSpPr/>
          <p:nvPr/>
        </p:nvGrpSpPr>
        <p:grpSpPr>
          <a:xfrm>
            <a:off x="161962" y="146050"/>
            <a:ext cx="12727931" cy="1143001"/>
            <a:chOff x="0" y="0"/>
            <a:chExt cx="12727930" cy="1143000"/>
          </a:xfrm>
        </p:grpSpPr>
        <p:sp>
          <p:nvSpPr>
            <p:cNvPr id="329" name="Shape 329"/>
            <p:cNvSpPr/>
            <p:nvPr/>
          </p:nvSpPr>
          <p:spPr>
            <a:xfrm>
              <a:off x="-1" y="0"/>
              <a:ext cx="12727931" cy="1143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Lorsqu’on fait un test d’hypothèse si on prend     très petit pour évité de faire une erreur de type 1 </a:t>
              </a:r>
            </a:p>
          </p:txBody>
        </p:sp>
        <p:pic>
          <p:nvPicPr>
            <p:cNvPr id="330" name="pasted-image.pdf"/>
            <p:cNvPicPr>
              <a:picLocks noChangeAspect="1"/>
            </p:cNvPicPr>
            <p:nvPr/>
          </p:nvPicPr>
          <p:blipFill>
            <a:blip r:embed="rId8">
              <a:extLst/>
            </a:blip>
            <a:stretch>
              <a:fillRect/>
            </a:stretch>
          </p:blipFill>
          <p:spPr>
            <a:xfrm>
              <a:off x="8683339" y="230782"/>
              <a:ext cx="279401" cy="215901"/>
            </a:xfrm>
            <a:prstGeom prst="rect">
              <a:avLst/>
            </a:prstGeom>
            <a:ln w="12700" cap="flat">
              <a:noFill/>
              <a:miter lim="400000"/>
            </a:ln>
            <a:effectLst/>
          </p:spPr>
        </p:pic>
      </p:gr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20"/>
                                        </p:tgtEl>
                                        <p:attrNameLst>
                                          <p:attrName>style.visibility</p:attrName>
                                        </p:attrNameLst>
                                      </p:cBhvr>
                                      <p:to>
                                        <p:strVal val="visible"/>
                                      </p:to>
                                    </p:set>
                                  </p:childTnLst>
                                </p:cTn>
                              </p:par>
                            </p:childTnLst>
                          </p:cTn>
                        </p:par>
                        <p:par>
                          <p:cTn id="7" fill="hold">
                            <p:stCondLst>
                              <p:cond delay="0"/>
                            </p:stCondLst>
                            <p:childTnLst>
                              <p:par>
                                <p:cTn id="8" presetClass="entr" nodeType="afterEffect" presetSubtype="0" presetID="1" grpId="2" fill="hold">
                                  <p:stCondLst>
                                    <p:cond delay="0"/>
                                  </p:stCondLst>
                                  <p:iterate type="el" backwards="0">
                                    <p:tmAbs val="0"/>
                                  </p:iterate>
                                  <p:childTnLst>
                                    <p:set>
                                      <p:cBhvr>
                                        <p:cTn id="9" fill="hold"/>
                                        <p:tgtEl>
                                          <p:spTgt spid="32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Class="entr" nodeType="clickEffect" presetSubtype="0" presetID="1" grpId="3" fill="hold">
                                  <p:stCondLst>
                                    <p:cond delay="0"/>
                                  </p:stCondLst>
                                  <p:iterate type="el" backwards="0">
                                    <p:tmAbs val="0"/>
                                  </p:iterate>
                                  <p:childTnLst>
                                    <p:set>
                                      <p:cBhvr>
                                        <p:cTn id="13" fill="hold"/>
                                        <p:tgtEl>
                                          <p:spTgt spid="32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Class="entr" nodeType="clickEffect" presetSubtype="0" presetID="1" grpId="4" fill="hold">
                                  <p:stCondLst>
                                    <p:cond delay="0"/>
                                  </p:stCondLst>
                                  <p:iterate type="el" backwards="0">
                                    <p:tmAbs val="0"/>
                                  </p:iterate>
                                  <p:childTnLst>
                                    <p:set>
                                      <p:cBhvr>
                                        <p:cTn id="17" fill="hold"/>
                                        <p:tgtEl>
                                          <p:spTgt spid="325"/>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Class="entr" nodeType="clickEffect" presetSubtype="0" presetID="1" grpId="5" fill="hold">
                                  <p:stCondLst>
                                    <p:cond delay="0"/>
                                  </p:stCondLst>
                                  <p:iterate type="el" backwards="0">
                                    <p:tmAbs val="0"/>
                                  </p:iterate>
                                  <p:childTnLst>
                                    <p:set>
                                      <p:cBhvr>
                                        <p:cTn id="21" fill="hold"/>
                                        <p:tgtEl>
                                          <p:spTgt spid="321"/>
                                        </p:tgtEl>
                                        <p:attrNameLst>
                                          <p:attrName>style.visibility</p:attrName>
                                        </p:attrNameLst>
                                      </p:cBhvr>
                                      <p:to>
                                        <p:strVal val="visible"/>
                                      </p:to>
                                    </p:set>
                                  </p:childTnLst>
                                </p:cTn>
                              </p:par>
                            </p:childTnLst>
                          </p:cTn>
                        </p:par>
                        <p:par>
                          <p:cTn id="22" fill="hold">
                            <p:stCondLst>
                              <p:cond delay="0"/>
                            </p:stCondLst>
                            <p:childTnLst>
                              <p:par>
                                <p:cTn id="23" presetClass="entr" nodeType="afterEffect" presetSubtype="0" presetID="1" grpId="6" fill="hold">
                                  <p:stCondLst>
                                    <p:cond delay="0"/>
                                  </p:stCondLst>
                                  <p:iterate type="el" backwards="0">
                                    <p:tmAbs val="0"/>
                                  </p:iterate>
                                  <p:childTnLst>
                                    <p:set>
                                      <p:cBhvr>
                                        <p:cTn id="24" fill="hold"/>
                                        <p:tgtEl>
                                          <p:spTgt spid="3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7" fill="hold">
                                  <p:stCondLst>
                                    <p:cond delay="0"/>
                                  </p:stCondLst>
                                  <p:iterate type="el" backwards="0">
                                    <p:tmAbs val="0"/>
                                  </p:iterate>
                                  <p:childTnLst>
                                    <p:set>
                                      <p:cBhvr>
                                        <p:cTn id="28" fill="hold"/>
                                        <p:tgtEl>
                                          <p:spTgt spid="32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8" fill="hold">
                                  <p:stCondLst>
                                    <p:cond delay="0"/>
                                  </p:stCondLst>
                                  <p:iterate type="el" backwards="0">
                                    <p:tmAbs val="0"/>
                                  </p:iterate>
                                  <p:childTnLst>
                                    <p:set>
                                      <p:cBhvr>
                                        <p:cTn id="32" fill="hold"/>
                                        <p:tgtEl>
                                          <p:spTgt spid="32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9" fill="hold">
                                  <p:stCondLst>
                                    <p:cond delay="0"/>
                                  </p:stCondLst>
                                  <p:iterate type="el" backwards="0">
                                    <p:tmAbs val="0"/>
                                  </p:iterate>
                                  <p:childTnLst>
                                    <p:set>
                                      <p:cBhvr>
                                        <p:cTn id="36" fill="hold"/>
                                        <p:tgtEl>
                                          <p:spTgt spid="32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26" grpId="7"/>
      <p:bldP build="whole" bldLvl="1" animBg="1" rev="0" advAuto="0" spid="323" grpId="2"/>
      <p:bldP build="whole" bldLvl="1" animBg="1" rev="0" advAuto="0" spid="322" grpId="9"/>
      <p:bldP build="whole" bldLvl="1" animBg="1" rev="0" advAuto="0" spid="320" grpId="1"/>
      <p:bldP build="whole" bldLvl="1" animBg="1" rev="0" advAuto="0" spid="321" grpId="5"/>
      <p:bldP build="whole" bldLvl="1" animBg="1" rev="0" advAuto="0" spid="324" grpId="6"/>
      <p:bldP build="whole" bldLvl="1" animBg="1" rev="0" advAuto="0" spid="328" grpId="8"/>
      <p:bldP build="whole" bldLvl="1" animBg="1" rev="0" advAuto="0" spid="325" grpId="4"/>
      <p:bldP build="whole" bldLvl="1" animBg="1" rev="0" advAuto="0" spid="327" grpId="3"/>
    </p:bldLst>
  </p:timing>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3" name="Shape 333"/>
          <p:cNvSpPr/>
          <p:nvPr>
            <p:ph type="body" idx="13"/>
          </p:nvPr>
        </p:nvSpPr>
        <p:spPr>
          <a:prstGeom prst="roundRect">
            <a:avLst>
              <a:gd name="adj" fmla="val 50000"/>
            </a:avLst>
          </a:prstGeom>
        </p:spPr>
        <p:txBody>
          <a:bodyPr/>
          <a:lstStyle/>
          <a:p>
            <a:pPr/>
            <a:r>
              <a:t>Devoir:</a:t>
            </a:r>
          </a:p>
        </p:txBody>
      </p:sp>
      <p:sp>
        <p:nvSpPr>
          <p:cNvPr id="334" name="Shape 334"/>
          <p:cNvSpPr/>
          <p:nvPr/>
        </p:nvSpPr>
        <p:spPr>
          <a:xfrm>
            <a:off x="6877608" y="4254500"/>
            <a:ext cx="2162101"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4.26 à 4.30</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2" name="Shape 132"/>
          <p:cNvSpPr/>
          <p:nvPr/>
        </p:nvSpPr>
        <p:spPr>
          <a:xfrm>
            <a:off x="3746586" y="298449"/>
            <a:ext cx="5511628"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Dans la méthode scientifique.</a:t>
            </a:r>
          </a:p>
        </p:txBody>
      </p:sp>
      <p:sp>
        <p:nvSpPr>
          <p:cNvPr id="133" name="Shape 133"/>
          <p:cNvSpPr/>
          <p:nvPr/>
        </p:nvSpPr>
        <p:spPr>
          <a:xfrm>
            <a:off x="4328628" y="2317749"/>
            <a:ext cx="4525344"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fait des observations</a:t>
            </a:r>
          </a:p>
        </p:txBody>
      </p:sp>
      <p:sp>
        <p:nvSpPr>
          <p:cNvPr id="134" name="Shape 134"/>
          <p:cNvSpPr/>
          <p:nvPr/>
        </p:nvSpPr>
        <p:spPr>
          <a:xfrm>
            <a:off x="4471057" y="3727449"/>
            <a:ext cx="424048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fait des hypothèses</a:t>
            </a:r>
          </a:p>
        </p:txBody>
      </p:sp>
      <p:sp>
        <p:nvSpPr>
          <p:cNvPr id="135" name="Shape 135"/>
          <p:cNvSpPr/>
          <p:nvPr/>
        </p:nvSpPr>
        <p:spPr>
          <a:xfrm>
            <a:off x="1682985" y="5467349"/>
            <a:ext cx="9816630"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fait tests pour valider ou infirmer nos hypothèses.</a:t>
            </a:r>
          </a:p>
        </p:txBody>
      </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3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35" grpId="3"/>
      <p:bldP build="whole" bldLvl="1" animBg="1" rev="0" advAuto="0" spid="133" grpId="1"/>
      <p:bldP build="whole" bldLvl="1" animBg="1" rev="0" advAuto="0" spid="134" grpId="2"/>
    </p:bldLst>
  </p:timing>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nvSpPr>
        <p:spPr>
          <a:xfrm>
            <a:off x="3404741" y="1387127"/>
            <a:ext cx="6144518"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lstStyle>
          <a:p>
            <a:pPr/>
            <a:r>
              <a:t>Soit     un paramètre quelconque</a:t>
            </a:r>
          </a:p>
        </p:txBody>
      </p:sp>
      <p:pic>
        <p:nvPicPr>
          <p:cNvPr id="138" name="pasted-image.pdf"/>
          <p:cNvPicPr>
            <a:picLocks noChangeAspect="1"/>
          </p:cNvPicPr>
          <p:nvPr/>
        </p:nvPicPr>
        <p:blipFill>
          <a:blip r:embed="rId2">
            <a:extLst/>
          </a:blip>
          <a:stretch>
            <a:fillRect/>
          </a:stretch>
        </p:blipFill>
        <p:spPr>
          <a:xfrm>
            <a:off x="4405386" y="1526827"/>
            <a:ext cx="203201" cy="342901"/>
          </a:xfrm>
          <a:prstGeom prst="rect">
            <a:avLst/>
          </a:prstGeom>
          <a:ln w="12700">
            <a:miter lim="400000"/>
          </a:ln>
        </p:spPr>
      </p:pic>
      <p:grpSp>
        <p:nvGrpSpPr>
          <p:cNvPr id="141" name="Group 141"/>
          <p:cNvGrpSpPr/>
          <p:nvPr/>
        </p:nvGrpSpPr>
        <p:grpSpPr>
          <a:xfrm>
            <a:off x="220699" y="4305300"/>
            <a:ext cx="12563402" cy="1143001"/>
            <a:chOff x="0" y="0"/>
            <a:chExt cx="12563400" cy="1143000"/>
          </a:xfrm>
        </p:grpSpPr>
        <p:sp>
          <p:nvSpPr>
            <p:cNvPr id="139" name="Shape 139"/>
            <p:cNvSpPr/>
            <p:nvPr/>
          </p:nvSpPr>
          <p:spPr>
            <a:xfrm>
              <a:off x="0" y="0"/>
              <a:ext cx="12563401" cy="1143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C’est-à-dire que    pourrait être une moyenne ou une proportion ou autre chose.</a:t>
              </a:r>
            </a:p>
          </p:txBody>
        </p:sp>
        <p:pic>
          <p:nvPicPr>
            <p:cNvPr id="140" name="pasted-image.pdf"/>
            <p:cNvPicPr>
              <a:picLocks noChangeAspect="1"/>
            </p:cNvPicPr>
            <p:nvPr/>
          </p:nvPicPr>
          <p:blipFill>
            <a:blip r:embed="rId3">
              <a:extLst/>
            </a:blip>
            <a:stretch>
              <a:fillRect/>
            </a:stretch>
          </p:blipFill>
          <p:spPr>
            <a:xfrm>
              <a:off x="3184041" y="150465"/>
              <a:ext cx="203201" cy="342901"/>
            </a:xfrm>
            <a:prstGeom prst="rect">
              <a:avLst/>
            </a:prstGeom>
            <a:ln w="12700" cap="flat">
              <a:noFill/>
              <a:miter lim="400000"/>
            </a:ln>
            <a:effectLst/>
          </p:spPr>
        </p:pic>
      </p:gr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4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41" grpId="1"/>
    </p:bldLst>
  </p:timing>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145" name="Group 145"/>
          <p:cNvGrpSpPr/>
          <p:nvPr/>
        </p:nvGrpSpPr>
        <p:grpSpPr>
          <a:xfrm>
            <a:off x="1281980" y="565149"/>
            <a:ext cx="4170736" cy="622301"/>
            <a:chOff x="0" y="0"/>
            <a:chExt cx="4170734" cy="622300"/>
          </a:xfrm>
        </p:grpSpPr>
        <p:pic>
          <p:nvPicPr>
            <p:cNvPr id="143" name="pasted-image.pdf"/>
            <p:cNvPicPr>
              <a:picLocks noChangeAspect="1"/>
            </p:cNvPicPr>
            <p:nvPr/>
          </p:nvPicPr>
          <p:blipFill>
            <a:blip r:embed="rId2">
              <a:extLst/>
            </a:blip>
            <a:stretch>
              <a:fillRect/>
            </a:stretch>
          </p:blipFill>
          <p:spPr>
            <a:xfrm>
              <a:off x="3637334" y="177800"/>
              <a:ext cx="533401" cy="393700"/>
            </a:xfrm>
            <a:prstGeom prst="rect">
              <a:avLst/>
            </a:prstGeom>
            <a:ln w="12700" cap="flat">
              <a:noFill/>
              <a:miter lim="400000"/>
            </a:ln>
            <a:effectLst/>
          </p:spPr>
        </p:pic>
        <p:sp>
          <p:nvSpPr>
            <p:cNvPr id="144" name="Shape 144"/>
            <p:cNvSpPr/>
            <p:nvPr/>
          </p:nvSpPr>
          <p:spPr>
            <a:xfrm>
              <a:off x="-1" y="-1"/>
              <a:ext cx="321067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Hypothèse nulle:</a:t>
              </a:r>
            </a:p>
          </p:txBody>
        </p:sp>
      </p:grpSp>
      <p:grpSp>
        <p:nvGrpSpPr>
          <p:cNvPr id="148" name="Group 148"/>
          <p:cNvGrpSpPr/>
          <p:nvPr/>
        </p:nvGrpSpPr>
        <p:grpSpPr>
          <a:xfrm>
            <a:off x="1224830" y="5099049"/>
            <a:ext cx="5036271" cy="622301"/>
            <a:chOff x="0" y="0"/>
            <a:chExt cx="5036269" cy="622300"/>
          </a:xfrm>
        </p:grpSpPr>
        <p:pic>
          <p:nvPicPr>
            <p:cNvPr id="146" name="pasted-image.pdf"/>
            <p:cNvPicPr>
              <a:picLocks noChangeAspect="1"/>
            </p:cNvPicPr>
            <p:nvPr/>
          </p:nvPicPr>
          <p:blipFill>
            <a:blip r:embed="rId3">
              <a:extLst/>
            </a:blip>
            <a:stretch>
              <a:fillRect/>
            </a:stretch>
          </p:blipFill>
          <p:spPr>
            <a:xfrm>
              <a:off x="4515569" y="196850"/>
              <a:ext cx="520701" cy="393700"/>
            </a:xfrm>
            <a:prstGeom prst="rect">
              <a:avLst/>
            </a:prstGeom>
            <a:ln w="12700" cap="flat">
              <a:noFill/>
              <a:miter lim="400000"/>
            </a:ln>
            <a:effectLst/>
          </p:spPr>
        </p:pic>
        <p:sp>
          <p:nvSpPr>
            <p:cNvPr id="147" name="Shape 147"/>
            <p:cNvSpPr/>
            <p:nvPr/>
          </p:nvSpPr>
          <p:spPr>
            <a:xfrm>
              <a:off x="0" y="-1"/>
              <a:ext cx="4252318"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Hypothèse alternative:</a:t>
              </a:r>
            </a:p>
          </p:txBody>
        </p:sp>
      </p:grpSp>
      <p:sp>
        <p:nvSpPr>
          <p:cNvPr id="149" name="Shape 149"/>
          <p:cNvSpPr/>
          <p:nvPr/>
        </p:nvSpPr>
        <p:spPr>
          <a:xfrm>
            <a:off x="575989" y="1924049"/>
            <a:ext cx="1185282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Est habituellement l’hypothèse qui n’amène pas de changement.</a:t>
            </a:r>
          </a:p>
        </p:txBody>
      </p:sp>
      <p:sp>
        <p:nvSpPr>
          <p:cNvPr id="150" name="Shape 150"/>
          <p:cNvSpPr/>
          <p:nvPr/>
        </p:nvSpPr>
        <p:spPr>
          <a:xfrm>
            <a:off x="3558778" y="2978149"/>
            <a:ext cx="5607844"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C’est l’hypothèse du statu quo</a:t>
            </a:r>
          </a:p>
        </p:txBody>
      </p:sp>
      <p:sp>
        <p:nvSpPr>
          <p:cNvPr id="151" name="Shape 151"/>
          <p:cNvSpPr/>
          <p:nvPr/>
        </p:nvSpPr>
        <p:spPr>
          <a:xfrm>
            <a:off x="475976" y="6800849"/>
            <a:ext cx="1197381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C’est l’hypothèse qui sera acceptée si on rejette l’hypothèse nulle.</a:t>
            </a:r>
          </a:p>
        </p:txBody>
      </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4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5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49" grpId="2"/>
      <p:bldP build="whole" bldLvl="1" animBg="1" rev="0" advAuto="0" spid="151" grpId="5"/>
      <p:bldP build="whole" bldLvl="1" animBg="1" rev="0" advAuto="0" spid="145" grpId="1"/>
      <p:bldP build="whole" bldLvl="1" animBg="1" rev="0" advAuto="0" spid="150" grpId="3"/>
      <p:bldP build="whole" bldLvl="1" animBg="1" rev="0" advAuto="0" spid="148" grpId="4"/>
    </p:bldLst>
  </p:timing>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3" name="pasted-image.pdf"/>
          <p:cNvPicPr>
            <a:picLocks noChangeAspect="1"/>
          </p:cNvPicPr>
          <p:nvPr/>
        </p:nvPicPr>
        <p:blipFill>
          <a:blip r:embed="rId2">
            <a:extLst/>
          </a:blip>
          <a:stretch>
            <a:fillRect/>
          </a:stretch>
        </p:blipFill>
        <p:spPr>
          <a:xfrm>
            <a:off x="1456739" y="2379910"/>
            <a:ext cx="533401" cy="393701"/>
          </a:xfrm>
          <a:prstGeom prst="rect">
            <a:avLst/>
          </a:prstGeom>
          <a:ln w="12700">
            <a:miter lim="400000"/>
          </a:ln>
        </p:spPr>
      </p:pic>
      <p:sp>
        <p:nvSpPr>
          <p:cNvPr id="154" name="Shape 154"/>
          <p:cNvSpPr/>
          <p:nvPr/>
        </p:nvSpPr>
        <p:spPr>
          <a:xfrm flipV="1">
            <a:off x="4006324" y="779710"/>
            <a:ext cx="1" cy="5987726"/>
          </a:xfrm>
          <a:prstGeom prst="line">
            <a:avLst/>
          </a:prstGeom>
          <a:ln w="25400">
            <a:solidFill>
              <a:srgbClr val="535353"/>
            </a:solidFill>
            <a:miter lim="400000"/>
          </a:ln>
        </p:spPr>
        <p:txBody>
          <a:bodyPr lIns="0" tIns="0" rIns="0" bIns="0"/>
          <a:lstStyle/>
          <a:p>
            <a:pPr>
              <a:defRPr sz="4000"/>
            </a:pPr>
          </a:p>
        </p:txBody>
      </p:sp>
      <p:pic>
        <p:nvPicPr>
          <p:cNvPr id="155" name="pasted-image.pdf"/>
          <p:cNvPicPr>
            <a:picLocks noChangeAspect="1"/>
          </p:cNvPicPr>
          <p:nvPr/>
        </p:nvPicPr>
        <p:blipFill>
          <a:blip r:embed="rId2">
            <a:extLst/>
          </a:blip>
          <a:stretch>
            <a:fillRect/>
          </a:stretch>
        </p:blipFill>
        <p:spPr>
          <a:xfrm>
            <a:off x="1249015" y="4221410"/>
            <a:ext cx="533401" cy="393701"/>
          </a:xfrm>
          <a:prstGeom prst="rect">
            <a:avLst/>
          </a:prstGeom>
          <a:ln w="12700">
            <a:miter lim="400000"/>
          </a:ln>
        </p:spPr>
      </p:pic>
      <p:sp>
        <p:nvSpPr>
          <p:cNvPr id="156" name="Shape 156"/>
          <p:cNvSpPr/>
          <p:nvPr/>
        </p:nvSpPr>
        <p:spPr>
          <a:xfrm flipH="1" flipV="1">
            <a:off x="907325" y="1737121"/>
            <a:ext cx="11190150" cy="1"/>
          </a:xfrm>
          <a:prstGeom prst="line">
            <a:avLst/>
          </a:prstGeom>
          <a:ln w="25400">
            <a:solidFill>
              <a:srgbClr val="535353"/>
            </a:solidFill>
            <a:miter lim="400000"/>
          </a:ln>
        </p:spPr>
        <p:txBody>
          <a:bodyPr lIns="0" tIns="0" rIns="0" bIns="0"/>
          <a:lstStyle/>
          <a:p>
            <a:pPr>
              <a:defRPr sz="4000"/>
            </a:pPr>
          </a:p>
        </p:txBody>
      </p:sp>
      <p:pic>
        <p:nvPicPr>
          <p:cNvPr id="157" name="pasted-image.pdf"/>
          <p:cNvPicPr>
            <a:picLocks noChangeAspect="1"/>
          </p:cNvPicPr>
          <p:nvPr/>
        </p:nvPicPr>
        <p:blipFill>
          <a:blip r:embed="rId2">
            <a:extLst/>
          </a:blip>
          <a:stretch>
            <a:fillRect/>
          </a:stretch>
        </p:blipFill>
        <p:spPr>
          <a:xfrm>
            <a:off x="6440375" y="987821"/>
            <a:ext cx="533401" cy="393701"/>
          </a:xfrm>
          <a:prstGeom prst="rect">
            <a:avLst/>
          </a:prstGeom>
          <a:ln w="12700">
            <a:miter lim="400000"/>
          </a:ln>
        </p:spPr>
      </p:pic>
      <p:pic>
        <p:nvPicPr>
          <p:cNvPr id="158" name="pasted-image.pdf"/>
          <p:cNvPicPr>
            <a:picLocks noChangeAspect="1"/>
          </p:cNvPicPr>
          <p:nvPr/>
        </p:nvPicPr>
        <p:blipFill>
          <a:blip r:embed="rId2">
            <a:extLst/>
          </a:blip>
          <a:stretch>
            <a:fillRect/>
          </a:stretch>
        </p:blipFill>
        <p:spPr>
          <a:xfrm>
            <a:off x="10735915" y="957510"/>
            <a:ext cx="533401" cy="393701"/>
          </a:xfrm>
          <a:prstGeom prst="rect">
            <a:avLst/>
          </a:prstGeom>
          <a:ln w="12700">
            <a:miter lim="400000"/>
          </a:ln>
        </p:spPr>
      </p:pic>
      <p:sp>
        <p:nvSpPr>
          <p:cNvPr id="159" name="Shape 159"/>
          <p:cNvSpPr/>
          <p:nvPr/>
        </p:nvSpPr>
        <p:spPr>
          <a:xfrm>
            <a:off x="2078320" y="2265610"/>
            <a:ext cx="1619400"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est vraie</a:t>
            </a:r>
          </a:p>
        </p:txBody>
      </p:sp>
      <p:sp>
        <p:nvSpPr>
          <p:cNvPr id="160" name="Shape 160"/>
          <p:cNvSpPr/>
          <p:nvPr/>
        </p:nvSpPr>
        <p:spPr>
          <a:xfrm>
            <a:off x="1990139" y="4107110"/>
            <a:ext cx="179576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est fausse</a:t>
            </a:r>
          </a:p>
        </p:txBody>
      </p:sp>
      <p:sp>
        <p:nvSpPr>
          <p:cNvPr id="161" name="Shape 161"/>
          <p:cNvSpPr/>
          <p:nvPr/>
        </p:nvSpPr>
        <p:spPr>
          <a:xfrm>
            <a:off x="4235263" y="810021"/>
            <a:ext cx="2081065"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accepte</a:t>
            </a:r>
          </a:p>
        </p:txBody>
      </p:sp>
      <p:sp>
        <p:nvSpPr>
          <p:cNvPr id="162" name="Shape 162"/>
          <p:cNvSpPr/>
          <p:nvPr/>
        </p:nvSpPr>
        <p:spPr>
          <a:xfrm>
            <a:off x="8523002" y="779710"/>
            <a:ext cx="195761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rejette </a:t>
            </a:r>
          </a:p>
        </p:txBody>
      </p:sp>
      <p:sp>
        <p:nvSpPr>
          <p:cNvPr id="163" name="Shape 163"/>
          <p:cNvSpPr/>
          <p:nvPr/>
        </p:nvSpPr>
        <p:spPr>
          <a:xfrm flipH="1" flipV="1">
            <a:off x="907325" y="3497510"/>
            <a:ext cx="11190150" cy="1"/>
          </a:xfrm>
          <a:prstGeom prst="line">
            <a:avLst/>
          </a:prstGeom>
          <a:ln w="25400">
            <a:solidFill>
              <a:srgbClr val="535353"/>
            </a:solidFill>
            <a:miter lim="400000"/>
          </a:ln>
        </p:spPr>
        <p:txBody>
          <a:bodyPr lIns="0" tIns="0" rIns="0" bIns="0"/>
          <a:lstStyle/>
          <a:p>
            <a:pPr>
              <a:defRPr sz="4000"/>
            </a:pPr>
          </a:p>
        </p:txBody>
      </p:sp>
      <p:sp>
        <p:nvSpPr>
          <p:cNvPr id="164" name="Shape 164"/>
          <p:cNvSpPr/>
          <p:nvPr/>
        </p:nvSpPr>
        <p:spPr>
          <a:xfrm flipH="1" flipV="1">
            <a:off x="907325" y="5656510"/>
            <a:ext cx="11190150" cy="1"/>
          </a:xfrm>
          <a:prstGeom prst="line">
            <a:avLst/>
          </a:prstGeom>
          <a:ln w="25400">
            <a:solidFill>
              <a:srgbClr val="535353"/>
            </a:solidFill>
            <a:miter lim="400000"/>
          </a:ln>
        </p:spPr>
        <p:txBody>
          <a:bodyPr lIns="0" tIns="0" rIns="0" bIns="0"/>
          <a:lstStyle/>
          <a:p>
            <a:pPr>
              <a:defRPr sz="4000"/>
            </a:pPr>
          </a:p>
        </p:txBody>
      </p:sp>
      <p:sp>
        <p:nvSpPr>
          <p:cNvPr id="165" name="Shape 165"/>
          <p:cNvSpPr/>
          <p:nvPr/>
        </p:nvSpPr>
        <p:spPr>
          <a:xfrm>
            <a:off x="4414941" y="2265610"/>
            <a:ext cx="291018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Bonne décision</a:t>
            </a:r>
          </a:p>
        </p:txBody>
      </p:sp>
      <p:sp>
        <p:nvSpPr>
          <p:cNvPr id="166" name="Shape 166"/>
          <p:cNvSpPr/>
          <p:nvPr/>
        </p:nvSpPr>
        <p:spPr>
          <a:xfrm>
            <a:off x="8796441" y="4303960"/>
            <a:ext cx="291018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Bonne décision</a:t>
            </a:r>
          </a:p>
        </p:txBody>
      </p:sp>
      <p:sp>
        <p:nvSpPr>
          <p:cNvPr id="167" name="Shape 167"/>
          <p:cNvSpPr/>
          <p:nvPr/>
        </p:nvSpPr>
        <p:spPr>
          <a:xfrm flipV="1">
            <a:off x="8155061" y="779710"/>
            <a:ext cx="1" cy="5987726"/>
          </a:xfrm>
          <a:prstGeom prst="line">
            <a:avLst/>
          </a:prstGeom>
          <a:ln w="25400">
            <a:solidFill>
              <a:srgbClr val="535353"/>
            </a:solidFill>
            <a:miter lim="400000"/>
          </a:ln>
        </p:spPr>
        <p:txBody>
          <a:bodyPr lIns="0" tIns="0" rIns="0" bIns="0"/>
          <a:lstStyle/>
          <a:p>
            <a:pPr>
              <a:defRPr sz="4000"/>
            </a:pPr>
          </a:p>
        </p:txBody>
      </p:sp>
      <p:sp>
        <p:nvSpPr>
          <p:cNvPr id="168" name="Shape 168"/>
          <p:cNvSpPr/>
          <p:nvPr/>
        </p:nvSpPr>
        <p:spPr>
          <a:xfrm>
            <a:off x="8686829" y="2265610"/>
            <a:ext cx="3129410"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Erreur de type 1</a:t>
            </a:r>
          </a:p>
        </p:txBody>
      </p:sp>
      <p:sp>
        <p:nvSpPr>
          <p:cNvPr id="169" name="Shape 169"/>
          <p:cNvSpPr/>
          <p:nvPr/>
        </p:nvSpPr>
        <p:spPr>
          <a:xfrm>
            <a:off x="4493885" y="4107110"/>
            <a:ext cx="312940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Erreur de type 2</a:t>
            </a:r>
          </a:p>
        </p:txBody>
      </p:sp>
      <p:pic>
        <p:nvPicPr>
          <p:cNvPr id="170" name="pasted-image.pdf"/>
          <p:cNvPicPr>
            <a:picLocks noChangeAspect="1"/>
          </p:cNvPicPr>
          <p:nvPr/>
        </p:nvPicPr>
        <p:blipFill>
          <a:blip r:embed="rId3">
            <a:extLst/>
          </a:blip>
          <a:stretch>
            <a:fillRect/>
          </a:stretch>
        </p:blipFill>
        <p:spPr>
          <a:xfrm>
            <a:off x="2788691" y="6980435"/>
            <a:ext cx="6426201" cy="469901"/>
          </a:xfrm>
          <a:prstGeom prst="rect">
            <a:avLst/>
          </a:prstGeom>
          <a:ln w="12700">
            <a:miter lim="400000"/>
          </a:ln>
        </p:spPr>
      </p:pic>
      <p:pic>
        <p:nvPicPr>
          <p:cNvPr id="171" name="pasted-image.pdf"/>
          <p:cNvPicPr>
            <a:picLocks noChangeAspect="1"/>
          </p:cNvPicPr>
          <p:nvPr/>
        </p:nvPicPr>
        <p:blipFill>
          <a:blip r:embed="rId4">
            <a:extLst/>
          </a:blip>
          <a:stretch>
            <a:fillRect/>
          </a:stretch>
        </p:blipFill>
        <p:spPr>
          <a:xfrm>
            <a:off x="2654989" y="8286204"/>
            <a:ext cx="6807201" cy="469901"/>
          </a:xfrm>
          <a:prstGeom prst="rect">
            <a:avLst/>
          </a:prstGeom>
          <a:ln w="12700">
            <a:miter lim="400000"/>
          </a:ln>
        </p:spPr>
      </p:pic>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6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6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7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71" grpId="6"/>
      <p:bldP build="whole" bldLvl="1" animBg="1" rev="0" advAuto="0" spid="170" grpId="5"/>
      <p:bldP build="whole" bldLvl="1" animBg="1" rev="0" advAuto="0" spid="168" grpId="3"/>
      <p:bldP build="whole" bldLvl="1" animBg="1" rev="0" advAuto="0" spid="165" grpId="1"/>
      <p:bldP build="whole" bldLvl="1" animBg="1" rev="0" advAuto="0" spid="169" grpId="4"/>
      <p:bldP build="whole" bldLvl="1" animBg="1" rev="0" advAuto="0" spid="166" grpId="2"/>
    </p:bldLst>
  </p:timing>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3" name="Shape 173"/>
          <p:cNvSpPr/>
          <p:nvPr/>
        </p:nvSpPr>
        <p:spPr>
          <a:xfrm>
            <a:off x="9751652" y="1290240"/>
            <a:ext cx="2482678"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Test bilatéral</a:t>
            </a:r>
          </a:p>
        </p:txBody>
      </p:sp>
      <p:pic>
        <p:nvPicPr>
          <p:cNvPr id="174" name="pasted-image.pdf"/>
          <p:cNvPicPr>
            <a:picLocks noChangeAspect="1"/>
          </p:cNvPicPr>
          <p:nvPr/>
        </p:nvPicPr>
        <p:blipFill>
          <a:blip r:embed="rId2">
            <a:extLst/>
          </a:blip>
          <a:stretch>
            <a:fillRect/>
          </a:stretch>
        </p:blipFill>
        <p:spPr>
          <a:xfrm>
            <a:off x="5214584" y="1410890"/>
            <a:ext cx="2171701" cy="431801"/>
          </a:xfrm>
          <a:prstGeom prst="rect">
            <a:avLst/>
          </a:prstGeom>
          <a:ln w="12700">
            <a:miter lim="400000"/>
          </a:ln>
        </p:spPr>
      </p:pic>
      <p:sp>
        <p:nvSpPr>
          <p:cNvPr id="175" name="Shape 175"/>
          <p:cNvSpPr/>
          <p:nvPr/>
        </p:nvSpPr>
        <p:spPr>
          <a:xfrm>
            <a:off x="8413650" y="3630711"/>
            <a:ext cx="447288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Test unilatéral à gauche</a:t>
            </a:r>
          </a:p>
        </p:txBody>
      </p:sp>
      <p:pic>
        <p:nvPicPr>
          <p:cNvPr id="176" name="pasted-image.pdf"/>
          <p:cNvPicPr>
            <a:picLocks noChangeAspect="1"/>
          </p:cNvPicPr>
          <p:nvPr/>
        </p:nvPicPr>
        <p:blipFill>
          <a:blip r:embed="rId3">
            <a:extLst/>
          </a:blip>
          <a:stretch>
            <a:fillRect/>
          </a:stretch>
        </p:blipFill>
        <p:spPr>
          <a:xfrm>
            <a:off x="5214584" y="3764061"/>
            <a:ext cx="2171701" cy="406401"/>
          </a:xfrm>
          <a:prstGeom prst="rect">
            <a:avLst/>
          </a:prstGeom>
          <a:ln w="12700">
            <a:miter lim="400000"/>
          </a:ln>
        </p:spPr>
      </p:pic>
      <p:grpSp>
        <p:nvGrpSpPr>
          <p:cNvPr id="180" name="Group 180"/>
          <p:cNvGrpSpPr/>
          <p:nvPr/>
        </p:nvGrpSpPr>
        <p:grpSpPr>
          <a:xfrm>
            <a:off x="777527" y="1410890"/>
            <a:ext cx="2171701" cy="5520979"/>
            <a:chOff x="0" y="0"/>
            <a:chExt cx="2171700" cy="5520977"/>
          </a:xfrm>
        </p:grpSpPr>
        <p:pic>
          <p:nvPicPr>
            <p:cNvPr id="177" name="pasted-image.pdf"/>
            <p:cNvPicPr>
              <a:picLocks noChangeAspect="1"/>
            </p:cNvPicPr>
            <p:nvPr/>
          </p:nvPicPr>
          <p:blipFill>
            <a:blip r:embed="rId4">
              <a:extLst/>
            </a:blip>
            <a:stretch>
              <a:fillRect/>
            </a:stretch>
          </p:blipFill>
          <p:spPr>
            <a:xfrm>
              <a:off x="0" y="0"/>
              <a:ext cx="2171700" cy="406400"/>
            </a:xfrm>
            <a:prstGeom prst="rect">
              <a:avLst/>
            </a:prstGeom>
            <a:ln w="12700" cap="flat">
              <a:noFill/>
              <a:miter lim="400000"/>
            </a:ln>
            <a:effectLst/>
          </p:spPr>
        </p:pic>
        <p:pic>
          <p:nvPicPr>
            <p:cNvPr id="178" name="pasted-image.pdf"/>
            <p:cNvPicPr>
              <a:picLocks noChangeAspect="1"/>
            </p:cNvPicPr>
            <p:nvPr/>
          </p:nvPicPr>
          <p:blipFill>
            <a:blip r:embed="rId4">
              <a:extLst/>
            </a:blip>
            <a:stretch>
              <a:fillRect/>
            </a:stretch>
          </p:blipFill>
          <p:spPr>
            <a:xfrm>
              <a:off x="0" y="2327771"/>
              <a:ext cx="2171700" cy="406401"/>
            </a:xfrm>
            <a:prstGeom prst="rect">
              <a:avLst/>
            </a:prstGeom>
            <a:ln w="12700" cap="flat">
              <a:noFill/>
              <a:miter lim="400000"/>
            </a:ln>
            <a:effectLst/>
          </p:spPr>
        </p:pic>
        <p:pic>
          <p:nvPicPr>
            <p:cNvPr id="179" name="pasted-image.pdf"/>
            <p:cNvPicPr>
              <a:picLocks noChangeAspect="1"/>
            </p:cNvPicPr>
            <p:nvPr/>
          </p:nvPicPr>
          <p:blipFill>
            <a:blip r:embed="rId4">
              <a:extLst/>
            </a:blip>
            <a:stretch>
              <a:fillRect/>
            </a:stretch>
          </p:blipFill>
          <p:spPr>
            <a:xfrm>
              <a:off x="0" y="5114577"/>
              <a:ext cx="2171700" cy="406401"/>
            </a:xfrm>
            <a:prstGeom prst="rect">
              <a:avLst/>
            </a:prstGeom>
            <a:ln w="12700" cap="flat">
              <a:noFill/>
              <a:miter lim="400000"/>
            </a:ln>
            <a:effectLst/>
          </p:spPr>
        </p:pic>
      </p:grpSp>
      <p:sp>
        <p:nvSpPr>
          <p:cNvPr id="181" name="Shape 181"/>
          <p:cNvSpPr/>
          <p:nvPr/>
        </p:nvSpPr>
        <p:spPr>
          <a:xfrm>
            <a:off x="8413650" y="6309568"/>
            <a:ext cx="4240933"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Test unilatéral à droite</a:t>
            </a:r>
          </a:p>
        </p:txBody>
      </p:sp>
      <p:pic>
        <p:nvPicPr>
          <p:cNvPr id="182" name="pasted-image.pdf"/>
          <p:cNvPicPr>
            <a:picLocks noChangeAspect="1"/>
          </p:cNvPicPr>
          <p:nvPr/>
        </p:nvPicPr>
        <p:blipFill>
          <a:blip r:embed="rId5">
            <a:extLst/>
          </a:blip>
          <a:stretch>
            <a:fillRect/>
          </a:stretch>
        </p:blipFill>
        <p:spPr>
          <a:xfrm>
            <a:off x="5214584" y="6525468"/>
            <a:ext cx="2171701" cy="406401"/>
          </a:xfrm>
          <a:prstGeom prst="rect">
            <a:avLst/>
          </a:prstGeom>
          <a:ln w="12700">
            <a:miter lim="400000"/>
          </a:ln>
        </p:spPr>
      </p:pic>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7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7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7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8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8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74" grpId="1"/>
      <p:bldP build="whole" bldLvl="1" animBg="1" rev="0" advAuto="0" spid="176" grpId="3"/>
      <p:bldP build="whole" bldLvl="1" animBg="1" rev="0" advAuto="0" spid="175" grpId="4"/>
      <p:bldP build="whole" bldLvl="1" animBg="1" rev="0" advAuto="0" spid="173" grpId="2"/>
      <p:bldP build="whole" bldLvl="1" animBg="1" rev="0" advAuto="0" spid="182" grpId="5"/>
      <p:bldP build="whole" bldLvl="1" animBg="1" rev="0" advAuto="0" spid="181" grpId="6"/>
    </p:bldLst>
  </p:timing>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190" name="Group 190"/>
          <p:cNvGrpSpPr/>
          <p:nvPr/>
        </p:nvGrpSpPr>
        <p:grpSpPr>
          <a:xfrm>
            <a:off x="-247421" y="2299096"/>
            <a:ext cx="13499642" cy="6260704"/>
            <a:chOff x="0" y="0"/>
            <a:chExt cx="13499641" cy="6260703"/>
          </a:xfrm>
        </p:grpSpPr>
        <p:grpSp>
          <p:nvGrpSpPr>
            <p:cNvPr id="188" name="Group 188"/>
            <p:cNvGrpSpPr/>
            <p:nvPr/>
          </p:nvGrpSpPr>
          <p:grpSpPr>
            <a:xfrm>
              <a:off x="0" y="0"/>
              <a:ext cx="13499642" cy="6260704"/>
              <a:chOff x="0" y="0"/>
              <a:chExt cx="13499641" cy="6260703"/>
            </a:xfrm>
          </p:grpSpPr>
          <p:pic>
            <p:nvPicPr>
              <p:cNvPr id="184" name="deuxcote.pdf"/>
              <p:cNvPicPr>
                <a:picLocks noChangeAspect="1"/>
              </p:cNvPicPr>
              <p:nvPr/>
            </p:nvPicPr>
            <p:blipFill>
              <a:blip r:embed="rId2">
                <a:extLst/>
              </a:blip>
              <a:stretch>
                <a:fillRect/>
              </a:stretch>
            </p:blipFill>
            <p:spPr>
              <a:xfrm>
                <a:off x="0" y="0"/>
                <a:ext cx="13499642" cy="6260704"/>
              </a:xfrm>
              <a:prstGeom prst="rect">
                <a:avLst/>
              </a:prstGeom>
              <a:ln w="12700" cap="flat">
                <a:noFill/>
                <a:miter lim="400000"/>
              </a:ln>
              <a:effectLst/>
            </p:spPr>
          </p:pic>
          <p:pic>
            <p:nvPicPr>
              <p:cNvPr id="185" name="pasted-image.pdf"/>
              <p:cNvPicPr>
                <a:picLocks noChangeAspect="1"/>
              </p:cNvPicPr>
              <p:nvPr/>
            </p:nvPicPr>
            <p:blipFill>
              <a:blip r:embed="rId3">
                <a:extLst/>
              </a:blip>
              <a:stretch>
                <a:fillRect/>
              </a:stretch>
            </p:blipFill>
            <p:spPr>
              <a:xfrm>
                <a:off x="6565670" y="5615830"/>
                <a:ext cx="368301" cy="406401"/>
              </a:xfrm>
              <a:prstGeom prst="rect">
                <a:avLst/>
              </a:prstGeom>
              <a:ln w="12700" cap="flat">
                <a:noFill/>
                <a:miter lim="400000"/>
              </a:ln>
              <a:effectLst/>
            </p:spPr>
          </p:pic>
          <p:pic>
            <p:nvPicPr>
              <p:cNvPr id="186" name="pasted-image.pdf"/>
              <p:cNvPicPr>
                <a:picLocks noChangeAspect="1"/>
              </p:cNvPicPr>
              <p:nvPr/>
            </p:nvPicPr>
            <p:blipFill>
              <a:blip r:embed="rId4">
                <a:extLst/>
              </a:blip>
              <a:stretch>
                <a:fillRect/>
              </a:stretch>
            </p:blipFill>
            <p:spPr>
              <a:xfrm>
                <a:off x="10814068" y="3480494"/>
                <a:ext cx="304801" cy="838201"/>
              </a:xfrm>
              <a:prstGeom prst="rect">
                <a:avLst/>
              </a:prstGeom>
              <a:ln w="12700" cap="flat">
                <a:noFill/>
                <a:miter lim="400000"/>
              </a:ln>
              <a:effectLst/>
            </p:spPr>
          </p:pic>
          <p:pic>
            <p:nvPicPr>
              <p:cNvPr id="187" name="pasted-image.pdf"/>
              <p:cNvPicPr>
                <a:picLocks noChangeAspect="1"/>
              </p:cNvPicPr>
              <p:nvPr/>
            </p:nvPicPr>
            <p:blipFill>
              <a:blip r:embed="rId4">
                <a:extLst/>
              </a:blip>
              <a:stretch>
                <a:fillRect/>
              </a:stretch>
            </p:blipFill>
            <p:spPr>
              <a:xfrm>
                <a:off x="2004138" y="3664842"/>
                <a:ext cx="304801" cy="838201"/>
              </a:xfrm>
              <a:prstGeom prst="rect">
                <a:avLst/>
              </a:prstGeom>
              <a:ln w="12700" cap="flat">
                <a:noFill/>
                <a:miter lim="400000"/>
              </a:ln>
              <a:effectLst/>
            </p:spPr>
          </p:pic>
        </p:grpSp>
        <p:sp>
          <p:nvSpPr>
            <p:cNvPr id="189" name="Shape 189"/>
            <p:cNvSpPr/>
            <p:nvPr/>
          </p:nvSpPr>
          <p:spPr>
            <a:xfrm flipV="1">
              <a:off x="6653429" y="4861250"/>
              <a:ext cx="1" cy="433670"/>
            </a:xfrm>
            <a:prstGeom prst="line">
              <a:avLst/>
            </a:prstGeom>
            <a:noFill/>
            <a:ln w="25400" cap="flat">
              <a:solidFill>
                <a:srgbClr val="535353"/>
              </a:solidFill>
              <a:prstDash val="solid"/>
              <a:miter lim="400000"/>
            </a:ln>
            <a:effectLst/>
          </p:spPr>
          <p:txBody>
            <a:bodyPr wrap="square" lIns="0" tIns="0" rIns="0" bIns="0" numCol="1" anchor="t">
              <a:noAutofit/>
            </a:bodyPr>
            <a:lstStyle/>
            <a:p>
              <a:pPr>
                <a:defRPr sz="4000"/>
              </a:pPr>
            </a:p>
          </p:txBody>
        </p:sp>
      </p:grpSp>
      <p:sp>
        <p:nvSpPr>
          <p:cNvPr id="191" name="Shape 191"/>
          <p:cNvSpPr/>
          <p:nvPr/>
        </p:nvSpPr>
        <p:spPr>
          <a:xfrm>
            <a:off x="5154252" y="222249"/>
            <a:ext cx="2482678"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Test bilatéral</a:t>
            </a:r>
          </a:p>
        </p:txBody>
      </p:sp>
      <p:pic>
        <p:nvPicPr>
          <p:cNvPr id="192" name="pasted-image.pdf"/>
          <p:cNvPicPr>
            <a:picLocks noChangeAspect="1"/>
          </p:cNvPicPr>
          <p:nvPr/>
        </p:nvPicPr>
        <p:blipFill>
          <a:blip r:embed="rId5">
            <a:extLst/>
          </a:blip>
          <a:stretch>
            <a:fillRect/>
          </a:stretch>
        </p:blipFill>
        <p:spPr>
          <a:xfrm>
            <a:off x="1723677" y="1407368"/>
            <a:ext cx="2171701" cy="406401"/>
          </a:xfrm>
          <a:prstGeom prst="rect">
            <a:avLst/>
          </a:prstGeom>
          <a:ln w="12700">
            <a:miter lim="400000"/>
          </a:ln>
        </p:spPr>
      </p:pic>
      <p:pic>
        <p:nvPicPr>
          <p:cNvPr id="193" name="pasted-image.pdf"/>
          <p:cNvPicPr>
            <a:picLocks noChangeAspect="1"/>
          </p:cNvPicPr>
          <p:nvPr/>
        </p:nvPicPr>
        <p:blipFill>
          <a:blip r:embed="rId6">
            <a:extLst/>
          </a:blip>
          <a:stretch>
            <a:fillRect/>
          </a:stretch>
        </p:blipFill>
        <p:spPr>
          <a:xfrm>
            <a:off x="1756717" y="2299096"/>
            <a:ext cx="2171701" cy="431801"/>
          </a:xfrm>
          <a:prstGeom prst="rect">
            <a:avLst/>
          </a:prstGeom>
          <a:ln w="12700">
            <a:miter lim="400000"/>
          </a:ln>
        </p:spPr>
      </p:pic>
      <p:pic>
        <p:nvPicPr>
          <p:cNvPr id="194" name="pasted-image.pdf"/>
          <p:cNvPicPr>
            <a:picLocks noChangeAspect="1"/>
          </p:cNvPicPr>
          <p:nvPr/>
        </p:nvPicPr>
        <p:blipFill>
          <a:blip r:embed="rId7">
            <a:extLst/>
          </a:blip>
          <a:stretch>
            <a:fillRect/>
          </a:stretch>
        </p:blipFill>
        <p:spPr>
          <a:xfrm>
            <a:off x="6141491" y="1172418"/>
            <a:ext cx="6426201" cy="469901"/>
          </a:xfrm>
          <a:prstGeom prst="rect">
            <a:avLst/>
          </a:prstGeom>
          <a:ln w="12700">
            <a:miter lim="400000"/>
          </a:ln>
        </p:spPr>
      </p:pic>
      <p:sp>
        <p:nvSpPr>
          <p:cNvPr id="195" name="Shape 195"/>
          <p:cNvSpPr/>
          <p:nvPr/>
        </p:nvSpPr>
        <p:spPr>
          <a:xfrm>
            <a:off x="4642035" y="8559799"/>
            <a:ext cx="3553347"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zone d’acceptation</a:t>
            </a:r>
          </a:p>
        </p:txBody>
      </p:sp>
      <p:grpSp>
        <p:nvGrpSpPr>
          <p:cNvPr id="198" name="Group 198"/>
          <p:cNvGrpSpPr/>
          <p:nvPr/>
        </p:nvGrpSpPr>
        <p:grpSpPr>
          <a:xfrm>
            <a:off x="0" y="8559799"/>
            <a:ext cx="12816880" cy="622301"/>
            <a:chOff x="0" y="0"/>
            <a:chExt cx="12816879" cy="622300"/>
          </a:xfrm>
        </p:grpSpPr>
        <p:sp>
          <p:nvSpPr>
            <p:cNvPr id="196" name="Shape 196"/>
            <p:cNvSpPr/>
            <p:nvPr/>
          </p:nvSpPr>
          <p:spPr>
            <a:xfrm>
              <a:off x="10363448" y="-1"/>
              <a:ext cx="2453432"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zone de rejet</a:t>
              </a:r>
            </a:p>
          </p:txBody>
        </p:sp>
        <p:sp>
          <p:nvSpPr>
            <p:cNvPr id="197" name="Shape 197"/>
            <p:cNvSpPr/>
            <p:nvPr/>
          </p:nvSpPr>
          <p:spPr>
            <a:xfrm>
              <a:off x="0" y="-1"/>
              <a:ext cx="2453432"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zone de rejet</a:t>
              </a:r>
            </a:p>
          </p:txBody>
        </p:sp>
      </p:gr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9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9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9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9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9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94" grpId="3"/>
      <p:bldP build="whole" bldLvl="1" animBg="1" rev="0" advAuto="0" spid="193" grpId="2"/>
      <p:bldP build="whole" bldLvl="1" animBg="1" rev="0" advAuto="0" spid="192" grpId="1"/>
      <p:bldP build="whole" bldLvl="1" animBg="1" rev="0" advAuto="0" spid="190" grpId="4"/>
      <p:bldP build="whole" bldLvl="1" animBg="1" rev="0" advAuto="0" spid="195" grpId="5"/>
      <p:bldP build="whole" bldLvl="1" animBg="1" rev="0" advAuto="0" spid="198" grpId="6"/>
    </p:bldLst>
  </p:timing>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0" name="Shape 200"/>
          <p:cNvSpPr/>
          <p:nvPr/>
        </p:nvSpPr>
        <p:spPr>
          <a:xfrm>
            <a:off x="4159150" y="222249"/>
            <a:ext cx="447288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Test unilatéral à gauche</a:t>
            </a:r>
          </a:p>
        </p:txBody>
      </p:sp>
      <p:pic>
        <p:nvPicPr>
          <p:cNvPr id="201" name="pasted-image.pdf"/>
          <p:cNvPicPr>
            <a:picLocks noChangeAspect="1"/>
          </p:cNvPicPr>
          <p:nvPr/>
        </p:nvPicPr>
        <p:blipFill>
          <a:blip r:embed="rId2">
            <a:extLst/>
          </a:blip>
          <a:stretch>
            <a:fillRect/>
          </a:stretch>
        </p:blipFill>
        <p:spPr>
          <a:xfrm>
            <a:off x="1723677" y="1407368"/>
            <a:ext cx="2171701" cy="406401"/>
          </a:xfrm>
          <a:prstGeom prst="rect">
            <a:avLst/>
          </a:prstGeom>
          <a:ln w="12700">
            <a:miter lim="400000"/>
          </a:ln>
        </p:spPr>
      </p:pic>
      <p:pic>
        <p:nvPicPr>
          <p:cNvPr id="202" name="pasted-image.pdf"/>
          <p:cNvPicPr>
            <a:picLocks noChangeAspect="1"/>
          </p:cNvPicPr>
          <p:nvPr/>
        </p:nvPicPr>
        <p:blipFill>
          <a:blip r:embed="rId3">
            <a:extLst/>
          </a:blip>
          <a:stretch>
            <a:fillRect/>
          </a:stretch>
        </p:blipFill>
        <p:spPr>
          <a:xfrm>
            <a:off x="1723677" y="2095896"/>
            <a:ext cx="2171701" cy="406401"/>
          </a:xfrm>
          <a:prstGeom prst="rect">
            <a:avLst/>
          </a:prstGeom>
          <a:ln w="12700">
            <a:miter lim="400000"/>
          </a:ln>
        </p:spPr>
      </p:pic>
      <p:grpSp>
        <p:nvGrpSpPr>
          <p:cNvPr id="207" name="Group 207"/>
          <p:cNvGrpSpPr/>
          <p:nvPr/>
        </p:nvGrpSpPr>
        <p:grpSpPr>
          <a:xfrm>
            <a:off x="-247421" y="2299096"/>
            <a:ext cx="13499642" cy="6260704"/>
            <a:chOff x="0" y="0"/>
            <a:chExt cx="13499641" cy="6260703"/>
          </a:xfrm>
        </p:grpSpPr>
        <p:pic>
          <p:nvPicPr>
            <p:cNvPr id="203" name="gauche.pdf"/>
            <p:cNvPicPr>
              <a:picLocks noChangeAspect="1"/>
            </p:cNvPicPr>
            <p:nvPr/>
          </p:nvPicPr>
          <p:blipFill>
            <a:blip r:embed="rId4">
              <a:extLst/>
            </a:blip>
            <a:stretch>
              <a:fillRect/>
            </a:stretch>
          </p:blipFill>
          <p:spPr>
            <a:xfrm>
              <a:off x="0" y="0"/>
              <a:ext cx="13499642" cy="6260704"/>
            </a:xfrm>
            <a:prstGeom prst="rect">
              <a:avLst/>
            </a:prstGeom>
            <a:ln w="12700" cap="flat">
              <a:noFill/>
              <a:miter lim="400000"/>
            </a:ln>
            <a:effectLst/>
          </p:spPr>
        </p:pic>
        <p:sp>
          <p:nvSpPr>
            <p:cNvPr id="204" name="Shape 204"/>
            <p:cNvSpPr/>
            <p:nvPr/>
          </p:nvSpPr>
          <p:spPr>
            <a:xfrm flipV="1">
              <a:off x="6653429" y="4861250"/>
              <a:ext cx="1" cy="433670"/>
            </a:xfrm>
            <a:prstGeom prst="line">
              <a:avLst/>
            </a:prstGeom>
            <a:noFill/>
            <a:ln w="25400" cap="flat">
              <a:solidFill>
                <a:srgbClr val="535353"/>
              </a:solidFill>
              <a:prstDash val="solid"/>
              <a:miter lim="400000"/>
            </a:ln>
            <a:effectLst/>
          </p:spPr>
          <p:txBody>
            <a:bodyPr wrap="square" lIns="0" tIns="0" rIns="0" bIns="0" numCol="1" anchor="t">
              <a:noAutofit/>
            </a:bodyPr>
            <a:lstStyle/>
            <a:p>
              <a:pPr>
                <a:defRPr sz="4000"/>
              </a:pPr>
            </a:p>
          </p:txBody>
        </p:sp>
        <p:pic>
          <p:nvPicPr>
            <p:cNvPr id="205" name="pasted-image.pdf"/>
            <p:cNvPicPr>
              <a:picLocks noChangeAspect="1"/>
            </p:cNvPicPr>
            <p:nvPr/>
          </p:nvPicPr>
          <p:blipFill>
            <a:blip r:embed="rId5">
              <a:extLst/>
            </a:blip>
            <a:stretch>
              <a:fillRect/>
            </a:stretch>
          </p:blipFill>
          <p:spPr>
            <a:xfrm>
              <a:off x="6565670" y="5615830"/>
              <a:ext cx="368301" cy="406401"/>
            </a:xfrm>
            <a:prstGeom prst="rect">
              <a:avLst/>
            </a:prstGeom>
            <a:ln w="12700" cap="flat">
              <a:noFill/>
              <a:miter lim="400000"/>
            </a:ln>
            <a:effectLst/>
          </p:spPr>
        </p:pic>
        <p:pic>
          <p:nvPicPr>
            <p:cNvPr id="206" name="pasted-image.pdf"/>
            <p:cNvPicPr>
              <a:picLocks noChangeAspect="1"/>
            </p:cNvPicPr>
            <p:nvPr/>
          </p:nvPicPr>
          <p:blipFill>
            <a:blip r:embed="rId6">
              <a:extLst/>
            </a:blip>
            <a:stretch>
              <a:fillRect/>
            </a:stretch>
          </p:blipFill>
          <p:spPr>
            <a:xfrm>
              <a:off x="2410042" y="4018260"/>
              <a:ext cx="279401" cy="215901"/>
            </a:xfrm>
            <a:prstGeom prst="rect">
              <a:avLst/>
            </a:prstGeom>
            <a:ln w="12700" cap="flat">
              <a:noFill/>
              <a:miter lim="400000"/>
            </a:ln>
            <a:effectLst/>
          </p:spPr>
        </p:pic>
      </p:grpSp>
      <p:pic>
        <p:nvPicPr>
          <p:cNvPr id="208" name="pasted-image.pdf"/>
          <p:cNvPicPr>
            <a:picLocks noChangeAspect="1"/>
          </p:cNvPicPr>
          <p:nvPr/>
        </p:nvPicPr>
        <p:blipFill>
          <a:blip r:embed="rId7">
            <a:extLst/>
          </a:blip>
          <a:stretch>
            <a:fillRect/>
          </a:stretch>
        </p:blipFill>
        <p:spPr>
          <a:xfrm>
            <a:off x="6141491" y="1172418"/>
            <a:ext cx="6426201" cy="469901"/>
          </a:xfrm>
          <a:prstGeom prst="rect">
            <a:avLst/>
          </a:prstGeom>
          <a:ln w="12700">
            <a:miter lim="400000"/>
          </a:ln>
        </p:spPr>
      </p:pic>
      <p:sp>
        <p:nvSpPr>
          <p:cNvPr id="209" name="Shape 209"/>
          <p:cNvSpPr/>
          <p:nvPr/>
        </p:nvSpPr>
        <p:spPr>
          <a:xfrm>
            <a:off x="6418708" y="8559799"/>
            <a:ext cx="3553347"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zone d’acceptation</a:t>
            </a:r>
          </a:p>
        </p:txBody>
      </p:sp>
      <p:sp>
        <p:nvSpPr>
          <p:cNvPr id="210" name="Shape 210"/>
          <p:cNvSpPr/>
          <p:nvPr/>
        </p:nvSpPr>
        <p:spPr>
          <a:xfrm>
            <a:off x="798314" y="8559799"/>
            <a:ext cx="245343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zone de rejet</a:t>
            </a:r>
          </a:p>
        </p:txBody>
      </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0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07" grpId="1"/>
      <p:bldP build="whole" bldLvl="1" animBg="1" rev="0" advAuto="0" spid="209" grpId="3"/>
      <p:bldP build="whole" bldLvl="1" animBg="1" rev="0" advAuto="0" spid="210" grpId="2"/>
    </p:bldLst>
  </p:timing>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216" name="Group 216"/>
          <p:cNvGrpSpPr/>
          <p:nvPr/>
        </p:nvGrpSpPr>
        <p:grpSpPr>
          <a:xfrm>
            <a:off x="-247421" y="2299096"/>
            <a:ext cx="13499642" cy="6260704"/>
            <a:chOff x="0" y="0"/>
            <a:chExt cx="13499641" cy="6260703"/>
          </a:xfrm>
        </p:grpSpPr>
        <p:pic>
          <p:nvPicPr>
            <p:cNvPr id="212" name="droite.pdf"/>
            <p:cNvPicPr>
              <a:picLocks noChangeAspect="1"/>
            </p:cNvPicPr>
            <p:nvPr/>
          </p:nvPicPr>
          <p:blipFill>
            <a:blip r:embed="rId2">
              <a:extLst/>
            </a:blip>
            <a:stretch>
              <a:fillRect/>
            </a:stretch>
          </p:blipFill>
          <p:spPr>
            <a:xfrm>
              <a:off x="0" y="0"/>
              <a:ext cx="13499642" cy="6260704"/>
            </a:xfrm>
            <a:prstGeom prst="rect">
              <a:avLst/>
            </a:prstGeom>
            <a:ln w="12700" cap="flat">
              <a:noFill/>
              <a:miter lim="400000"/>
            </a:ln>
            <a:effectLst/>
          </p:spPr>
        </p:pic>
        <p:sp>
          <p:nvSpPr>
            <p:cNvPr id="213" name="Shape 213"/>
            <p:cNvSpPr/>
            <p:nvPr/>
          </p:nvSpPr>
          <p:spPr>
            <a:xfrm flipV="1">
              <a:off x="6653429" y="4861250"/>
              <a:ext cx="1" cy="433670"/>
            </a:xfrm>
            <a:prstGeom prst="line">
              <a:avLst/>
            </a:prstGeom>
            <a:noFill/>
            <a:ln w="25400" cap="flat">
              <a:solidFill>
                <a:srgbClr val="535353"/>
              </a:solidFill>
              <a:prstDash val="solid"/>
              <a:miter lim="400000"/>
            </a:ln>
            <a:effectLst/>
          </p:spPr>
          <p:txBody>
            <a:bodyPr wrap="square" lIns="0" tIns="0" rIns="0" bIns="0" numCol="1" anchor="t">
              <a:noAutofit/>
            </a:bodyPr>
            <a:lstStyle/>
            <a:p>
              <a:pPr>
                <a:defRPr sz="4000"/>
              </a:pPr>
            </a:p>
          </p:txBody>
        </p:sp>
        <p:pic>
          <p:nvPicPr>
            <p:cNvPr id="214" name="pasted-image.pdf"/>
            <p:cNvPicPr>
              <a:picLocks noChangeAspect="1"/>
            </p:cNvPicPr>
            <p:nvPr/>
          </p:nvPicPr>
          <p:blipFill>
            <a:blip r:embed="rId3">
              <a:extLst/>
            </a:blip>
            <a:stretch>
              <a:fillRect/>
            </a:stretch>
          </p:blipFill>
          <p:spPr>
            <a:xfrm>
              <a:off x="6565670" y="5615830"/>
              <a:ext cx="368301" cy="406401"/>
            </a:xfrm>
            <a:prstGeom prst="rect">
              <a:avLst/>
            </a:prstGeom>
            <a:ln w="12700" cap="flat">
              <a:noFill/>
              <a:miter lim="400000"/>
            </a:ln>
            <a:effectLst/>
          </p:spPr>
        </p:pic>
        <p:pic>
          <p:nvPicPr>
            <p:cNvPr id="215" name="pasted-image.pdf"/>
            <p:cNvPicPr>
              <a:picLocks noChangeAspect="1"/>
            </p:cNvPicPr>
            <p:nvPr/>
          </p:nvPicPr>
          <p:blipFill>
            <a:blip r:embed="rId4">
              <a:extLst/>
            </a:blip>
            <a:stretch>
              <a:fillRect/>
            </a:stretch>
          </p:blipFill>
          <p:spPr>
            <a:xfrm>
              <a:off x="10819029" y="4071689"/>
              <a:ext cx="279401" cy="215901"/>
            </a:xfrm>
            <a:prstGeom prst="rect">
              <a:avLst/>
            </a:prstGeom>
            <a:ln w="12700" cap="flat">
              <a:noFill/>
              <a:miter lim="400000"/>
            </a:ln>
            <a:effectLst/>
          </p:spPr>
        </p:pic>
      </p:grpSp>
      <p:pic>
        <p:nvPicPr>
          <p:cNvPr id="217" name="pasted-image.pdf"/>
          <p:cNvPicPr>
            <a:picLocks noChangeAspect="1"/>
          </p:cNvPicPr>
          <p:nvPr/>
        </p:nvPicPr>
        <p:blipFill>
          <a:blip r:embed="rId5">
            <a:extLst/>
          </a:blip>
          <a:stretch>
            <a:fillRect/>
          </a:stretch>
        </p:blipFill>
        <p:spPr>
          <a:xfrm>
            <a:off x="1723677" y="1407368"/>
            <a:ext cx="2171701" cy="406401"/>
          </a:xfrm>
          <a:prstGeom prst="rect">
            <a:avLst/>
          </a:prstGeom>
          <a:ln w="12700">
            <a:miter lim="400000"/>
          </a:ln>
        </p:spPr>
      </p:pic>
      <p:sp>
        <p:nvSpPr>
          <p:cNvPr id="218" name="Shape 218"/>
          <p:cNvSpPr/>
          <p:nvPr/>
        </p:nvSpPr>
        <p:spPr>
          <a:xfrm>
            <a:off x="4275125" y="171449"/>
            <a:ext cx="424093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Test unilatéral à droite</a:t>
            </a:r>
          </a:p>
        </p:txBody>
      </p:sp>
      <p:pic>
        <p:nvPicPr>
          <p:cNvPr id="219" name="pasted-image.pdf"/>
          <p:cNvPicPr>
            <a:picLocks noChangeAspect="1"/>
          </p:cNvPicPr>
          <p:nvPr/>
        </p:nvPicPr>
        <p:blipFill>
          <a:blip r:embed="rId6">
            <a:extLst/>
          </a:blip>
          <a:stretch>
            <a:fillRect/>
          </a:stretch>
        </p:blipFill>
        <p:spPr>
          <a:xfrm>
            <a:off x="1723677" y="2299096"/>
            <a:ext cx="2171701" cy="406401"/>
          </a:xfrm>
          <a:prstGeom prst="rect">
            <a:avLst/>
          </a:prstGeom>
          <a:ln w="12700">
            <a:miter lim="400000"/>
          </a:ln>
        </p:spPr>
      </p:pic>
      <p:pic>
        <p:nvPicPr>
          <p:cNvPr id="220" name="pasted-image.pdf"/>
          <p:cNvPicPr>
            <a:picLocks noChangeAspect="1"/>
          </p:cNvPicPr>
          <p:nvPr/>
        </p:nvPicPr>
        <p:blipFill>
          <a:blip r:embed="rId7">
            <a:extLst/>
          </a:blip>
          <a:stretch>
            <a:fillRect/>
          </a:stretch>
        </p:blipFill>
        <p:spPr>
          <a:xfrm>
            <a:off x="6141491" y="1172418"/>
            <a:ext cx="6426201" cy="469901"/>
          </a:xfrm>
          <a:prstGeom prst="rect">
            <a:avLst/>
          </a:prstGeom>
          <a:ln w="12700">
            <a:miter lim="400000"/>
          </a:ln>
        </p:spPr>
      </p:pic>
      <p:sp>
        <p:nvSpPr>
          <p:cNvPr id="221" name="Shape 221"/>
          <p:cNvSpPr/>
          <p:nvPr/>
        </p:nvSpPr>
        <p:spPr>
          <a:xfrm>
            <a:off x="2764904" y="8559799"/>
            <a:ext cx="355334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zone d’acceptation</a:t>
            </a:r>
          </a:p>
        </p:txBody>
      </p:sp>
      <p:sp>
        <p:nvSpPr>
          <p:cNvPr id="222" name="Shape 222"/>
          <p:cNvSpPr/>
          <p:nvPr/>
        </p:nvSpPr>
        <p:spPr>
          <a:xfrm>
            <a:off x="9942314" y="8559799"/>
            <a:ext cx="245343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zone de rejet</a:t>
            </a:r>
          </a:p>
        </p:txBody>
      </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2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16" grpId="1"/>
      <p:bldP build="whole" bldLvl="1" animBg="1" rev="0" advAuto="0" spid="221" grpId="2"/>
      <p:bldP build="whole" bldLvl="1" animBg="1" rev="0" advAuto="0" spid="222" grpId="3"/>
    </p:bldLst>
  </p:timing>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Baskerville"/>
        <a:ea typeface="Baskerville"/>
        <a:cs typeface="Baskerville"/>
      </a:majorFont>
      <a:minorFont>
        <a:latin typeface="Baskerville"/>
        <a:ea typeface="Baskerville"/>
        <a:cs typeface="Baskervill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reflection blurRad="0" stA="71804" stPos="0" endA="0" endPos="40000" dist="0" dir="5400000" fadeDir="5400000" sx="100000" sy="-100000" kx="0" ky="0" algn="bl" rotWithShape="0"/>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995D7"/>
        </a:solidFill>
        <a:ln w="25400" cap="flat">
          <a:noFill/>
          <a:miter lim="400000"/>
        </a:ln>
        <a:effectLst>
          <a:reflection blurRad="0" stA="71804" stPos="0" endA="0" endPos="40000" dist="0" dir="5400000" fadeDir="5400000" sx="100000" sy="-100000" kx="0" ky="0" algn="bl" rotWithShape="0"/>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535353"/>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Baskerville"/>
        <a:ea typeface="Baskerville"/>
        <a:cs typeface="Baskerville"/>
      </a:majorFont>
      <a:minorFont>
        <a:latin typeface="Baskerville"/>
        <a:ea typeface="Baskerville"/>
        <a:cs typeface="Baskervill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reflection blurRad="0" stA="71804" stPos="0" endA="0" endPos="40000" dist="0" dir="5400000" fadeDir="5400000" sx="100000" sy="-100000" kx="0" ky="0" algn="bl" rotWithShape="0"/>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995D7"/>
        </a:solidFill>
        <a:ln w="25400" cap="flat">
          <a:noFill/>
          <a:miter lim="400000"/>
        </a:ln>
        <a:effectLst>
          <a:reflection blurRad="0" stA="71804" stPos="0" endA="0" endPos="40000" dist="0" dir="5400000" fadeDir="5400000" sx="100000" sy="-100000" kx="0" ky="0" algn="bl" rotWithShape="0"/>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535353"/>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