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1pPr>
    <a:lvl2pPr marL="0" marR="0" indent="3429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2pPr>
    <a:lvl3pPr marL="0" marR="0" indent="6858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3pPr>
    <a:lvl4pPr marL="0" marR="0" indent="10287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4pPr>
    <a:lvl5pPr marL="0" marR="0" indent="13716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5pPr>
    <a:lvl6pPr marL="0" marR="0" indent="17145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6pPr>
    <a:lvl7pPr marL="0" marR="0" indent="20574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7pPr>
    <a:lvl8pPr marL="0" marR="0" indent="24003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8pPr>
    <a:lvl9pPr marL="0" marR="0" indent="27432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8F44A2F1-9E1F-4B54-A3A2-5F16C0AD49E2}" styleName="">
    <a:tblBg/>
    <a:wholeTbl>
      <a:tcTxStyle b="off" i="off">
        <a:font>
          <a:latin typeface="Gill Sans Light"/>
          <a:ea typeface="Gill Sans Light"/>
          <a:cs typeface="Gill Sans Light"/>
        </a:font>
        <a:srgbClr val="5F7579"/>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noFill/>
        </a:fill>
      </a:tcStyle>
    </a:wholeTbl>
    <a:band2H>
      <a:tcTxStyle b="def" i="def"/>
      <a:tcStyle>
        <a:tcBdr/>
        <a:fill>
          <a:solidFill>
            <a:srgbClr val="000000">
              <a:alpha val="5000"/>
            </a:srgbClr>
          </a:solidFill>
        </a:fill>
      </a:tcStyle>
    </a:band2H>
    <a:firstCol>
      <a:tcTxStyle b="off" i="off">
        <a:font>
          <a:latin typeface="Gill Sans Light"/>
          <a:ea typeface="Gill Sans Light"/>
          <a:cs typeface="Gill Sans Light"/>
        </a:font>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AB1803"/>
          </a:solidFill>
        </a:fill>
      </a:tcStyle>
    </a:firstCol>
    <a:lastRow>
      <a:tcTxStyle b="off" i="off">
        <a:font>
          <a:latin typeface="Gill Sans Light"/>
          <a:ea typeface="Gill Sans Light"/>
          <a:cs typeface="Gill Sans Light"/>
        </a:font>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808785"/>
          </a:solidFill>
        </a:fill>
      </a:tcStyle>
    </a:lastRow>
    <a:firstRow>
      <a:tcTxStyle b="off" i="off">
        <a:font>
          <a:latin typeface="Gill Sans Light"/>
          <a:ea typeface="Gill Sans Light"/>
          <a:cs typeface="Gill Sans Light"/>
        </a:font>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808785"/>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Shape 126"/>
          <p:cNvSpPr/>
          <p:nvPr>
            <p:ph type="sldImg"/>
          </p:nvPr>
        </p:nvSpPr>
        <p:spPr>
          <a:xfrm>
            <a:off x="1143000" y="685800"/>
            <a:ext cx="4572000" cy="3429000"/>
          </a:xfrm>
          <a:prstGeom prst="rect">
            <a:avLst/>
          </a:prstGeom>
        </p:spPr>
        <p:txBody>
          <a:bodyPr/>
          <a:lstStyle/>
          <a:p>
            <a:pPr/>
          </a:p>
        </p:txBody>
      </p:sp>
      <p:sp>
        <p:nvSpPr>
          <p:cNvPr id="127" name="Shape 12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584200" latinLnBrk="0">
      <a:defRPr sz="2200">
        <a:latin typeface="Lucida Grande"/>
        <a:ea typeface="Lucida Grande"/>
        <a:cs typeface="Lucida Grande"/>
        <a:sym typeface="Lucida Grande"/>
      </a:defRPr>
    </a:lvl1pPr>
    <a:lvl2pPr indent="228600" defTabSz="584200" latinLnBrk="0">
      <a:defRPr sz="2200">
        <a:latin typeface="Lucida Grande"/>
        <a:ea typeface="Lucida Grande"/>
        <a:cs typeface="Lucida Grande"/>
        <a:sym typeface="Lucida Grande"/>
      </a:defRPr>
    </a:lvl2pPr>
    <a:lvl3pPr indent="457200" defTabSz="584200" latinLnBrk="0">
      <a:defRPr sz="2200">
        <a:latin typeface="Lucida Grande"/>
        <a:ea typeface="Lucida Grande"/>
        <a:cs typeface="Lucida Grande"/>
        <a:sym typeface="Lucida Grande"/>
      </a:defRPr>
    </a:lvl3pPr>
    <a:lvl4pPr indent="685800" defTabSz="584200" latinLnBrk="0">
      <a:defRPr sz="2200">
        <a:latin typeface="Lucida Grande"/>
        <a:ea typeface="Lucida Grande"/>
        <a:cs typeface="Lucida Grande"/>
        <a:sym typeface="Lucida Grande"/>
      </a:defRPr>
    </a:lvl4pPr>
    <a:lvl5pPr indent="914400" defTabSz="584200" latinLnBrk="0">
      <a:defRPr sz="2200">
        <a:latin typeface="Lucida Grande"/>
        <a:ea typeface="Lucida Grande"/>
        <a:cs typeface="Lucida Grande"/>
        <a:sym typeface="Lucida Grande"/>
      </a:defRPr>
    </a:lvl5pPr>
    <a:lvl6pPr indent="1143000" defTabSz="584200" latinLnBrk="0">
      <a:defRPr sz="2200">
        <a:latin typeface="Lucida Grande"/>
        <a:ea typeface="Lucida Grande"/>
        <a:cs typeface="Lucida Grande"/>
        <a:sym typeface="Lucida Grande"/>
      </a:defRPr>
    </a:lvl6pPr>
    <a:lvl7pPr indent="1371600" defTabSz="584200" latinLnBrk="0">
      <a:defRPr sz="2200">
        <a:latin typeface="Lucida Grande"/>
        <a:ea typeface="Lucida Grande"/>
        <a:cs typeface="Lucida Grande"/>
        <a:sym typeface="Lucida Grande"/>
      </a:defRPr>
    </a:lvl7pPr>
    <a:lvl8pPr indent="1600200" defTabSz="584200" latinLnBrk="0">
      <a:defRPr sz="2200">
        <a:latin typeface="Lucida Grande"/>
        <a:ea typeface="Lucida Grande"/>
        <a:cs typeface="Lucida Grande"/>
        <a:sym typeface="Lucida Grande"/>
      </a:defRPr>
    </a:lvl8pPr>
    <a:lvl9pPr indent="1828800" defTabSz="584200" latinLnBrk="0">
      <a:defRPr sz="2200">
        <a:latin typeface="Lucida Grande"/>
        <a:ea typeface="Lucida Grande"/>
        <a:cs typeface="Lucida Grande"/>
        <a:sym typeface="Lucida Grand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1" showMasterPhAnim="1">
  <p:cSld name="Titre et sous-titre">
    <p:spTree>
      <p:nvGrpSpPr>
        <p:cNvPr id="1" name=""/>
        <p:cNvGrpSpPr/>
        <p:nvPr/>
      </p:nvGrpSpPr>
      <p:grpSpPr>
        <a:xfrm>
          <a:off x="0" y="0"/>
          <a:ext cx="0" cy="0"/>
          <a:chOff x="0" y="0"/>
          <a:chExt cx="0" cy="0"/>
        </a:xfrm>
      </p:grpSpPr>
      <p:sp>
        <p:nvSpPr>
          <p:cNvPr id="11" name="Shape 11"/>
          <p:cNvSpPr/>
          <p:nvPr>
            <p:ph type="body" sz="quarter" idx="13"/>
          </p:nvPr>
        </p:nvSpPr>
        <p:spPr>
          <a:xfrm>
            <a:off x="5067300" y="6807200"/>
            <a:ext cx="3225800" cy="1270000"/>
          </a:xfrm>
          <a:prstGeom prst="roundRect">
            <a:avLst>
              <a:gd name="adj" fmla="val 41000"/>
            </a:avLst>
          </a:prstGeom>
          <a:solidFill>
            <a:srgbClr val="00D3C4"/>
          </a:solidFill>
          <a:ln w="25400"/>
          <a:effectLst>
            <a:reflection blurRad="0" stA="71804" stPos="0" endA="0" endPos="40000" dist="0" dir="5400000" fadeDir="5400000" sx="100000" sy="-100000" kx="0" ky="0" algn="bl" rotWithShape="0"/>
          </a:effectLst>
        </p:spPr>
        <p:txBody>
          <a:bodyPr/>
          <a:lstStyle/>
          <a:p>
            <a:pPr marL="0" indent="0" algn="ctr">
              <a:lnSpc>
                <a:spcPct val="100000"/>
              </a:lnSpc>
              <a:spcBef>
                <a:spcPts val="0"/>
              </a:spcBef>
              <a:buClrTx/>
              <a:buSzTx/>
              <a:buNone/>
              <a:defRPr sz="4800">
                <a:solidFill>
                  <a:srgbClr val="000000"/>
                </a:solidFill>
                <a:latin typeface="+mn-lt"/>
                <a:ea typeface="+mn-ea"/>
                <a:cs typeface="+mn-cs"/>
                <a:sym typeface="Baskerville"/>
              </a:defRPr>
            </a:pPr>
          </a:p>
        </p:txBody>
      </p:sp>
      <p:sp>
        <p:nvSpPr>
          <p:cNvPr id="12" name="Shape 12"/>
          <p:cNvSpPr/>
          <p:nvPr>
            <p:ph type="body" sz="half" idx="14"/>
          </p:nvPr>
        </p:nvSpPr>
        <p:spPr>
          <a:xfrm>
            <a:off x="1320800" y="1993900"/>
            <a:ext cx="10375900" cy="2908300"/>
          </a:xfrm>
          <a:prstGeom prst="roundRect">
            <a:avLst>
              <a:gd name="adj" fmla="val 36099"/>
            </a:avLst>
          </a:prstGeom>
          <a:solidFill>
            <a:srgbClr val="00D3C4"/>
          </a:solidFill>
          <a:ln w="25400"/>
          <a:effectLst>
            <a:reflection blurRad="0" stA="71804" stPos="0" endA="0" endPos="40000" dist="0" dir="5400000" fadeDir="5400000" sx="100000" sy="-100000" kx="0" ky="0" algn="bl" rotWithShape="0"/>
          </a:effectLst>
        </p:spPr>
        <p:txBody>
          <a:bodyPr/>
          <a:lstStyle/>
          <a:p>
            <a:pPr marL="0" indent="0" algn="ctr">
              <a:lnSpc>
                <a:spcPct val="100000"/>
              </a:lnSpc>
              <a:spcBef>
                <a:spcPts val="0"/>
              </a:spcBef>
              <a:buClrTx/>
              <a:buSzTx/>
              <a:buNone/>
              <a:defRPr cap="all" sz="7200">
                <a:solidFill>
                  <a:srgbClr val="535353"/>
                </a:solidFill>
                <a:latin typeface="+mn-lt"/>
                <a:ea typeface="+mn-ea"/>
                <a:cs typeface="+mn-cs"/>
                <a:sym typeface="Baskerville"/>
              </a:defRPr>
            </a:pPr>
          </a:p>
        </p:txBody>
      </p:sp>
      <p:sp>
        <p:nvSpPr>
          <p:cNvPr id="13" name="Shape 1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Remarque">
    <p:spTree>
      <p:nvGrpSpPr>
        <p:cNvPr id="1" name=""/>
        <p:cNvGrpSpPr/>
        <p:nvPr/>
      </p:nvGrpSpPr>
      <p:grpSpPr>
        <a:xfrm>
          <a:off x="0" y="0"/>
          <a:ext cx="0" cy="0"/>
          <a:chOff x="0" y="0"/>
          <a:chExt cx="0" cy="0"/>
        </a:xfrm>
      </p:grpSpPr>
      <p:sp>
        <p:nvSpPr>
          <p:cNvPr id="86" name="Shape 86"/>
          <p:cNvSpPr/>
          <p:nvPr>
            <p:ph type="body" sz="quarter" idx="13"/>
          </p:nvPr>
        </p:nvSpPr>
        <p:spPr>
          <a:xfrm>
            <a:off x="139700" y="444500"/>
            <a:ext cx="2819400" cy="787400"/>
          </a:xfrm>
          <a:prstGeom prst="roundRect">
            <a:avLst>
              <a:gd name="adj" fmla="val 50000"/>
            </a:avLst>
          </a:prstGeom>
          <a:solidFill>
            <a:srgbClr val="A460D7"/>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Remarque:</a:t>
            </a:r>
          </a:p>
        </p:txBody>
      </p:sp>
      <p:sp>
        <p:nvSpPr>
          <p:cNvPr id="87" name="Shape 87"/>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Aujourd'hui">
    <p:spTree>
      <p:nvGrpSpPr>
        <p:cNvPr id="1" name=""/>
        <p:cNvGrpSpPr/>
        <p:nvPr/>
      </p:nvGrpSpPr>
      <p:grpSpPr>
        <a:xfrm>
          <a:off x="0" y="0"/>
          <a:ext cx="0" cy="0"/>
          <a:chOff x="0" y="0"/>
          <a:chExt cx="0" cy="0"/>
        </a:xfrm>
      </p:grpSpPr>
      <p:sp>
        <p:nvSpPr>
          <p:cNvPr id="94" name="Shape 94"/>
          <p:cNvSpPr/>
          <p:nvPr>
            <p:ph type="body" sz="quarter" idx="13"/>
          </p:nvPr>
        </p:nvSpPr>
        <p:spPr>
          <a:xfrm>
            <a:off x="3124200" y="241300"/>
            <a:ext cx="6756400" cy="723900"/>
          </a:xfrm>
          <a:prstGeom prst="roundRect">
            <a:avLst>
              <a:gd name="adj" fmla="val 50000"/>
            </a:avLst>
          </a:prstGeom>
          <a:solidFill>
            <a:srgbClr val="00D3C4"/>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Aujourd’hui, nous avons vu</a:t>
            </a:r>
          </a:p>
        </p:txBody>
      </p:sp>
      <p:sp>
        <p:nvSpPr>
          <p:cNvPr id="95" name="Shape 95"/>
          <p:cNvSpPr/>
          <p:nvPr>
            <p:ph type="body" sz="half" idx="14"/>
          </p:nvPr>
        </p:nvSpPr>
        <p:spPr>
          <a:xfrm>
            <a:off x="1308100" y="1460500"/>
            <a:ext cx="9525000" cy="2705100"/>
          </a:xfrm>
          <a:prstGeom prst="rect">
            <a:avLst/>
          </a:prstGeom>
        </p:spPr>
        <p:txBody>
          <a:bodyPr>
            <a:spAutoFit/>
          </a:bodyPr>
          <a:lstStyle/>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p:txBody>
      </p:sp>
      <p:sp>
        <p:nvSpPr>
          <p:cNvPr id="96" name="Shape 9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Devoir">
    <p:spTree>
      <p:nvGrpSpPr>
        <p:cNvPr id="1" name=""/>
        <p:cNvGrpSpPr/>
        <p:nvPr/>
      </p:nvGrpSpPr>
      <p:grpSpPr>
        <a:xfrm>
          <a:off x="0" y="0"/>
          <a:ext cx="0" cy="0"/>
          <a:chOff x="0" y="0"/>
          <a:chExt cx="0" cy="0"/>
        </a:xfrm>
      </p:grpSpPr>
      <p:sp>
        <p:nvSpPr>
          <p:cNvPr id="103" name="Shape 103"/>
          <p:cNvSpPr/>
          <p:nvPr>
            <p:ph type="body" sz="quarter" idx="13"/>
          </p:nvPr>
        </p:nvSpPr>
        <p:spPr>
          <a:xfrm>
            <a:off x="4000500" y="4102100"/>
            <a:ext cx="2387600" cy="787400"/>
          </a:xfrm>
          <a:prstGeom prst="roundRect">
            <a:avLst>
              <a:gd name="adj" fmla="val 50000"/>
            </a:avLst>
          </a:prstGeom>
          <a:solidFill>
            <a:srgbClr val="D92A14"/>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Devoir:</a:t>
            </a:r>
          </a:p>
        </p:txBody>
      </p:sp>
      <p:sp>
        <p:nvSpPr>
          <p:cNvPr id="104" name="Shape 104"/>
          <p:cNvSpPr/>
          <p:nvPr>
            <p:ph type="body" sz="quarter" idx="14"/>
          </p:nvPr>
        </p:nvSpPr>
        <p:spPr>
          <a:xfrm>
            <a:off x="6666979" y="4178300"/>
            <a:ext cx="1211759" cy="622300"/>
          </a:xfrm>
          <a:prstGeom prst="rect">
            <a:avLst/>
          </a:prstGeom>
        </p:spPr>
        <p:txBody>
          <a:bodyPr wrap="none">
            <a:spAutoFit/>
          </a:bodyPr>
          <a:lstStyle>
            <a:lvl1pPr marL="0" indent="0" algn="ctr">
              <a:lnSpc>
                <a:spcPct val="100000"/>
              </a:lnSpc>
              <a:spcBef>
                <a:spcPts val="0"/>
              </a:spcBef>
              <a:buClrTx/>
              <a:buSzTx/>
              <a:buNone/>
              <a:defRPr sz="3600">
                <a:solidFill>
                  <a:srgbClr val="000000"/>
                </a:solidFill>
                <a:latin typeface="+mn-lt"/>
                <a:ea typeface="+mn-ea"/>
                <a:cs typeface="+mn-cs"/>
                <a:sym typeface="Baskerville"/>
              </a:defRPr>
            </a:lvl1pPr>
          </a:lstStyle>
          <a:p>
            <a:pPr/>
            <a:r>
              <a:t>p.  , #</a:t>
            </a:r>
          </a:p>
        </p:txBody>
      </p:sp>
      <p:sp>
        <p:nvSpPr>
          <p:cNvPr id="105" name="Shape 10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type="tx" showMasterSp="1" showMasterPhAnim="1">
  <p:cSld name="Quiz">
    <p:spTree>
      <p:nvGrpSpPr>
        <p:cNvPr id="1" name=""/>
        <p:cNvGrpSpPr/>
        <p:nvPr/>
      </p:nvGrpSpPr>
      <p:grpSpPr>
        <a:xfrm>
          <a:off x="0" y="0"/>
          <a:ext cx="0" cy="0"/>
          <a:chOff x="0" y="0"/>
          <a:chExt cx="0" cy="0"/>
        </a:xfrm>
      </p:grpSpPr>
      <p:sp>
        <p:nvSpPr>
          <p:cNvPr id="112" name="Shape 112"/>
          <p:cNvSpPr/>
          <p:nvPr>
            <p:ph type="body" sz="quarter" idx="13"/>
          </p:nvPr>
        </p:nvSpPr>
        <p:spPr>
          <a:xfrm>
            <a:off x="5308600" y="444500"/>
            <a:ext cx="2387600" cy="787400"/>
          </a:xfrm>
          <a:prstGeom prst="roundRect">
            <a:avLst>
              <a:gd name="adj" fmla="val 50000"/>
            </a:avLst>
          </a:prstGeom>
          <a:solidFill>
            <a:srgbClr val="FFF76B"/>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QUIZ</a:t>
            </a:r>
          </a:p>
        </p:txBody>
      </p:sp>
      <p:sp>
        <p:nvSpPr>
          <p:cNvPr id="113" name="Shape 11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type="tx" showMasterSp="1" showMasterPhAnim="1">
  <p:cSld name="vierge copie">
    <p:spTree>
      <p:nvGrpSpPr>
        <p:cNvPr id="1" name=""/>
        <p:cNvGrpSpPr/>
        <p:nvPr/>
      </p:nvGrpSpPr>
      <p:grpSpPr>
        <a:xfrm>
          <a:off x="0" y="0"/>
          <a:ext cx="0" cy="0"/>
          <a:chOff x="0" y="0"/>
          <a:chExt cx="0" cy="0"/>
        </a:xfrm>
      </p:grpSpPr>
      <p:sp>
        <p:nvSpPr>
          <p:cNvPr id="120" name="Shape 120"/>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dernier cours">
    <p:spTree>
      <p:nvGrpSpPr>
        <p:cNvPr id="1" name=""/>
        <p:cNvGrpSpPr/>
        <p:nvPr/>
      </p:nvGrpSpPr>
      <p:grpSpPr>
        <a:xfrm>
          <a:off x="0" y="0"/>
          <a:ext cx="0" cy="0"/>
          <a:chOff x="0" y="0"/>
          <a:chExt cx="0" cy="0"/>
        </a:xfrm>
      </p:grpSpPr>
      <p:sp>
        <p:nvSpPr>
          <p:cNvPr id="20" name="Shape 20"/>
          <p:cNvSpPr/>
          <p:nvPr>
            <p:ph type="body" sz="quarter" idx="13"/>
          </p:nvPr>
        </p:nvSpPr>
        <p:spPr>
          <a:xfrm>
            <a:off x="2755900" y="165100"/>
            <a:ext cx="7810500" cy="800100"/>
          </a:xfrm>
          <a:prstGeom prst="roundRect">
            <a:avLst>
              <a:gd name="adj" fmla="val 50000"/>
            </a:avLst>
          </a:prstGeom>
          <a:solidFill>
            <a:srgbClr val="00D3C4"/>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Au dernier cours, nous avons vu</a:t>
            </a:r>
          </a:p>
        </p:txBody>
      </p:sp>
      <p:sp>
        <p:nvSpPr>
          <p:cNvPr id="21" name="Shape 21"/>
          <p:cNvSpPr/>
          <p:nvPr>
            <p:ph type="body" sz="half" idx="14"/>
          </p:nvPr>
        </p:nvSpPr>
        <p:spPr>
          <a:xfrm>
            <a:off x="1346200" y="1714500"/>
            <a:ext cx="9525000" cy="2705100"/>
          </a:xfrm>
          <a:prstGeom prst="rect">
            <a:avLst/>
          </a:prstGeom>
        </p:spPr>
        <p:txBody>
          <a:bodyPr>
            <a:spAutoFit/>
          </a:bodyPr>
          <a:lstStyle/>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p:txBody>
      </p:sp>
      <p:sp>
        <p:nvSpPr>
          <p:cNvPr id="22" name="Shape 22"/>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voir">
    <p:spTree>
      <p:nvGrpSpPr>
        <p:cNvPr id="1" name=""/>
        <p:cNvGrpSpPr/>
        <p:nvPr/>
      </p:nvGrpSpPr>
      <p:grpSpPr>
        <a:xfrm>
          <a:off x="0" y="0"/>
          <a:ext cx="0" cy="0"/>
          <a:chOff x="0" y="0"/>
          <a:chExt cx="0" cy="0"/>
        </a:xfrm>
      </p:grpSpPr>
      <p:sp>
        <p:nvSpPr>
          <p:cNvPr id="29" name="Shape 29"/>
          <p:cNvSpPr/>
          <p:nvPr/>
        </p:nvSpPr>
        <p:spPr>
          <a:xfrm>
            <a:off x="2857500" y="203200"/>
            <a:ext cx="7607300" cy="774700"/>
          </a:xfrm>
          <a:prstGeom prst="roundRect">
            <a:avLst>
              <a:gd name="adj" fmla="val 50000"/>
            </a:avLst>
          </a:prstGeom>
          <a:solidFill>
            <a:srgbClr val="00D3C4"/>
          </a:solidFill>
          <a:ln w="25400">
            <a:miter lim="400000"/>
          </a:ln>
          <a:effectLst>
            <a:reflection blurRad="0" stA="71804" stPos="0" endA="0" endPos="40000" dist="0" dir="5400000" fadeDir="5400000" sx="100000" sy="-100000" kx="0" ky="0" algn="bl" rotWithShape="0"/>
          </a:effectLst>
          <a:extLst>
            <a:ext uri="{C572A759-6A51-4108-AA02-DFA0A04FC94B}">
              <ma14:wrappingTextBoxFlag xmlns:ma14="http://schemas.microsoft.com/office/mac/drawingml/2011/main" val="1"/>
            </a:ext>
          </a:extLst>
        </p:spPr>
        <p:txBody>
          <a:bodyPr lIns="50800" tIns="50800" rIns="50800" bIns="50800" anchor="ctr"/>
          <a:lstStyle>
            <a:lvl1pPr>
              <a:defRPr sz="4000"/>
            </a:lvl1pPr>
          </a:lstStyle>
          <a:p>
            <a:pPr/>
            <a:r>
              <a:t>Aujourd’hui, nous allons voir</a:t>
            </a:r>
          </a:p>
        </p:txBody>
      </p:sp>
      <p:sp>
        <p:nvSpPr>
          <p:cNvPr id="30" name="Shape 30"/>
          <p:cNvSpPr/>
          <p:nvPr>
            <p:ph type="body" sz="half" idx="13"/>
          </p:nvPr>
        </p:nvSpPr>
        <p:spPr>
          <a:xfrm>
            <a:off x="1346200" y="1714500"/>
            <a:ext cx="9525000" cy="2705100"/>
          </a:xfrm>
          <a:prstGeom prst="rect">
            <a:avLst/>
          </a:prstGeom>
        </p:spPr>
        <p:txBody>
          <a:bodyPr>
            <a:spAutoFit/>
          </a:bodyPr>
          <a:lstStyle/>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p:txBody>
      </p:sp>
      <p:sp>
        <p:nvSpPr>
          <p:cNvPr id="31" name="Shape 3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Au boulot">
    <p:spTree>
      <p:nvGrpSpPr>
        <p:cNvPr id="1" name=""/>
        <p:cNvGrpSpPr/>
        <p:nvPr/>
      </p:nvGrpSpPr>
      <p:grpSpPr>
        <a:xfrm>
          <a:off x="0" y="0"/>
          <a:ext cx="0" cy="0"/>
          <a:chOff x="0" y="0"/>
          <a:chExt cx="0" cy="0"/>
        </a:xfrm>
      </p:grpSpPr>
      <p:sp>
        <p:nvSpPr>
          <p:cNvPr id="38" name="Shape 38"/>
          <p:cNvSpPr/>
          <p:nvPr>
            <p:ph type="body" sz="quarter" idx="13"/>
          </p:nvPr>
        </p:nvSpPr>
        <p:spPr>
          <a:xfrm>
            <a:off x="3251200" y="266700"/>
            <a:ext cx="6502400" cy="711200"/>
          </a:xfrm>
          <a:prstGeom prst="roundRect">
            <a:avLst>
              <a:gd name="adj" fmla="val 50000"/>
            </a:avLst>
          </a:prstGeom>
          <a:solidFill>
            <a:srgbClr val="EEF148"/>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Faites les exercices suivants</a:t>
            </a:r>
          </a:p>
        </p:txBody>
      </p:sp>
      <p:sp>
        <p:nvSpPr>
          <p:cNvPr id="39" name="Shape 39"/>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Section">
    <p:spTree>
      <p:nvGrpSpPr>
        <p:cNvPr id="1" name=""/>
        <p:cNvGrpSpPr/>
        <p:nvPr/>
      </p:nvGrpSpPr>
      <p:grpSpPr>
        <a:xfrm>
          <a:off x="0" y="0"/>
          <a:ext cx="0" cy="0"/>
          <a:chOff x="0" y="0"/>
          <a:chExt cx="0" cy="0"/>
        </a:xfrm>
      </p:grpSpPr>
      <p:sp>
        <p:nvSpPr>
          <p:cNvPr id="46" name="Shape 46"/>
          <p:cNvSpPr/>
          <p:nvPr>
            <p:ph type="body" sz="quarter" idx="13"/>
          </p:nvPr>
        </p:nvSpPr>
        <p:spPr>
          <a:xfrm>
            <a:off x="3962400" y="165100"/>
            <a:ext cx="5080000" cy="800100"/>
          </a:xfrm>
          <a:prstGeom prst="roundRect">
            <a:avLst>
              <a:gd name="adj" fmla="val 50000"/>
            </a:avLst>
          </a:prstGeom>
          <a:solidFill>
            <a:srgbClr val="00D3C4"/>
          </a:solidFill>
          <a:ln w="25400"/>
          <a:effectLst>
            <a:reflection blurRad="0" stA="71804" stPos="0" endA="0" endPos="40000" dist="0" dir="5400000" fadeDir="5400000" sx="100000" sy="-100000" kx="0" ky="0" algn="bl" rotWithShape="0"/>
          </a:effectLst>
        </p:spPr>
        <p:txBody>
          <a:bodyPr/>
          <a:lstStyle/>
          <a:p>
            <a:pPr marL="0" indent="0" algn="ctr">
              <a:lnSpc>
                <a:spcPct val="100000"/>
              </a:lnSpc>
              <a:spcBef>
                <a:spcPts val="0"/>
              </a:spcBef>
              <a:buClrTx/>
              <a:buSzTx/>
              <a:buNone/>
              <a:defRPr sz="4000">
                <a:solidFill>
                  <a:srgbClr val="000000"/>
                </a:solidFill>
                <a:latin typeface="+mn-lt"/>
                <a:ea typeface="+mn-ea"/>
                <a:cs typeface="+mn-cs"/>
                <a:sym typeface="Baskerville"/>
              </a:defRPr>
            </a:pPr>
          </a:p>
        </p:txBody>
      </p:sp>
      <p:sp>
        <p:nvSpPr>
          <p:cNvPr id="47" name="Shape 47"/>
          <p:cNvSpPr/>
          <p:nvPr>
            <p:ph type="sldNum" sz="quarter" idx="2"/>
          </p:nvPr>
        </p:nvSpPr>
        <p:spPr>
          <a:prstGeom prst="rect">
            <a:avLst/>
          </a:prstGeom>
        </p:spPr>
        <p:txBody>
          <a:bodyPr/>
          <a:lstStyle>
            <a:lvl1pPr>
              <a:defRPr>
                <a:solidFill>
                  <a:srgbClr val="232323"/>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héorème">
    <p:spTree>
      <p:nvGrpSpPr>
        <p:cNvPr id="1" name=""/>
        <p:cNvGrpSpPr/>
        <p:nvPr/>
      </p:nvGrpSpPr>
      <p:grpSpPr>
        <a:xfrm>
          <a:off x="0" y="0"/>
          <a:ext cx="0" cy="0"/>
          <a:chOff x="0" y="0"/>
          <a:chExt cx="0" cy="0"/>
        </a:xfrm>
      </p:grpSpPr>
      <p:sp>
        <p:nvSpPr>
          <p:cNvPr id="54" name="Shape 54"/>
          <p:cNvSpPr/>
          <p:nvPr>
            <p:ph type="body" sz="quarter" idx="13"/>
          </p:nvPr>
        </p:nvSpPr>
        <p:spPr>
          <a:xfrm>
            <a:off x="139700" y="469900"/>
            <a:ext cx="2743200" cy="762000"/>
          </a:xfrm>
          <a:prstGeom prst="roundRect">
            <a:avLst>
              <a:gd name="adj" fmla="val 50000"/>
            </a:avLst>
          </a:prstGeom>
          <a:solidFill>
            <a:srgbClr val="6FD355"/>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Théorème:</a:t>
            </a:r>
          </a:p>
        </p:txBody>
      </p:sp>
      <p:sp>
        <p:nvSpPr>
          <p:cNvPr id="55" name="Shape 55"/>
          <p:cNvSpPr/>
          <p:nvPr>
            <p:ph type="body" sz="quarter" idx="14"/>
          </p:nvPr>
        </p:nvSpPr>
        <p:spPr>
          <a:xfrm>
            <a:off x="139700" y="2565400"/>
            <a:ext cx="2743200" cy="698500"/>
          </a:xfrm>
          <a:prstGeom prst="roundRect">
            <a:avLst>
              <a:gd name="adj" fmla="val 50000"/>
            </a:avLst>
          </a:prstGeom>
          <a:solidFill>
            <a:srgbClr val="84F866"/>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Preuve:</a:t>
            </a:r>
          </a:p>
        </p:txBody>
      </p:sp>
      <p:sp>
        <p:nvSpPr>
          <p:cNvPr id="56" name="Shape 5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vierge">
    <p:spTree>
      <p:nvGrpSpPr>
        <p:cNvPr id="1" name=""/>
        <p:cNvGrpSpPr/>
        <p:nvPr/>
      </p:nvGrpSpPr>
      <p:grpSpPr>
        <a:xfrm>
          <a:off x="0" y="0"/>
          <a:ext cx="0" cy="0"/>
          <a:chOff x="0" y="0"/>
          <a:chExt cx="0" cy="0"/>
        </a:xfrm>
      </p:grpSpPr>
      <p:sp>
        <p:nvSpPr>
          <p:cNvPr id="63" name="Shape 6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Définition">
    <p:spTree>
      <p:nvGrpSpPr>
        <p:cNvPr id="1" name=""/>
        <p:cNvGrpSpPr/>
        <p:nvPr/>
      </p:nvGrpSpPr>
      <p:grpSpPr>
        <a:xfrm>
          <a:off x="0" y="0"/>
          <a:ext cx="0" cy="0"/>
          <a:chOff x="0" y="0"/>
          <a:chExt cx="0" cy="0"/>
        </a:xfrm>
      </p:grpSpPr>
      <p:sp>
        <p:nvSpPr>
          <p:cNvPr id="70" name="Shape 70"/>
          <p:cNvSpPr/>
          <p:nvPr>
            <p:ph type="body" sz="quarter" idx="13"/>
          </p:nvPr>
        </p:nvSpPr>
        <p:spPr>
          <a:xfrm>
            <a:off x="139700" y="469900"/>
            <a:ext cx="2667000" cy="762000"/>
          </a:xfrm>
          <a:prstGeom prst="roundRect">
            <a:avLst>
              <a:gd name="adj" fmla="val 50000"/>
            </a:avLst>
          </a:prstGeom>
          <a:solidFill>
            <a:srgbClr val="EF983D"/>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Définition:</a:t>
            </a:r>
          </a:p>
        </p:txBody>
      </p:sp>
      <p:sp>
        <p:nvSpPr>
          <p:cNvPr id="71" name="Shape 7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Exemple">
    <p:spTree>
      <p:nvGrpSpPr>
        <p:cNvPr id="1" name=""/>
        <p:cNvGrpSpPr/>
        <p:nvPr/>
      </p:nvGrpSpPr>
      <p:grpSpPr>
        <a:xfrm>
          <a:off x="0" y="0"/>
          <a:ext cx="0" cy="0"/>
          <a:chOff x="0" y="0"/>
          <a:chExt cx="0" cy="0"/>
        </a:xfrm>
      </p:grpSpPr>
      <p:sp>
        <p:nvSpPr>
          <p:cNvPr id="78" name="Shape 78"/>
          <p:cNvSpPr/>
          <p:nvPr>
            <p:ph type="body" sz="quarter" idx="13"/>
          </p:nvPr>
        </p:nvSpPr>
        <p:spPr>
          <a:xfrm>
            <a:off x="139700" y="444500"/>
            <a:ext cx="2387600" cy="787400"/>
          </a:xfrm>
          <a:prstGeom prst="roundRect">
            <a:avLst>
              <a:gd name="adj" fmla="val 50000"/>
            </a:avLst>
          </a:prstGeom>
          <a:solidFill>
            <a:srgbClr val="3A88FE"/>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Exemple:</a:t>
            </a:r>
          </a:p>
        </p:txBody>
      </p:sp>
      <p:sp>
        <p:nvSpPr>
          <p:cNvPr id="79" name="Shape 79"/>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ph type="title"/>
          </p:nvPr>
        </p:nvSpPr>
        <p:spPr>
          <a:xfrm>
            <a:off x="355600" y="254000"/>
            <a:ext cx="12293600" cy="24384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lstStyle/>
          <a:p>
            <a:pPr/>
            <a:r>
              <a:t>Texte du titre</a:t>
            </a:r>
          </a:p>
        </p:txBody>
      </p:sp>
      <p:sp>
        <p:nvSpPr>
          <p:cNvPr id="3" name="Shape 3"/>
          <p:cNvSpPr/>
          <p:nvPr>
            <p:ph type="body" idx="1"/>
          </p:nvPr>
        </p:nvSpPr>
        <p:spPr>
          <a:xfrm>
            <a:off x="355600" y="254000"/>
            <a:ext cx="12293600" cy="92329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lstStyle/>
          <a:p>
            <a:pPr/>
            <a:r>
              <a:t>Texte niveau 1</a:t>
            </a:r>
          </a:p>
          <a:p>
            <a:pPr lvl="1"/>
            <a:r>
              <a:t>Texte niveau 2</a:t>
            </a:r>
          </a:p>
          <a:p>
            <a:pPr lvl="2"/>
            <a:r>
              <a:t>Texte niveau 3</a:t>
            </a:r>
          </a:p>
          <a:p>
            <a:pPr lvl="3"/>
            <a:r>
              <a:t>Texte niveau 4</a:t>
            </a:r>
          </a:p>
          <a:p>
            <a:pPr lvl="4"/>
            <a:r>
              <a:t>Texte niveau 5</a:t>
            </a:r>
          </a:p>
        </p:txBody>
      </p:sp>
      <p:sp>
        <p:nvSpPr>
          <p:cNvPr id="4" name="Shape 4"/>
          <p:cNvSpPr/>
          <p:nvPr>
            <p:ph type="sldNum" sz="quarter" idx="2"/>
          </p:nvPr>
        </p:nvSpPr>
        <p:spPr>
          <a:xfrm>
            <a:off x="6324600" y="9271000"/>
            <a:ext cx="342900" cy="355600"/>
          </a:xfrm>
          <a:prstGeom prst="rect">
            <a:avLst/>
          </a:prstGeom>
          <a:ln w="12700">
            <a:miter lim="400000"/>
          </a:ln>
        </p:spPr>
        <p:txBody>
          <a:bodyPr wrap="none" lIns="50800" tIns="50800" rIns="50800" bIns="50800">
            <a:spAutoFit/>
          </a:bodyPr>
          <a:lstStyle>
            <a:lvl1pPr>
              <a:defRPr sz="1800">
                <a:solidFill>
                  <a:srgbClr val="535353"/>
                </a:solidFill>
                <a:latin typeface="Gill Sans Light"/>
                <a:ea typeface="Gill Sans Light"/>
                <a:cs typeface="Gill Sans Light"/>
                <a:sym typeface="Gill Sans Light"/>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Lst>
  <p:transition xmlns:p14="http://schemas.microsoft.com/office/powerpoint/2010/main" spd="med" advClick="1"/>
  <p:txStyles>
    <p:titleStyle>
      <a:lvl1pPr marL="0" marR="0" indent="0" algn="ctr" defTabSz="584200" latinLnBrk="0">
        <a:lnSpc>
          <a:spcPct val="100000"/>
        </a:lnSpc>
        <a:spcBef>
          <a:spcPts val="0"/>
        </a:spcBef>
        <a:spcAft>
          <a:spcPts val="0"/>
        </a:spcAft>
        <a:buClrTx/>
        <a:buSzTx/>
        <a:buFontTx/>
        <a:buNone/>
        <a:tabLst/>
        <a:defRPr b="0" baseline="0" cap="all" i="0" spc="0" strike="noStrike" sz="7200" u="none">
          <a:ln>
            <a:noFill/>
          </a:ln>
          <a:solidFill>
            <a:srgbClr val="525252"/>
          </a:solidFill>
          <a:uFillTx/>
          <a:latin typeface="Gill Sans Light"/>
          <a:ea typeface="Gill Sans Light"/>
          <a:cs typeface="Gill Sans Light"/>
          <a:sym typeface="Gill Sans Light"/>
        </a:defRPr>
      </a:lvl1pPr>
      <a:lvl2pPr marL="0" marR="0" indent="228600" algn="ctr" defTabSz="584200" latinLnBrk="0">
        <a:lnSpc>
          <a:spcPct val="100000"/>
        </a:lnSpc>
        <a:spcBef>
          <a:spcPts val="0"/>
        </a:spcBef>
        <a:spcAft>
          <a:spcPts val="0"/>
        </a:spcAft>
        <a:buClrTx/>
        <a:buSzTx/>
        <a:buFontTx/>
        <a:buNone/>
        <a:tabLst/>
        <a:defRPr b="0" baseline="0" cap="all" i="0" spc="0" strike="noStrike" sz="7200" u="none">
          <a:ln>
            <a:noFill/>
          </a:ln>
          <a:solidFill>
            <a:srgbClr val="525252"/>
          </a:solidFill>
          <a:uFillTx/>
          <a:latin typeface="Gill Sans Light"/>
          <a:ea typeface="Gill Sans Light"/>
          <a:cs typeface="Gill Sans Light"/>
          <a:sym typeface="Gill Sans Light"/>
        </a:defRPr>
      </a:lvl2pPr>
      <a:lvl3pPr marL="0" marR="0" indent="457200" algn="ctr" defTabSz="584200" latinLnBrk="0">
        <a:lnSpc>
          <a:spcPct val="100000"/>
        </a:lnSpc>
        <a:spcBef>
          <a:spcPts val="0"/>
        </a:spcBef>
        <a:spcAft>
          <a:spcPts val="0"/>
        </a:spcAft>
        <a:buClrTx/>
        <a:buSzTx/>
        <a:buFontTx/>
        <a:buNone/>
        <a:tabLst/>
        <a:defRPr b="0" baseline="0" cap="all" i="0" spc="0" strike="noStrike" sz="7200" u="none">
          <a:ln>
            <a:noFill/>
          </a:ln>
          <a:solidFill>
            <a:srgbClr val="525252"/>
          </a:solidFill>
          <a:uFillTx/>
          <a:latin typeface="Gill Sans Light"/>
          <a:ea typeface="Gill Sans Light"/>
          <a:cs typeface="Gill Sans Light"/>
          <a:sym typeface="Gill Sans Light"/>
        </a:defRPr>
      </a:lvl3pPr>
      <a:lvl4pPr marL="0" marR="0" indent="685800" algn="ctr" defTabSz="584200" latinLnBrk="0">
        <a:lnSpc>
          <a:spcPct val="100000"/>
        </a:lnSpc>
        <a:spcBef>
          <a:spcPts val="0"/>
        </a:spcBef>
        <a:spcAft>
          <a:spcPts val="0"/>
        </a:spcAft>
        <a:buClrTx/>
        <a:buSzTx/>
        <a:buFontTx/>
        <a:buNone/>
        <a:tabLst/>
        <a:defRPr b="0" baseline="0" cap="all" i="0" spc="0" strike="noStrike" sz="7200" u="none">
          <a:ln>
            <a:noFill/>
          </a:ln>
          <a:solidFill>
            <a:srgbClr val="525252"/>
          </a:solidFill>
          <a:uFillTx/>
          <a:latin typeface="Gill Sans Light"/>
          <a:ea typeface="Gill Sans Light"/>
          <a:cs typeface="Gill Sans Light"/>
          <a:sym typeface="Gill Sans Light"/>
        </a:defRPr>
      </a:lvl4pPr>
      <a:lvl5pPr marL="0" marR="0" indent="914400" algn="ctr" defTabSz="584200" latinLnBrk="0">
        <a:lnSpc>
          <a:spcPct val="100000"/>
        </a:lnSpc>
        <a:spcBef>
          <a:spcPts val="0"/>
        </a:spcBef>
        <a:spcAft>
          <a:spcPts val="0"/>
        </a:spcAft>
        <a:buClrTx/>
        <a:buSzTx/>
        <a:buFontTx/>
        <a:buNone/>
        <a:tabLst/>
        <a:defRPr b="0" baseline="0" cap="all" i="0" spc="0" strike="noStrike" sz="7200" u="none">
          <a:ln>
            <a:noFill/>
          </a:ln>
          <a:solidFill>
            <a:srgbClr val="525252"/>
          </a:solidFill>
          <a:uFillTx/>
          <a:latin typeface="Gill Sans Light"/>
          <a:ea typeface="Gill Sans Light"/>
          <a:cs typeface="Gill Sans Light"/>
          <a:sym typeface="Gill Sans Light"/>
        </a:defRPr>
      </a:lvl5pPr>
      <a:lvl6pPr marL="0" marR="0" indent="1143000" algn="ctr" defTabSz="584200" latinLnBrk="0">
        <a:lnSpc>
          <a:spcPct val="100000"/>
        </a:lnSpc>
        <a:spcBef>
          <a:spcPts val="0"/>
        </a:spcBef>
        <a:spcAft>
          <a:spcPts val="0"/>
        </a:spcAft>
        <a:buClrTx/>
        <a:buSzTx/>
        <a:buFontTx/>
        <a:buNone/>
        <a:tabLst/>
        <a:defRPr b="0" baseline="0" cap="all" i="0" spc="0" strike="noStrike" sz="7200" u="none">
          <a:ln>
            <a:noFill/>
          </a:ln>
          <a:solidFill>
            <a:srgbClr val="525252"/>
          </a:solidFill>
          <a:uFillTx/>
          <a:latin typeface="Gill Sans Light"/>
          <a:ea typeface="Gill Sans Light"/>
          <a:cs typeface="Gill Sans Light"/>
          <a:sym typeface="Gill Sans Light"/>
        </a:defRPr>
      </a:lvl6pPr>
      <a:lvl7pPr marL="0" marR="0" indent="1371600" algn="ctr" defTabSz="584200" latinLnBrk="0">
        <a:lnSpc>
          <a:spcPct val="100000"/>
        </a:lnSpc>
        <a:spcBef>
          <a:spcPts val="0"/>
        </a:spcBef>
        <a:spcAft>
          <a:spcPts val="0"/>
        </a:spcAft>
        <a:buClrTx/>
        <a:buSzTx/>
        <a:buFontTx/>
        <a:buNone/>
        <a:tabLst/>
        <a:defRPr b="0" baseline="0" cap="all" i="0" spc="0" strike="noStrike" sz="7200" u="none">
          <a:ln>
            <a:noFill/>
          </a:ln>
          <a:solidFill>
            <a:srgbClr val="525252"/>
          </a:solidFill>
          <a:uFillTx/>
          <a:latin typeface="Gill Sans Light"/>
          <a:ea typeface="Gill Sans Light"/>
          <a:cs typeface="Gill Sans Light"/>
          <a:sym typeface="Gill Sans Light"/>
        </a:defRPr>
      </a:lvl7pPr>
      <a:lvl8pPr marL="0" marR="0" indent="1600200" algn="ctr" defTabSz="584200" latinLnBrk="0">
        <a:lnSpc>
          <a:spcPct val="100000"/>
        </a:lnSpc>
        <a:spcBef>
          <a:spcPts val="0"/>
        </a:spcBef>
        <a:spcAft>
          <a:spcPts val="0"/>
        </a:spcAft>
        <a:buClrTx/>
        <a:buSzTx/>
        <a:buFontTx/>
        <a:buNone/>
        <a:tabLst/>
        <a:defRPr b="0" baseline="0" cap="all" i="0" spc="0" strike="noStrike" sz="7200" u="none">
          <a:ln>
            <a:noFill/>
          </a:ln>
          <a:solidFill>
            <a:srgbClr val="525252"/>
          </a:solidFill>
          <a:uFillTx/>
          <a:latin typeface="Gill Sans Light"/>
          <a:ea typeface="Gill Sans Light"/>
          <a:cs typeface="Gill Sans Light"/>
          <a:sym typeface="Gill Sans Light"/>
        </a:defRPr>
      </a:lvl8pPr>
      <a:lvl9pPr marL="0" marR="0" indent="1828800" algn="ctr" defTabSz="584200" latinLnBrk="0">
        <a:lnSpc>
          <a:spcPct val="100000"/>
        </a:lnSpc>
        <a:spcBef>
          <a:spcPts val="0"/>
        </a:spcBef>
        <a:spcAft>
          <a:spcPts val="0"/>
        </a:spcAft>
        <a:buClrTx/>
        <a:buSzTx/>
        <a:buFontTx/>
        <a:buNone/>
        <a:tabLst/>
        <a:defRPr b="0" baseline="0" cap="all" i="0" spc="0" strike="noStrike" sz="7200" u="none">
          <a:ln>
            <a:noFill/>
          </a:ln>
          <a:solidFill>
            <a:srgbClr val="525252"/>
          </a:solidFill>
          <a:uFillTx/>
          <a:latin typeface="Gill Sans Light"/>
          <a:ea typeface="Gill Sans Light"/>
          <a:cs typeface="Gill Sans Light"/>
          <a:sym typeface="Gill Sans Light"/>
        </a:defRPr>
      </a:lvl9pPr>
    </p:titleStyle>
    <p:bodyStyle>
      <a:lvl1pPr marL="304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ln>
            <a:noFill/>
          </a:ln>
          <a:solidFill>
            <a:srgbClr val="525252"/>
          </a:solidFill>
          <a:uFillTx/>
          <a:latin typeface="Gill Sans Light"/>
          <a:ea typeface="Gill Sans Light"/>
          <a:cs typeface="Gill Sans Light"/>
          <a:sym typeface="Gill Sans Light"/>
        </a:defRPr>
      </a:lvl1pPr>
      <a:lvl2pPr marL="685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ln>
            <a:noFill/>
          </a:ln>
          <a:solidFill>
            <a:srgbClr val="525252"/>
          </a:solidFill>
          <a:uFillTx/>
          <a:latin typeface="Gill Sans Light"/>
          <a:ea typeface="Gill Sans Light"/>
          <a:cs typeface="Gill Sans Light"/>
          <a:sym typeface="Gill Sans Light"/>
        </a:defRPr>
      </a:lvl2pPr>
      <a:lvl3pPr marL="1066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ln>
            <a:noFill/>
          </a:ln>
          <a:solidFill>
            <a:srgbClr val="525252"/>
          </a:solidFill>
          <a:uFillTx/>
          <a:latin typeface="Gill Sans Light"/>
          <a:ea typeface="Gill Sans Light"/>
          <a:cs typeface="Gill Sans Light"/>
          <a:sym typeface="Gill Sans Light"/>
        </a:defRPr>
      </a:lvl3pPr>
      <a:lvl4pPr marL="1447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ln>
            <a:noFill/>
          </a:ln>
          <a:solidFill>
            <a:srgbClr val="525252"/>
          </a:solidFill>
          <a:uFillTx/>
          <a:latin typeface="Gill Sans Light"/>
          <a:ea typeface="Gill Sans Light"/>
          <a:cs typeface="Gill Sans Light"/>
          <a:sym typeface="Gill Sans Light"/>
        </a:defRPr>
      </a:lvl4pPr>
      <a:lvl5pPr marL="1828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ln>
            <a:noFill/>
          </a:ln>
          <a:solidFill>
            <a:srgbClr val="525252"/>
          </a:solidFill>
          <a:uFillTx/>
          <a:latin typeface="Gill Sans Light"/>
          <a:ea typeface="Gill Sans Light"/>
          <a:cs typeface="Gill Sans Light"/>
          <a:sym typeface="Gill Sans Light"/>
        </a:defRPr>
      </a:lvl5pPr>
      <a:lvl6pPr marL="2209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ln>
            <a:noFill/>
          </a:ln>
          <a:solidFill>
            <a:srgbClr val="525252"/>
          </a:solidFill>
          <a:uFillTx/>
          <a:latin typeface="Gill Sans Light"/>
          <a:ea typeface="Gill Sans Light"/>
          <a:cs typeface="Gill Sans Light"/>
          <a:sym typeface="Gill Sans Light"/>
        </a:defRPr>
      </a:lvl6pPr>
      <a:lvl7pPr marL="2590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ln>
            <a:noFill/>
          </a:ln>
          <a:solidFill>
            <a:srgbClr val="525252"/>
          </a:solidFill>
          <a:uFillTx/>
          <a:latin typeface="Gill Sans Light"/>
          <a:ea typeface="Gill Sans Light"/>
          <a:cs typeface="Gill Sans Light"/>
          <a:sym typeface="Gill Sans Light"/>
        </a:defRPr>
      </a:lvl7pPr>
      <a:lvl8pPr marL="2971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ln>
            <a:noFill/>
          </a:ln>
          <a:solidFill>
            <a:srgbClr val="525252"/>
          </a:solidFill>
          <a:uFillTx/>
          <a:latin typeface="Gill Sans Light"/>
          <a:ea typeface="Gill Sans Light"/>
          <a:cs typeface="Gill Sans Light"/>
          <a:sym typeface="Gill Sans Light"/>
        </a:defRPr>
      </a:lvl8pPr>
      <a:lvl9pPr marL="3352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ln>
            <a:noFill/>
          </a:ln>
          <a:solidFill>
            <a:srgbClr val="525252"/>
          </a:solidFill>
          <a:uFillTx/>
          <a:latin typeface="Gill Sans Light"/>
          <a:ea typeface="Gill Sans Light"/>
          <a:cs typeface="Gill Sans Light"/>
          <a:sym typeface="Gill Sans Light"/>
        </a:defRPr>
      </a:lvl9pPr>
    </p:bodyStyle>
    <p:otherStyle>
      <a:lvl1pPr marL="0" marR="0" indent="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ill Sans Light"/>
        </a:defRPr>
      </a:lvl1pPr>
      <a:lvl2pPr marL="0" marR="0" indent="2286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ill Sans Light"/>
        </a:defRPr>
      </a:lvl2pPr>
      <a:lvl3pPr marL="0" marR="0" indent="4572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ill Sans Light"/>
        </a:defRPr>
      </a:lvl3pPr>
      <a:lvl4pPr marL="0" marR="0" indent="6858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ill Sans Light"/>
        </a:defRPr>
      </a:lvl4pPr>
      <a:lvl5pPr marL="0" marR="0" indent="9144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ill Sans Light"/>
        </a:defRPr>
      </a:lvl5pPr>
      <a:lvl6pPr marL="0" marR="0" indent="11430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ill Sans Light"/>
        </a:defRPr>
      </a:lvl6pPr>
      <a:lvl7pPr marL="0" marR="0" indent="13716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ill Sans Light"/>
        </a:defRPr>
      </a:lvl7pPr>
      <a:lvl8pPr marL="0" marR="0" indent="16002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ill Sans Light"/>
        </a:defRPr>
      </a:lvl8pPr>
      <a:lvl9pPr marL="0" marR="0" indent="18288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ill Sans Ligh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5.png"/><Relationship Id="rId3" Type="http://schemas.openxmlformats.org/officeDocument/2006/relationships/image" Target="../media/image20.png"/><Relationship Id="rId4" Type="http://schemas.openxmlformats.org/officeDocument/2006/relationships/image" Target="../media/image21.png"/></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5.png"/><Relationship Id="rId3" Type="http://schemas.openxmlformats.org/officeDocument/2006/relationships/image" Target="../media/image22.png"/><Relationship Id="rId4" Type="http://schemas.openxmlformats.org/officeDocument/2006/relationships/image" Target="../media/image23.png"/><Relationship Id="rId5" Type="http://schemas.openxmlformats.org/officeDocument/2006/relationships/image" Target="../media/image24.png"/><Relationship Id="rId6" Type="http://schemas.openxmlformats.org/officeDocument/2006/relationships/image" Target="../media/image25.png"/></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5.png"/><Relationship Id="rId3" Type="http://schemas.openxmlformats.org/officeDocument/2006/relationships/image" Target="../media/image26.png"/><Relationship Id="rId4" Type="http://schemas.openxmlformats.org/officeDocument/2006/relationships/image" Target="../media/image27.png"/><Relationship Id="rId5" Type="http://schemas.openxmlformats.org/officeDocument/2006/relationships/image" Target="../media/image28.png"/><Relationship Id="rId6" Type="http://schemas.openxmlformats.org/officeDocument/2006/relationships/image" Target="../media/image29.png"/></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5.png"/><Relationship Id="rId3" Type="http://schemas.openxmlformats.org/officeDocument/2006/relationships/image" Target="../media/image28.png"/><Relationship Id="rId4" Type="http://schemas.openxmlformats.org/officeDocument/2006/relationships/image" Target="../media/image29.png"/><Relationship Id="rId5" Type="http://schemas.openxmlformats.org/officeDocument/2006/relationships/image" Target="../media/image30.png"/><Relationship Id="rId6" Type="http://schemas.openxmlformats.org/officeDocument/2006/relationships/image" Target="../media/image31.png"/></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1.png"/><Relationship Id="rId3" Type="http://schemas.openxmlformats.org/officeDocument/2006/relationships/image" Target="../media/image32.png"/><Relationship Id="rId4" Type="http://schemas.openxmlformats.org/officeDocument/2006/relationships/image" Target="../media/image33.png"/><Relationship Id="rId5" Type="http://schemas.openxmlformats.org/officeDocument/2006/relationships/image" Target="../media/image34.png"/><Relationship Id="rId6" Type="http://schemas.openxmlformats.org/officeDocument/2006/relationships/image" Target="../media/image35.png"/></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6.png"/><Relationship Id="rId3" Type="http://schemas.openxmlformats.org/officeDocument/2006/relationships/image" Target="../media/image37.png"/><Relationship Id="rId4" Type="http://schemas.openxmlformats.org/officeDocument/2006/relationships/image" Target="../media/image38.png"/><Relationship Id="rId5" Type="http://schemas.openxmlformats.org/officeDocument/2006/relationships/image" Target="../media/image39.png"/></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0.png"/><Relationship Id="rId3" Type="http://schemas.openxmlformats.org/officeDocument/2006/relationships/image" Target="../media/image41.png"/><Relationship Id="rId4" Type="http://schemas.openxmlformats.org/officeDocument/2006/relationships/image" Target="../media/image42.png"/><Relationship Id="rId5" Type="http://schemas.openxmlformats.org/officeDocument/2006/relationships/image" Target="../media/image43.png"/><Relationship Id="rId6" Type="http://schemas.openxmlformats.org/officeDocument/2006/relationships/image" Target="../media/image44.png"/><Relationship Id="rId7" Type="http://schemas.openxmlformats.org/officeDocument/2006/relationships/image" Target="../media/image45.png"/></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4.png"/><Relationship Id="rId3" Type="http://schemas.openxmlformats.org/officeDocument/2006/relationships/image" Target="../media/image45.png"/><Relationship Id="rId4" Type="http://schemas.openxmlformats.org/officeDocument/2006/relationships/image" Target="../media/image46.png"/></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5.png"/><Relationship Id="rId3" Type="http://schemas.openxmlformats.org/officeDocument/2006/relationships/image" Target="../media/image46.png"/><Relationship Id="rId4" Type="http://schemas.openxmlformats.org/officeDocument/2006/relationships/image" Target="../media/image36.png"/><Relationship Id="rId5" Type="http://schemas.openxmlformats.org/officeDocument/2006/relationships/image" Target="../media/image47.png"/></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8.png"/></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8.png"/><Relationship Id="rId3" Type="http://schemas.openxmlformats.org/officeDocument/2006/relationships/image" Target="../media/image49.png"/><Relationship Id="rId4" Type="http://schemas.openxmlformats.org/officeDocument/2006/relationships/image" Target="../media/image50.png"/></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1.png"/><Relationship Id="rId3" Type="http://schemas.openxmlformats.org/officeDocument/2006/relationships/image" Target="../media/image52.png"/></Relationships>

</file>

<file path=ppt/slides/_rels/slide26.xml.rels><?xml version="1.0" encoding="UTF-8" standalone="yes"?><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53.png"/><Relationship Id="rId3" Type="http://schemas.openxmlformats.org/officeDocument/2006/relationships/image" Target="../media/image54.png"/><Relationship Id="rId4" Type="http://schemas.openxmlformats.org/officeDocument/2006/relationships/image" Target="../media/image55.png"/><Relationship Id="rId5" Type="http://schemas.openxmlformats.org/officeDocument/2006/relationships/image" Target="../media/image51.png"/><Relationship Id="rId6" Type="http://schemas.openxmlformats.org/officeDocument/2006/relationships/image" Target="../media/image56.png"/><Relationship Id="rId7" Type="http://schemas.openxmlformats.org/officeDocument/2006/relationships/image" Target="../media/image57.png"/></Relationships>

</file>

<file path=ppt/slides/_rels/slide27.xml.rels><?xml version="1.0" encoding="UTF-8" standalone="yes"?><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58.png"/><Relationship Id="rId3" Type="http://schemas.openxmlformats.org/officeDocument/2006/relationships/image" Target="../media/image59.png"/><Relationship Id="rId4" Type="http://schemas.openxmlformats.org/officeDocument/2006/relationships/image" Target="../media/image60.png"/><Relationship Id="rId5" Type="http://schemas.openxmlformats.org/officeDocument/2006/relationships/image" Target="../media/image61.png"/><Relationship Id="rId6" Type="http://schemas.openxmlformats.org/officeDocument/2006/relationships/image" Target="../media/image56.png"/></Relationships>

</file>

<file path=ppt/slides/_rels/slide28.xml.rels><?xml version="1.0" encoding="UTF-8" standalone="yes"?><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61.png"/><Relationship Id="rId3" Type="http://schemas.openxmlformats.org/officeDocument/2006/relationships/image" Target="../media/image56.png"/></Relationships>

</file>

<file path=ppt/slides/_rels/slide29.xml.rels><?xml version="1.0" encoding="UTF-8" standalone="yes"?><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61.png"/><Relationship Id="rId3" Type="http://schemas.openxmlformats.org/officeDocument/2006/relationships/image" Target="../media/image62.png"/><Relationship Id="rId4" Type="http://schemas.openxmlformats.org/officeDocument/2006/relationships/image" Target="../media/image63.png"/><Relationship Id="rId5" Type="http://schemas.openxmlformats.org/officeDocument/2006/relationships/image" Target="../media/image64.png"/><Relationship Id="rId6" Type="http://schemas.openxmlformats.org/officeDocument/2006/relationships/image" Target="../media/image65.png"/><Relationship Id="rId7" Type="http://schemas.openxmlformats.org/officeDocument/2006/relationships/image" Target="../media/image57.png"/><Relationship Id="rId8" Type="http://schemas.openxmlformats.org/officeDocument/2006/relationships/image" Target="../media/image56.pn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s>

</file>

<file path=ppt/slides/_rels/slide30.xml.rels><?xml version="1.0" encoding="UTF-8" standalone="yes"?><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png"/><Relationship Id="rId3" Type="http://schemas.openxmlformats.org/officeDocument/2006/relationships/image" Target="../media/image6.png"/><Relationship Id="rId4" Type="http://schemas.openxmlformats.org/officeDocument/2006/relationships/image" Target="../media/image2.png"/><Relationship Id="rId5" Type="http://schemas.openxmlformats.org/officeDocument/2006/relationships/image" Target="../media/image1.png"/></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png"/><Relationship Id="rId3" Type="http://schemas.openxmlformats.org/officeDocument/2006/relationships/image" Target="../media/image8.png"/><Relationship Id="rId4" Type="http://schemas.openxmlformats.org/officeDocument/2006/relationships/image" Target="../media/image9.png"/><Relationship Id="rId5" Type="http://schemas.openxmlformats.org/officeDocument/2006/relationships/image" Target="../media/image10.pn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1.png"/><Relationship Id="rId3" Type="http://schemas.openxmlformats.org/officeDocument/2006/relationships/image" Target="../media/image12.png"/><Relationship Id="rId4" Type="http://schemas.openxmlformats.org/officeDocument/2006/relationships/image" Target="../media/image13.png"/><Relationship Id="rId5" Type="http://schemas.openxmlformats.org/officeDocument/2006/relationships/image" Target="../media/image14.png"/><Relationship Id="rId6" Type="http://schemas.openxmlformats.org/officeDocument/2006/relationships/image" Target="../media/image15.pn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6.png"/><Relationship Id="rId3" Type="http://schemas.openxmlformats.org/officeDocument/2006/relationships/image" Target="../media/image17.png"/><Relationship Id="rId4" Type="http://schemas.openxmlformats.org/officeDocument/2006/relationships/image" Target="../media/image13.png"/><Relationship Id="rId5" Type="http://schemas.openxmlformats.org/officeDocument/2006/relationships/image" Target="../media/image14.png"/><Relationship Id="rId6" Type="http://schemas.openxmlformats.org/officeDocument/2006/relationships/image" Target="../media/image15.png"/></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4.png"/><Relationship Id="rId3" Type="http://schemas.openxmlformats.org/officeDocument/2006/relationships/image" Target="../media/image13.png"/><Relationship Id="rId4" Type="http://schemas.openxmlformats.org/officeDocument/2006/relationships/image" Target="../media/image15.png"/></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5.png"/><Relationship Id="rId3" Type="http://schemas.openxmlformats.org/officeDocument/2006/relationships/image" Target="../media/image18.png"/><Relationship Id="rId4"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9" name="Shape 129"/>
          <p:cNvSpPr/>
          <p:nvPr>
            <p:ph type="body" idx="13"/>
          </p:nvPr>
        </p:nvSpPr>
        <p:spPr>
          <a:xfrm>
            <a:off x="4889500" y="6819900"/>
            <a:ext cx="3225800" cy="1270000"/>
          </a:xfrm>
          <a:prstGeom prst="roundRect">
            <a:avLst>
              <a:gd name="adj" fmla="val 41000"/>
            </a:avLst>
          </a:prstGeom>
          <a:extLst>
            <a:ext uri="{C572A759-6A51-4108-AA02-DFA0A04FC94B}">
              <ma14:wrappingTextBoxFlag xmlns:ma14="http://schemas.microsoft.com/office/mac/drawingml/2011/main" val="1"/>
            </a:ext>
          </a:extLst>
        </p:spPr>
        <p:txBody>
          <a:bodyPr/>
          <a:lstStyle>
            <a:lvl1pPr marL="0" indent="0" algn="ctr">
              <a:lnSpc>
                <a:spcPct val="100000"/>
              </a:lnSpc>
              <a:spcBef>
                <a:spcPts val="0"/>
              </a:spcBef>
              <a:buClrTx/>
              <a:buSzTx/>
              <a:buNone/>
              <a:defRPr sz="4800">
                <a:solidFill>
                  <a:srgbClr val="000000"/>
                </a:solidFill>
                <a:latin typeface="+mn-lt"/>
                <a:ea typeface="+mn-ea"/>
                <a:cs typeface="+mn-cs"/>
                <a:sym typeface="Baskerville"/>
              </a:defRPr>
            </a:lvl1pPr>
          </a:lstStyle>
          <a:p>
            <a:pPr/>
            <a:r>
              <a:t>cours 27</a:t>
            </a:r>
          </a:p>
        </p:txBody>
      </p:sp>
      <p:sp>
        <p:nvSpPr>
          <p:cNvPr id="130" name="Shape 130"/>
          <p:cNvSpPr/>
          <p:nvPr>
            <p:ph type="body" idx="14"/>
          </p:nvPr>
        </p:nvSpPr>
        <p:spPr>
          <a:xfrm>
            <a:off x="424308" y="1549400"/>
            <a:ext cx="12156184" cy="3475484"/>
          </a:xfrm>
          <a:prstGeom prst="roundRect">
            <a:avLst>
              <a:gd name="adj" fmla="val 30208"/>
            </a:avLst>
          </a:prstGeom>
          <a:extLst>
            <a:ext uri="{C572A759-6A51-4108-AA02-DFA0A04FC94B}">
              <ma14:wrappingTextBoxFlag xmlns:ma14="http://schemas.microsoft.com/office/mac/drawingml/2011/main" val="1"/>
            </a:ext>
          </a:extLst>
        </p:spPr>
        <p:txBody>
          <a:bodyPr/>
          <a:lstStyle>
            <a:lvl1pPr marL="0" indent="0" algn="ctr">
              <a:lnSpc>
                <a:spcPct val="100000"/>
              </a:lnSpc>
              <a:spcBef>
                <a:spcPts val="0"/>
              </a:spcBef>
              <a:buClrTx/>
              <a:buSzTx/>
              <a:buNone/>
              <a:defRPr cap="all" sz="7200">
                <a:solidFill>
                  <a:srgbClr val="000000"/>
                </a:solidFill>
                <a:latin typeface="+mn-lt"/>
                <a:ea typeface="+mn-ea"/>
                <a:cs typeface="+mn-cs"/>
                <a:sym typeface="Baskerville"/>
              </a:defRPr>
            </a:lvl1pPr>
          </a:lstStyle>
          <a:p>
            <a:pPr/>
            <a:r>
              <a:t>5.1 Distribution conjointe et Test d’indépendance</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0" name="Shape 280"/>
          <p:cNvSpPr/>
          <p:nvPr/>
        </p:nvSpPr>
        <p:spPr>
          <a:xfrm>
            <a:off x="8868767" y="8259911"/>
            <a:ext cx="753468" cy="622301"/>
          </a:xfrm>
          <a:prstGeom prst="roundRect">
            <a:avLst>
              <a:gd name="adj" fmla="val 30612"/>
            </a:avLst>
          </a:prstGeom>
          <a:solidFill>
            <a:srgbClr val="0DFCFF"/>
          </a:solidFill>
          <a:ln w="25400">
            <a:miter lim="400000"/>
          </a:ln>
          <a:effectLst>
            <a:reflection blurRad="0" stA="71804" stPos="0" endA="0" endPos="40000" dist="0" dir="5400000" fadeDir="5400000" sx="100000" sy="-100000" kx="0" ky="0" algn="bl" rotWithShape="0"/>
          </a:effectLst>
        </p:spPr>
        <p:txBody>
          <a:bodyPr lIns="50800" tIns="50800" rIns="50800" bIns="50800" anchor="ctr"/>
          <a:lstStyle/>
          <a:p>
            <a:pPr>
              <a:defRPr sz="4000"/>
            </a:pPr>
          </a:p>
        </p:txBody>
      </p:sp>
      <p:grpSp>
        <p:nvGrpSpPr>
          <p:cNvPr id="283" name="Group 283"/>
          <p:cNvGrpSpPr/>
          <p:nvPr/>
        </p:nvGrpSpPr>
        <p:grpSpPr>
          <a:xfrm>
            <a:off x="8868767" y="3811240"/>
            <a:ext cx="2082801" cy="5757417"/>
            <a:chOff x="0" y="0"/>
            <a:chExt cx="2082800" cy="5757416"/>
          </a:xfrm>
        </p:grpSpPr>
        <p:sp>
          <p:nvSpPr>
            <p:cNvPr id="281" name="Shape 281"/>
            <p:cNvSpPr/>
            <p:nvPr/>
          </p:nvSpPr>
          <p:spPr>
            <a:xfrm>
              <a:off x="0" y="5135116"/>
              <a:ext cx="753468" cy="622301"/>
            </a:xfrm>
            <a:prstGeom prst="roundRect">
              <a:avLst>
                <a:gd name="adj" fmla="val 30612"/>
              </a:avLst>
            </a:prstGeom>
            <a:solidFill>
              <a:srgbClr val="CCFCC2"/>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282" name="Shape 282"/>
            <p:cNvSpPr/>
            <p:nvPr/>
          </p:nvSpPr>
          <p:spPr>
            <a:xfrm>
              <a:off x="1437977" y="0"/>
              <a:ext cx="644823" cy="622300"/>
            </a:xfrm>
            <a:prstGeom prst="roundRect">
              <a:avLst>
                <a:gd name="adj" fmla="val 30612"/>
              </a:avLst>
            </a:prstGeom>
            <a:solidFill>
              <a:srgbClr val="CCFCC2"/>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grpSp>
        <p:nvGrpSpPr>
          <p:cNvPr id="286" name="Group 286"/>
          <p:cNvGrpSpPr/>
          <p:nvPr/>
        </p:nvGrpSpPr>
        <p:grpSpPr>
          <a:xfrm>
            <a:off x="6611044" y="5798790"/>
            <a:ext cx="3011191" cy="2122736"/>
            <a:chOff x="-644822" y="38100"/>
            <a:chExt cx="3011189" cy="2122735"/>
          </a:xfrm>
        </p:grpSpPr>
        <p:sp>
          <p:nvSpPr>
            <p:cNvPr id="284" name="Shape 284"/>
            <p:cNvSpPr/>
            <p:nvPr/>
          </p:nvSpPr>
          <p:spPr>
            <a:xfrm>
              <a:off x="1612900" y="1538535"/>
              <a:ext cx="753468" cy="622301"/>
            </a:xfrm>
            <a:prstGeom prst="roundRect">
              <a:avLst>
                <a:gd name="adj" fmla="val 30612"/>
              </a:avLst>
            </a:prstGeom>
            <a:solidFill>
              <a:srgbClr val="FFB0B2"/>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285" name="Shape 285"/>
            <p:cNvSpPr/>
            <p:nvPr/>
          </p:nvSpPr>
          <p:spPr>
            <a:xfrm>
              <a:off x="-644823" y="38100"/>
              <a:ext cx="644823" cy="622300"/>
            </a:xfrm>
            <a:prstGeom prst="roundRect">
              <a:avLst>
                <a:gd name="adj" fmla="val 30612"/>
              </a:avLst>
            </a:prstGeom>
            <a:solidFill>
              <a:srgbClr val="FFB0B2"/>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grpSp>
        <p:nvGrpSpPr>
          <p:cNvPr id="289" name="Group 289"/>
          <p:cNvGrpSpPr/>
          <p:nvPr/>
        </p:nvGrpSpPr>
        <p:grpSpPr>
          <a:xfrm>
            <a:off x="6503937" y="3873276"/>
            <a:ext cx="3107136" cy="3330328"/>
            <a:chOff x="0" y="0"/>
            <a:chExt cx="3107134" cy="3330326"/>
          </a:xfrm>
        </p:grpSpPr>
        <p:sp>
          <p:nvSpPr>
            <p:cNvPr id="287" name="Shape 287"/>
            <p:cNvSpPr/>
            <p:nvPr/>
          </p:nvSpPr>
          <p:spPr>
            <a:xfrm>
              <a:off x="0" y="0"/>
              <a:ext cx="753468" cy="622300"/>
            </a:xfrm>
            <a:prstGeom prst="roundRect">
              <a:avLst>
                <a:gd name="adj" fmla="val 30612"/>
              </a:avLst>
            </a:prstGeom>
            <a:solidFill>
              <a:srgbClr val="0DFCF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288" name="Shape 288"/>
            <p:cNvSpPr/>
            <p:nvPr/>
          </p:nvSpPr>
          <p:spPr>
            <a:xfrm>
              <a:off x="2353667" y="2708026"/>
              <a:ext cx="753468" cy="622301"/>
            </a:xfrm>
            <a:prstGeom prst="roundRect">
              <a:avLst>
                <a:gd name="adj" fmla="val 30612"/>
              </a:avLst>
            </a:prstGeom>
            <a:solidFill>
              <a:srgbClr val="0DFCF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sp>
        <p:nvSpPr>
          <p:cNvPr id="290" name="Shape 290"/>
          <p:cNvSpPr/>
          <p:nvPr/>
        </p:nvSpPr>
        <p:spPr>
          <a:xfrm>
            <a:off x="3931294" y="260349"/>
            <a:ext cx="4481812"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Tableau de contingence</a:t>
            </a:r>
          </a:p>
        </p:txBody>
      </p:sp>
      <p:pic>
        <p:nvPicPr>
          <p:cNvPr id="291" name="pasted-image.pdf"/>
          <p:cNvPicPr>
            <a:picLocks noChangeAspect="1"/>
          </p:cNvPicPr>
          <p:nvPr/>
        </p:nvPicPr>
        <p:blipFill>
          <a:blip r:embed="rId2">
            <a:extLst/>
          </a:blip>
          <a:stretch>
            <a:fillRect/>
          </a:stretch>
        </p:blipFill>
        <p:spPr>
          <a:xfrm>
            <a:off x="1153417" y="1296640"/>
            <a:ext cx="10477501" cy="5029201"/>
          </a:xfrm>
          <a:prstGeom prst="rect">
            <a:avLst/>
          </a:prstGeom>
          <a:ln w="12700">
            <a:miter lim="400000"/>
          </a:ln>
        </p:spPr>
      </p:pic>
      <p:pic>
        <p:nvPicPr>
          <p:cNvPr id="292" name="pasted-image.pdf"/>
          <p:cNvPicPr>
            <a:picLocks noChangeAspect="1"/>
          </p:cNvPicPr>
          <p:nvPr/>
        </p:nvPicPr>
        <p:blipFill>
          <a:blip r:embed="rId3">
            <a:extLst/>
          </a:blip>
          <a:stretch>
            <a:fillRect/>
          </a:stretch>
        </p:blipFill>
        <p:spPr>
          <a:xfrm>
            <a:off x="7257405" y="6803925"/>
            <a:ext cx="2362201" cy="977901"/>
          </a:xfrm>
          <a:prstGeom prst="rect">
            <a:avLst/>
          </a:prstGeom>
          <a:ln w="12700">
            <a:miter lim="400000"/>
          </a:ln>
        </p:spPr>
      </p:pic>
      <p:sp>
        <p:nvSpPr>
          <p:cNvPr id="293" name="Shape 293"/>
          <p:cNvSpPr/>
          <p:nvPr/>
        </p:nvSpPr>
        <p:spPr>
          <a:xfrm>
            <a:off x="190500" y="7637611"/>
            <a:ext cx="6639446"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Fréquences relatives conditionnelles</a:t>
            </a:r>
          </a:p>
        </p:txBody>
      </p:sp>
      <p:pic>
        <p:nvPicPr>
          <p:cNvPr id="294" name="pasted-image.pdf"/>
          <p:cNvPicPr>
            <a:picLocks noChangeAspect="1"/>
          </p:cNvPicPr>
          <p:nvPr/>
        </p:nvPicPr>
        <p:blipFill>
          <a:blip r:embed="rId4">
            <a:extLst/>
          </a:blip>
          <a:stretch>
            <a:fillRect/>
          </a:stretch>
        </p:blipFill>
        <p:spPr>
          <a:xfrm>
            <a:off x="7257405" y="8425011"/>
            <a:ext cx="2311401" cy="914401"/>
          </a:xfrm>
          <a:prstGeom prst="rect">
            <a:avLst/>
          </a:prstGeom>
          <a:ln w="12700">
            <a:miter lim="400000"/>
          </a:ln>
        </p:spPr>
      </p:pic>
    </p:spTree>
  </p:cSld>
  <p:clrMapOvr>
    <a:masterClrMapping/>
  </p:clrMapOvr>
  <p:transition xmlns:p14="http://schemas.microsoft.com/office/powerpoint/2010/main" spd="med" advClick="1" p14:dur="1000"/>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9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28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28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29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28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28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86" grpId="3"/>
      <p:bldP build="whole" bldLvl="1" animBg="1" rev="0" advAuto="0" spid="289" grpId="2"/>
      <p:bldP build="whole" bldLvl="1" animBg="1" rev="0" advAuto="0" spid="292" grpId="1"/>
      <p:bldP build="whole" bldLvl="1" animBg="1" rev="0" advAuto="0" spid="294" grpId="4"/>
      <p:bldP build="whole" bldLvl="1" animBg="1" rev="0" advAuto="0" spid="280" grpId="5"/>
      <p:bldP build="whole" bldLvl="1" animBg="1" rev="0" advAuto="0" spid="283" grpId="6"/>
    </p:bldLst>
  </p:timing>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96" name="Shape 296"/>
          <p:cNvSpPr/>
          <p:nvPr/>
        </p:nvSpPr>
        <p:spPr>
          <a:xfrm>
            <a:off x="11523315" y="8857456"/>
            <a:ext cx="644823" cy="622301"/>
          </a:xfrm>
          <a:prstGeom prst="roundRect">
            <a:avLst>
              <a:gd name="adj" fmla="val 30612"/>
            </a:avLst>
          </a:prstGeom>
          <a:solidFill>
            <a:srgbClr val="FFF5A8"/>
          </a:solidFill>
          <a:ln w="25400">
            <a:miter lim="400000"/>
          </a:ln>
          <a:effectLst>
            <a:reflection blurRad="0" stA="71804" stPos="0" endA="0" endPos="40000" dist="0" dir="5400000" fadeDir="5400000" sx="100000" sy="-100000" kx="0" ky="0" algn="bl" rotWithShape="0"/>
          </a:effectLst>
        </p:spPr>
        <p:txBody>
          <a:bodyPr lIns="50800" tIns="50800" rIns="50800" bIns="50800" anchor="ctr"/>
          <a:lstStyle/>
          <a:p>
            <a:pPr>
              <a:defRPr sz="4000"/>
            </a:pPr>
          </a:p>
        </p:txBody>
      </p:sp>
      <p:sp>
        <p:nvSpPr>
          <p:cNvPr id="297" name="Shape 297"/>
          <p:cNvSpPr/>
          <p:nvPr/>
        </p:nvSpPr>
        <p:spPr>
          <a:xfrm>
            <a:off x="11523315" y="8148687"/>
            <a:ext cx="753468" cy="622301"/>
          </a:xfrm>
          <a:prstGeom prst="roundRect">
            <a:avLst>
              <a:gd name="adj" fmla="val 30612"/>
            </a:avLst>
          </a:prstGeom>
          <a:solidFill>
            <a:srgbClr val="CCFCC2"/>
          </a:solidFill>
          <a:ln w="25400">
            <a:miter lim="400000"/>
          </a:ln>
          <a:effectLst>
            <a:reflection blurRad="0" stA="71804" stPos="0" endA="0" endPos="40000" dist="0" dir="5400000" fadeDir="5400000" sx="100000" sy="-100000" kx="0" ky="0" algn="bl" rotWithShape="0"/>
          </a:effectLst>
        </p:spPr>
        <p:txBody>
          <a:bodyPr lIns="50800" tIns="50800" rIns="50800" bIns="50800" anchor="ctr"/>
          <a:lstStyle/>
          <a:p>
            <a:pPr>
              <a:defRPr sz="4000"/>
            </a:pPr>
          </a:p>
        </p:txBody>
      </p:sp>
      <p:grpSp>
        <p:nvGrpSpPr>
          <p:cNvPr id="300" name="Group 300"/>
          <p:cNvGrpSpPr/>
          <p:nvPr/>
        </p:nvGrpSpPr>
        <p:grpSpPr>
          <a:xfrm>
            <a:off x="10986095" y="5773390"/>
            <a:ext cx="1236366" cy="2321025"/>
            <a:chOff x="0" y="0"/>
            <a:chExt cx="1236364" cy="2321024"/>
          </a:xfrm>
        </p:grpSpPr>
        <p:sp>
          <p:nvSpPr>
            <p:cNvPr id="298" name="Shape 298"/>
            <p:cNvSpPr/>
            <p:nvPr/>
          </p:nvSpPr>
          <p:spPr>
            <a:xfrm>
              <a:off x="591542" y="1698724"/>
              <a:ext cx="644823" cy="622301"/>
            </a:xfrm>
            <a:prstGeom prst="roundRect">
              <a:avLst>
                <a:gd name="adj" fmla="val 30612"/>
              </a:avLst>
            </a:prstGeom>
            <a:solidFill>
              <a:srgbClr val="FFF5A8"/>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299" name="Shape 299"/>
            <p:cNvSpPr/>
            <p:nvPr/>
          </p:nvSpPr>
          <p:spPr>
            <a:xfrm>
              <a:off x="0" y="0"/>
              <a:ext cx="644823" cy="622300"/>
            </a:xfrm>
            <a:prstGeom prst="roundRect">
              <a:avLst>
                <a:gd name="adj" fmla="val 30612"/>
              </a:avLst>
            </a:prstGeom>
            <a:solidFill>
              <a:srgbClr val="FFF5A8"/>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sp>
        <p:nvSpPr>
          <p:cNvPr id="301" name="Shape 301"/>
          <p:cNvSpPr/>
          <p:nvPr/>
        </p:nvSpPr>
        <p:spPr>
          <a:xfrm>
            <a:off x="11523315" y="6739830"/>
            <a:ext cx="753468" cy="622301"/>
          </a:xfrm>
          <a:prstGeom prst="roundRect">
            <a:avLst>
              <a:gd name="adj" fmla="val 30612"/>
            </a:avLst>
          </a:prstGeom>
          <a:solidFill>
            <a:srgbClr val="0DFCFF"/>
          </a:solidFill>
          <a:ln w="25400">
            <a:miter lim="400000"/>
          </a:ln>
          <a:effectLst>
            <a:reflection blurRad="0" stA="71804" stPos="0" endA="0" endPos="40000" dist="0" dir="5400000" fadeDir="5400000" sx="100000" sy="-100000" kx="0" ky="0" algn="bl" rotWithShape="0"/>
          </a:effectLst>
        </p:spPr>
        <p:txBody>
          <a:bodyPr lIns="50800" tIns="50800" rIns="50800" bIns="50800" anchor="ctr"/>
          <a:lstStyle/>
          <a:p>
            <a:pPr>
              <a:defRPr sz="4000"/>
            </a:pPr>
          </a:p>
        </p:txBody>
      </p:sp>
      <p:sp>
        <p:nvSpPr>
          <p:cNvPr id="302" name="Shape 302"/>
          <p:cNvSpPr/>
          <p:nvPr/>
        </p:nvSpPr>
        <p:spPr>
          <a:xfrm>
            <a:off x="8509000" y="8857456"/>
            <a:ext cx="644823" cy="622301"/>
          </a:xfrm>
          <a:prstGeom prst="roundRect">
            <a:avLst>
              <a:gd name="adj" fmla="val 30612"/>
            </a:avLst>
          </a:prstGeom>
          <a:solidFill>
            <a:srgbClr val="FFB0B2"/>
          </a:solidFill>
          <a:ln w="25400">
            <a:miter lim="400000"/>
          </a:ln>
          <a:effectLst>
            <a:reflection blurRad="0" stA="71804" stPos="0" endA="0" endPos="40000" dist="0" dir="5400000" fadeDir="5400000" sx="100000" sy="-100000" kx="0" ky="0" algn="bl" rotWithShape="0"/>
          </a:effectLst>
        </p:spPr>
        <p:txBody>
          <a:bodyPr lIns="50800" tIns="50800" rIns="50800" bIns="50800" anchor="ctr"/>
          <a:lstStyle/>
          <a:p>
            <a:pPr>
              <a:defRPr sz="4000"/>
            </a:pPr>
          </a:p>
        </p:txBody>
      </p:sp>
      <p:grpSp>
        <p:nvGrpSpPr>
          <p:cNvPr id="305" name="Group 305"/>
          <p:cNvGrpSpPr/>
          <p:nvPr/>
        </p:nvGrpSpPr>
        <p:grpSpPr>
          <a:xfrm>
            <a:off x="8435677" y="3811240"/>
            <a:ext cx="2515891" cy="5046217"/>
            <a:chOff x="-433089" y="0"/>
            <a:chExt cx="2515889" cy="5046216"/>
          </a:xfrm>
        </p:grpSpPr>
        <p:sp>
          <p:nvSpPr>
            <p:cNvPr id="303" name="Shape 303"/>
            <p:cNvSpPr/>
            <p:nvPr/>
          </p:nvSpPr>
          <p:spPr>
            <a:xfrm>
              <a:off x="-433090" y="4423916"/>
              <a:ext cx="753468" cy="622301"/>
            </a:xfrm>
            <a:prstGeom prst="roundRect">
              <a:avLst>
                <a:gd name="adj" fmla="val 30612"/>
              </a:avLst>
            </a:prstGeom>
            <a:solidFill>
              <a:srgbClr val="CCFCC2"/>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304" name="Shape 304"/>
            <p:cNvSpPr/>
            <p:nvPr/>
          </p:nvSpPr>
          <p:spPr>
            <a:xfrm>
              <a:off x="1437977" y="0"/>
              <a:ext cx="644823" cy="622300"/>
            </a:xfrm>
            <a:prstGeom prst="roundRect">
              <a:avLst>
                <a:gd name="adj" fmla="val 30612"/>
              </a:avLst>
            </a:prstGeom>
            <a:solidFill>
              <a:srgbClr val="CCFCC2"/>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grpSp>
        <p:nvGrpSpPr>
          <p:cNvPr id="308" name="Group 308"/>
          <p:cNvGrpSpPr/>
          <p:nvPr/>
        </p:nvGrpSpPr>
        <p:grpSpPr>
          <a:xfrm>
            <a:off x="8509000" y="5760690"/>
            <a:ext cx="1909168" cy="2338636"/>
            <a:chOff x="-1909167" y="76200"/>
            <a:chExt cx="1909167" cy="2338635"/>
          </a:xfrm>
        </p:grpSpPr>
        <p:sp>
          <p:nvSpPr>
            <p:cNvPr id="306" name="Shape 306"/>
            <p:cNvSpPr/>
            <p:nvPr/>
          </p:nvSpPr>
          <p:spPr>
            <a:xfrm>
              <a:off x="-1909168" y="1792535"/>
              <a:ext cx="753468" cy="622301"/>
            </a:xfrm>
            <a:prstGeom prst="roundRect">
              <a:avLst>
                <a:gd name="adj" fmla="val 30612"/>
              </a:avLst>
            </a:prstGeom>
            <a:solidFill>
              <a:srgbClr val="FFB0B2"/>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307" name="Shape 307"/>
            <p:cNvSpPr/>
            <p:nvPr/>
          </p:nvSpPr>
          <p:spPr>
            <a:xfrm>
              <a:off x="-644823" y="76200"/>
              <a:ext cx="644823" cy="622300"/>
            </a:xfrm>
            <a:prstGeom prst="roundRect">
              <a:avLst>
                <a:gd name="adj" fmla="val 30612"/>
              </a:avLst>
            </a:prstGeom>
            <a:solidFill>
              <a:srgbClr val="FFB0B2"/>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grpSp>
        <p:nvGrpSpPr>
          <p:cNvPr id="311" name="Group 311"/>
          <p:cNvGrpSpPr/>
          <p:nvPr/>
        </p:nvGrpSpPr>
        <p:grpSpPr>
          <a:xfrm>
            <a:off x="6515100" y="5773390"/>
            <a:ext cx="2764235" cy="1704728"/>
            <a:chOff x="0" y="50800"/>
            <a:chExt cx="2764234" cy="1704726"/>
          </a:xfrm>
        </p:grpSpPr>
        <p:sp>
          <p:nvSpPr>
            <p:cNvPr id="309" name="Shape 309"/>
            <p:cNvSpPr/>
            <p:nvPr/>
          </p:nvSpPr>
          <p:spPr>
            <a:xfrm>
              <a:off x="0" y="50800"/>
              <a:ext cx="753468" cy="622300"/>
            </a:xfrm>
            <a:prstGeom prst="roundRect">
              <a:avLst>
                <a:gd name="adj" fmla="val 30612"/>
              </a:avLst>
            </a:prstGeom>
            <a:solidFill>
              <a:srgbClr val="0DFCF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310" name="Shape 310"/>
            <p:cNvSpPr/>
            <p:nvPr/>
          </p:nvSpPr>
          <p:spPr>
            <a:xfrm>
              <a:off x="2010767" y="1133226"/>
              <a:ext cx="753468" cy="622301"/>
            </a:xfrm>
            <a:prstGeom prst="roundRect">
              <a:avLst>
                <a:gd name="adj" fmla="val 30612"/>
              </a:avLst>
            </a:prstGeom>
            <a:solidFill>
              <a:srgbClr val="0DFCF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sp>
        <p:nvSpPr>
          <p:cNvPr id="312" name="Shape 312"/>
          <p:cNvSpPr/>
          <p:nvPr/>
        </p:nvSpPr>
        <p:spPr>
          <a:xfrm>
            <a:off x="3931294" y="260349"/>
            <a:ext cx="4481812"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Tableau de contingence</a:t>
            </a:r>
          </a:p>
        </p:txBody>
      </p:sp>
      <p:pic>
        <p:nvPicPr>
          <p:cNvPr id="313" name="pasted-image.pdf"/>
          <p:cNvPicPr>
            <a:picLocks noChangeAspect="1"/>
          </p:cNvPicPr>
          <p:nvPr/>
        </p:nvPicPr>
        <p:blipFill>
          <a:blip r:embed="rId2">
            <a:extLst/>
          </a:blip>
          <a:stretch>
            <a:fillRect/>
          </a:stretch>
        </p:blipFill>
        <p:spPr>
          <a:xfrm>
            <a:off x="1153417" y="1296640"/>
            <a:ext cx="10477501" cy="5029201"/>
          </a:xfrm>
          <a:prstGeom prst="rect">
            <a:avLst/>
          </a:prstGeom>
          <a:ln w="12700">
            <a:miter lim="400000"/>
          </a:ln>
        </p:spPr>
      </p:pic>
      <p:pic>
        <p:nvPicPr>
          <p:cNvPr id="314" name="pasted-image.pdf"/>
          <p:cNvPicPr>
            <a:picLocks noChangeAspect="1"/>
          </p:cNvPicPr>
          <p:nvPr/>
        </p:nvPicPr>
        <p:blipFill>
          <a:blip r:embed="rId3">
            <a:extLst/>
          </a:blip>
          <a:stretch>
            <a:fillRect/>
          </a:stretch>
        </p:blipFill>
        <p:spPr>
          <a:xfrm>
            <a:off x="7346305" y="7053014"/>
            <a:ext cx="1905001" cy="838201"/>
          </a:xfrm>
          <a:prstGeom prst="rect">
            <a:avLst/>
          </a:prstGeom>
          <a:ln w="12700">
            <a:miter lim="400000"/>
          </a:ln>
        </p:spPr>
      </p:pic>
      <p:pic>
        <p:nvPicPr>
          <p:cNvPr id="315" name="pasted-image.pdf"/>
          <p:cNvPicPr>
            <a:picLocks noChangeAspect="1"/>
          </p:cNvPicPr>
          <p:nvPr/>
        </p:nvPicPr>
        <p:blipFill>
          <a:blip r:embed="rId4">
            <a:extLst/>
          </a:blip>
          <a:stretch>
            <a:fillRect/>
          </a:stretch>
        </p:blipFill>
        <p:spPr>
          <a:xfrm>
            <a:off x="7346305" y="8459837"/>
            <a:ext cx="1828801" cy="838201"/>
          </a:xfrm>
          <a:prstGeom prst="rect">
            <a:avLst/>
          </a:prstGeom>
          <a:ln w="12700">
            <a:miter lim="400000"/>
          </a:ln>
        </p:spPr>
      </p:pic>
      <p:sp>
        <p:nvSpPr>
          <p:cNvPr id="316" name="Shape 316"/>
          <p:cNvSpPr/>
          <p:nvPr/>
        </p:nvSpPr>
        <p:spPr>
          <a:xfrm>
            <a:off x="571351" y="7637611"/>
            <a:ext cx="5877744"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Fréquences relatives marginales</a:t>
            </a:r>
          </a:p>
        </p:txBody>
      </p:sp>
      <p:pic>
        <p:nvPicPr>
          <p:cNvPr id="317" name="pasted-image.pdf"/>
          <p:cNvPicPr>
            <a:picLocks noChangeAspect="1"/>
          </p:cNvPicPr>
          <p:nvPr/>
        </p:nvPicPr>
        <p:blipFill>
          <a:blip r:embed="rId5">
            <a:extLst/>
          </a:blip>
          <a:stretch>
            <a:fillRect/>
          </a:stretch>
        </p:blipFill>
        <p:spPr>
          <a:xfrm>
            <a:off x="10371782" y="7003107"/>
            <a:ext cx="1905001" cy="838201"/>
          </a:xfrm>
          <a:prstGeom prst="rect">
            <a:avLst/>
          </a:prstGeom>
          <a:ln w="12700">
            <a:miter lim="400000"/>
          </a:ln>
        </p:spPr>
      </p:pic>
      <p:pic>
        <p:nvPicPr>
          <p:cNvPr id="318" name="pasted-image.pdf"/>
          <p:cNvPicPr>
            <a:picLocks noChangeAspect="1"/>
          </p:cNvPicPr>
          <p:nvPr/>
        </p:nvPicPr>
        <p:blipFill>
          <a:blip r:embed="rId6">
            <a:extLst/>
          </a:blip>
          <a:stretch>
            <a:fillRect/>
          </a:stretch>
        </p:blipFill>
        <p:spPr>
          <a:xfrm>
            <a:off x="10348664" y="8380214"/>
            <a:ext cx="1828801" cy="838201"/>
          </a:xfrm>
          <a:prstGeom prst="rect">
            <a:avLst/>
          </a:prstGeom>
          <a:ln w="12700">
            <a:miter lim="400000"/>
          </a:ln>
        </p:spPr>
      </p:pic>
    </p:spTree>
  </p:cSld>
  <p:clrMapOvr>
    <a:masterClrMapping/>
  </p:clrMapOvr>
  <p:transition xmlns:p14="http://schemas.microsoft.com/office/powerpoint/2010/main" spd="med" advClick="1" p14:dur="1000"/>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3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30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3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30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30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3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0" presetID="1" grpId="8" fill="hold">
                                  <p:stCondLst>
                                    <p:cond delay="0"/>
                                  </p:stCondLst>
                                  <p:iterate type="el" backwards="0">
                                    <p:tmAbs val="0"/>
                                  </p:iterate>
                                  <p:childTnLst>
                                    <p:set>
                                      <p:cBhvr>
                                        <p:cTn id="34" fill="hold"/>
                                        <p:tgtEl>
                                          <p:spTgt spid="30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Class="entr" nodeType="clickEffect" presetSubtype="0" presetID="1" grpId="9" fill="hold">
                                  <p:stCondLst>
                                    <p:cond delay="0"/>
                                  </p:stCondLst>
                                  <p:iterate type="el" backwards="0">
                                    <p:tmAbs val="0"/>
                                  </p:iterate>
                                  <p:childTnLst>
                                    <p:set>
                                      <p:cBhvr>
                                        <p:cTn id="38" fill="hold"/>
                                        <p:tgtEl>
                                          <p:spTgt spid="30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Class="entr" nodeType="clickEffect" presetSubtype="0" presetID="1" grpId="10" fill="hold">
                                  <p:stCondLst>
                                    <p:cond delay="0"/>
                                  </p:stCondLst>
                                  <p:iterate type="el" backwards="0">
                                    <p:tmAbs val="0"/>
                                  </p:iterate>
                                  <p:childTnLst>
                                    <p:set>
                                      <p:cBhvr>
                                        <p:cTn id="42" fill="hold"/>
                                        <p:tgtEl>
                                          <p:spTgt spid="31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Class="entr" nodeType="clickEffect" presetSubtype="0" presetID="1" grpId="11" fill="hold">
                                  <p:stCondLst>
                                    <p:cond delay="0"/>
                                  </p:stCondLst>
                                  <p:iterate type="el" backwards="0">
                                    <p:tmAbs val="0"/>
                                  </p:iterate>
                                  <p:childTnLst>
                                    <p:set>
                                      <p:cBhvr>
                                        <p:cTn id="46" fill="hold"/>
                                        <p:tgtEl>
                                          <p:spTgt spid="29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Class="entr" nodeType="clickEffect" presetSubtype="0" presetID="1" grpId="12" fill="hold">
                                  <p:stCondLst>
                                    <p:cond delay="0"/>
                                  </p:stCondLst>
                                  <p:iterate type="el" backwards="0">
                                    <p:tmAbs val="0"/>
                                  </p:iterate>
                                  <p:childTnLst>
                                    <p:set>
                                      <p:cBhvr>
                                        <p:cTn id="50" fill="hold"/>
                                        <p:tgtEl>
                                          <p:spTgt spid="29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11" grpId="2"/>
      <p:bldP build="whole" bldLvl="1" animBg="1" rev="0" advAuto="0" spid="314" grpId="1"/>
      <p:bldP build="whole" bldLvl="1" animBg="1" rev="0" advAuto="0" spid="318" grpId="10"/>
      <p:bldP build="whole" bldLvl="1" animBg="1" rev="0" advAuto="0" spid="302" grpId="6"/>
      <p:bldP build="whole" bldLvl="1" animBg="1" rev="0" advAuto="0" spid="297" grpId="11"/>
      <p:bldP build="whole" bldLvl="1" animBg="1" rev="0" advAuto="0" spid="296" grpId="12"/>
      <p:bldP build="whole" bldLvl="1" animBg="1" rev="0" advAuto="0" spid="300" grpId="9"/>
      <p:bldP build="whole" bldLvl="1" animBg="1" rev="0" advAuto="0" spid="301" grpId="8"/>
      <p:bldP build="whole" bldLvl="1" animBg="1" rev="0" advAuto="0" spid="305" grpId="5"/>
      <p:bldP build="whole" bldLvl="1" animBg="1" rev="0" advAuto="0" spid="315" grpId="4"/>
      <p:bldP build="whole" bldLvl="1" animBg="1" rev="0" advAuto="0" spid="317" grpId="7"/>
      <p:bldP build="whole" bldLvl="1" animBg="1" rev="0" advAuto="0" spid="308" grpId="3"/>
    </p:bldLst>
  </p:timing>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0" name="Shape 320"/>
          <p:cNvSpPr/>
          <p:nvPr>
            <p:ph type="body" idx="13"/>
          </p:nvPr>
        </p:nvSpPr>
        <p:spPr>
          <a:prstGeom prst="roundRect">
            <a:avLst>
              <a:gd name="adj" fmla="val 50000"/>
            </a:avLst>
          </a:prstGeom>
        </p:spPr>
        <p:txBody>
          <a:bodyPr/>
          <a:lstStyle/>
          <a:p>
            <a:pPr/>
            <a:r>
              <a:t>Faites les exercices suivants</a:t>
            </a:r>
          </a:p>
        </p:txBody>
      </p:sp>
      <p:sp>
        <p:nvSpPr>
          <p:cNvPr id="321" name="Shape 321"/>
          <p:cNvSpPr/>
          <p:nvPr/>
        </p:nvSpPr>
        <p:spPr>
          <a:xfrm>
            <a:off x="6007137" y="4565649"/>
            <a:ext cx="990526"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#5.1</a:t>
            </a:r>
          </a:p>
        </p:txBody>
      </p:sp>
    </p:spTree>
  </p:cSld>
  <p:clrMapOvr>
    <a:masterClrMapping/>
  </p:clrMapOvr>
  <p:transition xmlns:p14="http://schemas.microsoft.com/office/powerpoint/2010/main" spd="med" advClick="1" p14:dur="1000"/>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3" name="Shape 323"/>
          <p:cNvSpPr/>
          <p:nvPr/>
        </p:nvSpPr>
        <p:spPr>
          <a:xfrm>
            <a:off x="4549142" y="374649"/>
            <a:ext cx="3906516"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Test d’indépendance</a:t>
            </a:r>
          </a:p>
        </p:txBody>
      </p:sp>
    </p:spTree>
  </p:cSld>
  <p:clrMapOvr>
    <a:masterClrMapping/>
  </p:clrMapOvr>
  <p:transition xmlns:p14="http://schemas.microsoft.com/office/powerpoint/2010/main" spd="med" advClick="1" p14:dur="1000"/>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grpSp>
        <p:nvGrpSpPr>
          <p:cNvPr id="328" name="Group 328"/>
          <p:cNvGrpSpPr/>
          <p:nvPr/>
        </p:nvGrpSpPr>
        <p:grpSpPr>
          <a:xfrm>
            <a:off x="6286500" y="5017740"/>
            <a:ext cx="3876824" cy="3126780"/>
            <a:chOff x="0" y="0"/>
            <a:chExt cx="3876823" cy="3126779"/>
          </a:xfrm>
        </p:grpSpPr>
        <p:sp>
          <p:nvSpPr>
            <p:cNvPr id="325" name="Shape 325"/>
            <p:cNvSpPr/>
            <p:nvPr/>
          </p:nvSpPr>
          <p:spPr>
            <a:xfrm>
              <a:off x="0" y="1240"/>
              <a:ext cx="830610" cy="508001"/>
            </a:xfrm>
            <a:prstGeom prst="roundRect">
              <a:avLst>
                <a:gd name="adj" fmla="val 37500"/>
              </a:avLst>
            </a:prstGeom>
            <a:solidFill>
              <a:srgbClr val="EECDFE"/>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326" name="Shape 326"/>
            <p:cNvSpPr/>
            <p:nvPr/>
          </p:nvSpPr>
          <p:spPr>
            <a:xfrm>
              <a:off x="3365500" y="0"/>
              <a:ext cx="511324" cy="508000"/>
            </a:xfrm>
            <a:prstGeom prst="roundRect">
              <a:avLst>
                <a:gd name="adj" fmla="val 37500"/>
              </a:avLst>
            </a:prstGeom>
            <a:solidFill>
              <a:srgbClr val="EECDFE"/>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327" name="Shape 327"/>
            <p:cNvSpPr/>
            <p:nvPr/>
          </p:nvSpPr>
          <p:spPr>
            <a:xfrm>
              <a:off x="2534890" y="2618779"/>
              <a:ext cx="830610" cy="508001"/>
            </a:xfrm>
            <a:prstGeom prst="roundRect">
              <a:avLst>
                <a:gd name="adj" fmla="val 37500"/>
              </a:avLst>
            </a:prstGeom>
            <a:solidFill>
              <a:srgbClr val="EECDFE"/>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grpSp>
        <p:nvGrpSpPr>
          <p:cNvPr id="332" name="Group 332"/>
          <p:cNvGrpSpPr/>
          <p:nvPr/>
        </p:nvGrpSpPr>
        <p:grpSpPr>
          <a:xfrm>
            <a:off x="6286500" y="4422080"/>
            <a:ext cx="4513610" cy="3722440"/>
            <a:chOff x="0" y="0"/>
            <a:chExt cx="4513609" cy="3722439"/>
          </a:xfrm>
        </p:grpSpPr>
        <p:sp>
          <p:nvSpPr>
            <p:cNvPr id="329" name="Shape 329"/>
            <p:cNvSpPr/>
            <p:nvPr/>
          </p:nvSpPr>
          <p:spPr>
            <a:xfrm>
              <a:off x="0" y="0"/>
              <a:ext cx="830610" cy="508000"/>
            </a:xfrm>
            <a:prstGeom prst="roundRect">
              <a:avLst>
                <a:gd name="adj" fmla="val 37500"/>
              </a:avLst>
            </a:prstGeom>
            <a:solidFill>
              <a:srgbClr val="FFF5A8"/>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330" name="Shape 330"/>
            <p:cNvSpPr/>
            <p:nvPr/>
          </p:nvSpPr>
          <p:spPr>
            <a:xfrm>
              <a:off x="3683000" y="0"/>
              <a:ext cx="830610" cy="508000"/>
            </a:xfrm>
            <a:prstGeom prst="roundRect">
              <a:avLst>
                <a:gd name="adj" fmla="val 37500"/>
              </a:avLst>
            </a:prstGeom>
            <a:solidFill>
              <a:srgbClr val="FFF5A8"/>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331" name="Shape 331"/>
            <p:cNvSpPr/>
            <p:nvPr/>
          </p:nvSpPr>
          <p:spPr>
            <a:xfrm>
              <a:off x="830609" y="3214439"/>
              <a:ext cx="1108126" cy="508001"/>
            </a:xfrm>
            <a:prstGeom prst="roundRect">
              <a:avLst>
                <a:gd name="adj" fmla="val 37500"/>
              </a:avLst>
            </a:prstGeom>
            <a:solidFill>
              <a:srgbClr val="FFF5A8"/>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grpSp>
        <p:nvGrpSpPr>
          <p:cNvPr id="335" name="Group 335"/>
          <p:cNvGrpSpPr/>
          <p:nvPr/>
        </p:nvGrpSpPr>
        <p:grpSpPr>
          <a:xfrm>
            <a:off x="6286500" y="3049240"/>
            <a:ext cx="4513610" cy="508001"/>
            <a:chOff x="0" y="0"/>
            <a:chExt cx="4513609" cy="508000"/>
          </a:xfrm>
        </p:grpSpPr>
        <p:sp>
          <p:nvSpPr>
            <p:cNvPr id="333" name="Shape 333"/>
            <p:cNvSpPr/>
            <p:nvPr/>
          </p:nvSpPr>
          <p:spPr>
            <a:xfrm>
              <a:off x="0" y="0"/>
              <a:ext cx="830610" cy="508000"/>
            </a:xfrm>
            <a:prstGeom prst="roundRect">
              <a:avLst>
                <a:gd name="adj" fmla="val 37500"/>
              </a:avLst>
            </a:prstGeom>
            <a:solidFill>
              <a:srgbClr val="CCFCC2"/>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334" name="Shape 334"/>
            <p:cNvSpPr/>
            <p:nvPr/>
          </p:nvSpPr>
          <p:spPr>
            <a:xfrm>
              <a:off x="3683000" y="0"/>
              <a:ext cx="830610" cy="508000"/>
            </a:xfrm>
            <a:prstGeom prst="roundRect">
              <a:avLst>
                <a:gd name="adj" fmla="val 37500"/>
              </a:avLst>
            </a:prstGeom>
            <a:solidFill>
              <a:srgbClr val="CCFCC2"/>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grpSp>
        <p:nvGrpSpPr>
          <p:cNvPr id="339" name="Group 339"/>
          <p:cNvGrpSpPr/>
          <p:nvPr/>
        </p:nvGrpSpPr>
        <p:grpSpPr>
          <a:xfrm>
            <a:off x="4249390" y="1676400"/>
            <a:ext cx="6550720" cy="6455420"/>
            <a:chOff x="0" y="0"/>
            <a:chExt cx="6550719" cy="6455419"/>
          </a:xfrm>
        </p:grpSpPr>
        <p:sp>
          <p:nvSpPr>
            <p:cNvPr id="336" name="Shape 336"/>
            <p:cNvSpPr/>
            <p:nvPr/>
          </p:nvSpPr>
          <p:spPr>
            <a:xfrm>
              <a:off x="2037109" y="0"/>
              <a:ext cx="830611" cy="508000"/>
            </a:xfrm>
            <a:prstGeom prst="roundRect">
              <a:avLst>
                <a:gd name="adj" fmla="val 37500"/>
              </a:avLst>
            </a:prstGeom>
            <a:solidFill>
              <a:srgbClr val="FFB0B2"/>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337" name="Shape 337"/>
            <p:cNvSpPr/>
            <p:nvPr/>
          </p:nvSpPr>
          <p:spPr>
            <a:xfrm>
              <a:off x="5720109" y="0"/>
              <a:ext cx="830611" cy="508000"/>
            </a:xfrm>
            <a:prstGeom prst="roundRect">
              <a:avLst>
                <a:gd name="adj" fmla="val 37500"/>
              </a:avLst>
            </a:prstGeom>
            <a:solidFill>
              <a:srgbClr val="FFB0B2"/>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338" name="Shape 338"/>
            <p:cNvSpPr/>
            <p:nvPr/>
          </p:nvSpPr>
          <p:spPr>
            <a:xfrm>
              <a:off x="0" y="5947419"/>
              <a:ext cx="1108125" cy="508001"/>
            </a:xfrm>
            <a:prstGeom prst="roundRect">
              <a:avLst>
                <a:gd name="adj" fmla="val 37500"/>
              </a:avLst>
            </a:prstGeom>
            <a:solidFill>
              <a:srgbClr val="FFB0B2"/>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grpSp>
        <p:nvGrpSpPr>
          <p:cNvPr id="343" name="Group 343"/>
          <p:cNvGrpSpPr/>
          <p:nvPr/>
        </p:nvGrpSpPr>
        <p:grpSpPr>
          <a:xfrm>
            <a:off x="2566094" y="1079500"/>
            <a:ext cx="8234016" cy="7052320"/>
            <a:chOff x="0" y="0"/>
            <a:chExt cx="8234015" cy="7052319"/>
          </a:xfrm>
        </p:grpSpPr>
        <p:sp>
          <p:nvSpPr>
            <p:cNvPr id="340" name="Shape 340"/>
            <p:cNvSpPr/>
            <p:nvPr/>
          </p:nvSpPr>
          <p:spPr>
            <a:xfrm>
              <a:off x="3720405" y="0"/>
              <a:ext cx="830611" cy="508000"/>
            </a:xfrm>
            <a:prstGeom prst="roundRect">
              <a:avLst>
                <a:gd name="adj" fmla="val 37500"/>
              </a:avLst>
            </a:prstGeom>
            <a:solidFill>
              <a:srgbClr val="0DFCF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341" name="Shape 341"/>
            <p:cNvSpPr/>
            <p:nvPr/>
          </p:nvSpPr>
          <p:spPr>
            <a:xfrm>
              <a:off x="7403405" y="0"/>
              <a:ext cx="830611" cy="508000"/>
            </a:xfrm>
            <a:prstGeom prst="roundRect">
              <a:avLst>
                <a:gd name="adj" fmla="val 37500"/>
              </a:avLst>
            </a:prstGeom>
            <a:solidFill>
              <a:srgbClr val="0DFCF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342" name="Shape 342"/>
            <p:cNvSpPr/>
            <p:nvPr/>
          </p:nvSpPr>
          <p:spPr>
            <a:xfrm>
              <a:off x="0" y="6544319"/>
              <a:ext cx="1108125" cy="508001"/>
            </a:xfrm>
            <a:prstGeom prst="roundRect">
              <a:avLst>
                <a:gd name="adj" fmla="val 37500"/>
              </a:avLst>
            </a:prstGeom>
            <a:solidFill>
              <a:srgbClr val="0DFCF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pic>
        <p:nvPicPr>
          <p:cNvPr id="344" name="pasted-image.pdf"/>
          <p:cNvPicPr>
            <a:picLocks noChangeAspect="1"/>
          </p:cNvPicPr>
          <p:nvPr/>
        </p:nvPicPr>
        <p:blipFill>
          <a:blip r:embed="rId2">
            <a:extLst/>
          </a:blip>
          <a:stretch>
            <a:fillRect/>
          </a:stretch>
        </p:blipFill>
        <p:spPr>
          <a:xfrm>
            <a:off x="912117" y="496540"/>
            <a:ext cx="10477501" cy="5029201"/>
          </a:xfrm>
          <a:prstGeom prst="rect">
            <a:avLst/>
          </a:prstGeom>
          <a:ln w="12700">
            <a:miter lim="400000"/>
          </a:ln>
        </p:spPr>
      </p:pic>
      <p:sp>
        <p:nvSpPr>
          <p:cNvPr id="345" name="Shape 345"/>
          <p:cNvSpPr/>
          <p:nvPr/>
        </p:nvSpPr>
        <p:spPr>
          <a:xfrm>
            <a:off x="1704776" y="6210448"/>
            <a:ext cx="6577609"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est indépendante de      si pour tous</a:t>
            </a:r>
          </a:p>
        </p:txBody>
      </p:sp>
      <p:pic>
        <p:nvPicPr>
          <p:cNvPr id="346" name="pasted-image.pdf"/>
          <p:cNvPicPr>
            <a:picLocks noChangeAspect="1"/>
          </p:cNvPicPr>
          <p:nvPr/>
        </p:nvPicPr>
        <p:blipFill>
          <a:blip r:embed="rId3">
            <a:extLst/>
          </a:blip>
          <a:stretch>
            <a:fillRect/>
          </a:stretch>
        </p:blipFill>
        <p:spPr>
          <a:xfrm>
            <a:off x="2604194" y="7636519"/>
            <a:ext cx="6794501" cy="508001"/>
          </a:xfrm>
          <a:prstGeom prst="rect">
            <a:avLst/>
          </a:prstGeom>
          <a:ln w="12700">
            <a:miter lim="400000"/>
          </a:ln>
        </p:spPr>
      </p:pic>
      <p:pic>
        <p:nvPicPr>
          <p:cNvPr id="347" name="pasted-image.pdf"/>
          <p:cNvPicPr>
            <a:picLocks noChangeAspect="1"/>
          </p:cNvPicPr>
          <p:nvPr/>
        </p:nvPicPr>
        <p:blipFill>
          <a:blip r:embed="rId4">
            <a:extLst/>
          </a:blip>
          <a:stretch>
            <a:fillRect/>
          </a:stretch>
        </p:blipFill>
        <p:spPr>
          <a:xfrm>
            <a:off x="8378626" y="6377930"/>
            <a:ext cx="203201" cy="406401"/>
          </a:xfrm>
          <a:prstGeom prst="rect">
            <a:avLst/>
          </a:prstGeom>
          <a:ln w="12700">
            <a:miter lim="400000"/>
          </a:ln>
        </p:spPr>
      </p:pic>
      <p:pic>
        <p:nvPicPr>
          <p:cNvPr id="348" name="pasted-image.pdf"/>
          <p:cNvPicPr>
            <a:picLocks noChangeAspect="1"/>
          </p:cNvPicPr>
          <p:nvPr/>
        </p:nvPicPr>
        <p:blipFill>
          <a:blip r:embed="rId5">
            <a:extLst/>
          </a:blip>
          <a:stretch>
            <a:fillRect/>
          </a:stretch>
        </p:blipFill>
        <p:spPr>
          <a:xfrm>
            <a:off x="1213991" y="6362104"/>
            <a:ext cx="342901" cy="317501"/>
          </a:xfrm>
          <a:prstGeom prst="rect">
            <a:avLst/>
          </a:prstGeom>
          <a:ln w="12700">
            <a:miter lim="400000"/>
          </a:ln>
        </p:spPr>
      </p:pic>
      <p:pic>
        <p:nvPicPr>
          <p:cNvPr id="349" name="pasted-image.pdf"/>
          <p:cNvPicPr>
            <a:picLocks noChangeAspect="1"/>
          </p:cNvPicPr>
          <p:nvPr/>
        </p:nvPicPr>
        <p:blipFill>
          <a:blip r:embed="rId6">
            <a:extLst/>
          </a:blip>
          <a:stretch>
            <a:fillRect/>
          </a:stretch>
        </p:blipFill>
        <p:spPr>
          <a:xfrm>
            <a:off x="5598219" y="6363196"/>
            <a:ext cx="381001" cy="317501"/>
          </a:xfrm>
          <a:prstGeom prst="rect">
            <a:avLst/>
          </a:prstGeom>
          <a:ln w="12700">
            <a:miter lim="400000"/>
          </a:ln>
        </p:spPr>
      </p:pic>
    </p:spTree>
  </p:cSld>
  <p:clrMapOvr>
    <a:masterClrMapping/>
  </p:clrMapOvr>
  <p:transition xmlns:p14="http://schemas.microsoft.com/office/powerpoint/2010/main" spd="med" advClick="1" p14:dur="1000"/>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4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34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33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33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33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32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43" grpId="2"/>
      <p:bldP build="whole" bldLvl="1" animBg="1" rev="0" advAuto="0" spid="328" grpId="6"/>
      <p:bldP build="whole" bldLvl="1" animBg="1" rev="0" advAuto="0" spid="335" grpId="4"/>
      <p:bldP build="whole" bldLvl="1" animBg="1" rev="0" advAuto="0" spid="346" grpId="1"/>
      <p:bldP build="whole" bldLvl="1" animBg="1" rev="0" advAuto="0" spid="339" grpId="3"/>
      <p:bldP build="whole" bldLvl="1" animBg="1" rev="0" advAuto="0" spid="332" grpId="5"/>
    </p:bldLst>
  </p:timing>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grpSp>
        <p:nvGrpSpPr>
          <p:cNvPr id="354" name="Group 354"/>
          <p:cNvGrpSpPr/>
          <p:nvPr/>
        </p:nvGrpSpPr>
        <p:grpSpPr>
          <a:xfrm>
            <a:off x="8757046" y="3086100"/>
            <a:ext cx="2143821" cy="5068640"/>
            <a:chOff x="0" y="0"/>
            <a:chExt cx="2143819" cy="5068639"/>
          </a:xfrm>
        </p:grpSpPr>
        <p:sp>
          <p:nvSpPr>
            <p:cNvPr id="351" name="Shape 351"/>
            <p:cNvSpPr/>
            <p:nvPr/>
          </p:nvSpPr>
          <p:spPr>
            <a:xfrm>
              <a:off x="1313209" y="0"/>
              <a:ext cx="830611" cy="508000"/>
            </a:xfrm>
            <a:prstGeom prst="roundRect">
              <a:avLst>
                <a:gd name="adj" fmla="val 37500"/>
              </a:avLst>
            </a:prstGeom>
            <a:solidFill>
              <a:srgbClr val="EECDFE"/>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352" name="Shape 352"/>
            <p:cNvSpPr/>
            <p:nvPr/>
          </p:nvSpPr>
          <p:spPr>
            <a:xfrm>
              <a:off x="944909" y="1941859"/>
              <a:ext cx="511325" cy="508001"/>
            </a:xfrm>
            <a:prstGeom prst="roundRect">
              <a:avLst>
                <a:gd name="adj" fmla="val 37500"/>
              </a:avLst>
            </a:prstGeom>
            <a:solidFill>
              <a:srgbClr val="EECDFE"/>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353" name="Shape 353"/>
            <p:cNvSpPr/>
            <p:nvPr/>
          </p:nvSpPr>
          <p:spPr>
            <a:xfrm>
              <a:off x="0" y="4560639"/>
              <a:ext cx="830610" cy="508001"/>
            </a:xfrm>
            <a:prstGeom prst="roundRect">
              <a:avLst>
                <a:gd name="adj" fmla="val 37500"/>
              </a:avLst>
            </a:prstGeom>
            <a:solidFill>
              <a:srgbClr val="EECDFE"/>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grpSp>
        <p:nvGrpSpPr>
          <p:cNvPr id="358" name="Group 358"/>
          <p:cNvGrpSpPr/>
          <p:nvPr/>
        </p:nvGrpSpPr>
        <p:grpSpPr>
          <a:xfrm>
            <a:off x="7117109" y="3101280"/>
            <a:ext cx="2171701" cy="5043240"/>
            <a:chOff x="830609" y="-1320800"/>
            <a:chExt cx="2171700" cy="5043239"/>
          </a:xfrm>
        </p:grpSpPr>
        <p:sp>
          <p:nvSpPr>
            <p:cNvPr id="355" name="Shape 355"/>
            <p:cNvSpPr/>
            <p:nvPr/>
          </p:nvSpPr>
          <p:spPr>
            <a:xfrm>
              <a:off x="2171700" y="-1320800"/>
              <a:ext cx="830610" cy="508000"/>
            </a:xfrm>
            <a:prstGeom prst="roundRect">
              <a:avLst>
                <a:gd name="adj" fmla="val 37500"/>
              </a:avLst>
            </a:prstGeom>
            <a:solidFill>
              <a:srgbClr val="FFF5A8"/>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356" name="Shape 356"/>
            <p:cNvSpPr/>
            <p:nvPr/>
          </p:nvSpPr>
          <p:spPr>
            <a:xfrm>
              <a:off x="2171700" y="609600"/>
              <a:ext cx="830610" cy="508000"/>
            </a:xfrm>
            <a:prstGeom prst="roundRect">
              <a:avLst>
                <a:gd name="adj" fmla="val 37500"/>
              </a:avLst>
            </a:prstGeom>
            <a:solidFill>
              <a:srgbClr val="FFF5A8"/>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357" name="Shape 357"/>
            <p:cNvSpPr/>
            <p:nvPr/>
          </p:nvSpPr>
          <p:spPr>
            <a:xfrm>
              <a:off x="830609" y="3214439"/>
              <a:ext cx="1108126" cy="508001"/>
            </a:xfrm>
            <a:prstGeom prst="roundRect">
              <a:avLst>
                <a:gd name="adj" fmla="val 37500"/>
              </a:avLst>
            </a:prstGeom>
            <a:solidFill>
              <a:srgbClr val="FFF5A8"/>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grpSp>
        <p:nvGrpSpPr>
          <p:cNvPr id="361" name="Group 361"/>
          <p:cNvGrpSpPr/>
          <p:nvPr/>
        </p:nvGrpSpPr>
        <p:grpSpPr>
          <a:xfrm>
            <a:off x="6286500" y="3049240"/>
            <a:ext cx="830610" cy="2527301"/>
            <a:chOff x="0" y="0"/>
            <a:chExt cx="830609" cy="2527300"/>
          </a:xfrm>
        </p:grpSpPr>
        <p:sp>
          <p:nvSpPr>
            <p:cNvPr id="359" name="Shape 359"/>
            <p:cNvSpPr/>
            <p:nvPr/>
          </p:nvSpPr>
          <p:spPr>
            <a:xfrm>
              <a:off x="0" y="0"/>
              <a:ext cx="830610" cy="508000"/>
            </a:xfrm>
            <a:prstGeom prst="roundRect">
              <a:avLst>
                <a:gd name="adj" fmla="val 37500"/>
              </a:avLst>
            </a:prstGeom>
            <a:solidFill>
              <a:srgbClr val="CCFCC2"/>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360" name="Shape 360"/>
            <p:cNvSpPr/>
            <p:nvPr/>
          </p:nvSpPr>
          <p:spPr>
            <a:xfrm>
              <a:off x="0" y="2019300"/>
              <a:ext cx="830610" cy="508000"/>
            </a:xfrm>
            <a:prstGeom prst="roundRect">
              <a:avLst>
                <a:gd name="adj" fmla="val 37500"/>
              </a:avLst>
            </a:prstGeom>
            <a:solidFill>
              <a:srgbClr val="CCFCC2"/>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grpSp>
        <p:nvGrpSpPr>
          <p:cNvPr id="365" name="Group 365"/>
          <p:cNvGrpSpPr/>
          <p:nvPr/>
        </p:nvGrpSpPr>
        <p:grpSpPr>
          <a:xfrm>
            <a:off x="4076700" y="3048000"/>
            <a:ext cx="1280815" cy="5083820"/>
            <a:chOff x="-172690" y="1371600"/>
            <a:chExt cx="1280814" cy="5083819"/>
          </a:xfrm>
        </p:grpSpPr>
        <p:sp>
          <p:nvSpPr>
            <p:cNvPr id="362" name="Shape 362"/>
            <p:cNvSpPr/>
            <p:nvPr/>
          </p:nvSpPr>
          <p:spPr>
            <a:xfrm>
              <a:off x="-172691" y="1371600"/>
              <a:ext cx="830611" cy="508000"/>
            </a:xfrm>
            <a:prstGeom prst="roundRect">
              <a:avLst>
                <a:gd name="adj" fmla="val 37500"/>
              </a:avLst>
            </a:prstGeom>
            <a:solidFill>
              <a:srgbClr val="FFB0B2"/>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363" name="Shape 363"/>
            <p:cNvSpPr/>
            <p:nvPr/>
          </p:nvSpPr>
          <p:spPr>
            <a:xfrm>
              <a:off x="-172691" y="3314700"/>
              <a:ext cx="830611" cy="508000"/>
            </a:xfrm>
            <a:prstGeom prst="roundRect">
              <a:avLst>
                <a:gd name="adj" fmla="val 37500"/>
              </a:avLst>
            </a:prstGeom>
            <a:solidFill>
              <a:srgbClr val="FFB0B2"/>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364" name="Shape 364"/>
            <p:cNvSpPr/>
            <p:nvPr/>
          </p:nvSpPr>
          <p:spPr>
            <a:xfrm>
              <a:off x="0" y="5947419"/>
              <a:ext cx="1108125" cy="508001"/>
            </a:xfrm>
            <a:prstGeom prst="roundRect">
              <a:avLst>
                <a:gd name="adj" fmla="val 37500"/>
              </a:avLst>
            </a:prstGeom>
            <a:solidFill>
              <a:srgbClr val="FFB0B2"/>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grpSp>
        <p:nvGrpSpPr>
          <p:cNvPr id="369" name="Group 369"/>
          <p:cNvGrpSpPr/>
          <p:nvPr/>
        </p:nvGrpSpPr>
        <p:grpSpPr>
          <a:xfrm>
            <a:off x="2566094" y="3086100"/>
            <a:ext cx="1198216" cy="5045720"/>
            <a:chOff x="0" y="2006600"/>
            <a:chExt cx="1198215" cy="5045719"/>
          </a:xfrm>
        </p:grpSpPr>
        <p:sp>
          <p:nvSpPr>
            <p:cNvPr id="366" name="Shape 366"/>
            <p:cNvSpPr/>
            <p:nvPr/>
          </p:nvSpPr>
          <p:spPr>
            <a:xfrm>
              <a:off x="277514" y="2006600"/>
              <a:ext cx="830611" cy="508000"/>
            </a:xfrm>
            <a:prstGeom prst="roundRect">
              <a:avLst>
                <a:gd name="adj" fmla="val 37500"/>
              </a:avLst>
            </a:prstGeom>
            <a:solidFill>
              <a:srgbClr val="0DFCF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367" name="Shape 367"/>
            <p:cNvSpPr/>
            <p:nvPr/>
          </p:nvSpPr>
          <p:spPr>
            <a:xfrm>
              <a:off x="367605" y="3962400"/>
              <a:ext cx="830611" cy="508000"/>
            </a:xfrm>
            <a:prstGeom prst="roundRect">
              <a:avLst>
                <a:gd name="adj" fmla="val 37500"/>
              </a:avLst>
            </a:prstGeom>
            <a:solidFill>
              <a:srgbClr val="0DFCF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368" name="Shape 368"/>
            <p:cNvSpPr/>
            <p:nvPr/>
          </p:nvSpPr>
          <p:spPr>
            <a:xfrm>
              <a:off x="0" y="6544319"/>
              <a:ext cx="1108125" cy="508001"/>
            </a:xfrm>
            <a:prstGeom prst="roundRect">
              <a:avLst>
                <a:gd name="adj" fmla="val 37500"/>
              </a:avLst>
            </a:prstGeom>
            <a:solidFill>
              <a:srgbClr val="0DFCF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pic>
        <p:nvPicPr>
          <p:cNvPr id="370" name="pasted-image.pdf"/>
          <p:cNvPicPr>
            <a:picLocks noChangeAspect="1"/>
          </p:cNvPicPr>
          <p:nvPr/>
        </p:nvPicPr>
        <p:blipFill>
          <a:blip r:embed="rId2">
            <a:extLst/>
          </a:blip>
          <a:stretch>
            <a:fillRect/>
          </a:stretch>
        </p:blipFill>
        <p:spPr>
          <a:xfrm>
            <a:off x="912117" y="496540"/>
            <a:ext cx="10477501" cy="5029201"/>
          </a:xfrm>
          <a:prstGeom prst="rect">
            <a:avLst/>
          </a:prstGeom>
          <a:ln w="12700">
            <a:miter lim="400000"/>
          </a:ln>
        </p:spPr>
      </p:pic>
      <p:sp>
        <p:nvSpPr>
          <p:cNvPr id="371" name="Shape 371"/>
          <p:cNvSpPr/>
          <p:nvPr/>
        </p:nvSpPr>
        <p:spPr>
          <a:xfrm>
            <a:off x="725326" y="6210448"/>
            <a:ext cx="7596709"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 et     est indépendante de      si pour tous</a:t>
            </a:r>
          </a:p>
        </p:txBody>
      </p:sp>
      <p:pic>
        <p:nvPicPr>
          <p:cNvPr id="372" name="pasted-image.pdf"/>
          <p:cNvPicPr>
            <a:picLocks noChangeAspect="1"/>
          </p:cNvPicPr>
          <p:nvPr/>
        </p:nvPicPr>
        <p:blipFill>
          <a:blip r:embed="rId3">
            <a:extLst/>
          </a:blip>
          <a:stretch>
            <a:fillRect/>
          </a:stretch>
        </p:blipFill>
        <p:spPr>
          <a:xfrm>
            <a:off x="5669905" y="6362848"/>
            <a:ext cx="342901" cy="317501"/>
          </a:xfrm>
          <a:prstGeom prst="rect">
            <a:avLst/>
          </a:prstGeom>
          <a:ln w="12700">
            <a:miter lim="400000"/>
          </a:ln>
        </p:spPr>
      </p:pic>
      <p:pic>
        <p:nvPicPr>
          <p:cNvPr id="373" name="pasted-image.pdf"/>
          <p:cNvPicPr>
            <a:picLocks noChangeAspect="1"/>
          </p:cNvPicPr>
          <p:nvPr/>
        </p:nvPicPr>
        <p:blipFill>
          <a:blip r:embed="rId4">
            <a:extLst/>
          </a:blip>
          <a:stretch>
            <a:fillRect/>
          </a:stretch>
        </p:blipFill>
        <p:spPr>
          <a:xfrm>
            <a:off x="1329134" y="6377930"/>
            <a:ext cx="381001" cy="317501"/>
          </a:xfrm>
          <a:prstGeom prst="rect">
            <a:avLst/>
          </a:prstGeom>
          <a:ln w="12700">
            <a:miter lim="400000"/>
          </a:ln>
        </p:spPr>
      </p:pic>
      <p:pic>
        <p:nvPicPr>
          <p:cNvPr id="374" name="pasted-image.pdf"/>
          <p:cNvPicPr>
            <a:picLocks noChangeAspect="1"/>
          </p:cNvPicPr>
          <p:nvPr/>
        </p:nvPicPr>
        <p:blipFill>
          <a:blip r:embed="rId5">
            <a:extLst/>
          </a:blip>
          <a:stretch>
            <a:fillRect/>
          </a:stretch>
        </p:blipFill>
        <p:spPr>
          <a:xfrm>
            <a:off x="2591494" y="7646739"/>
            <a:ext cx="6680201" cy="508001"/>
          </a:xfrm>
          <a:prstGeom prst="rect">
            <a:avLst/>
          </a:prstGeom>
          <a:ln w="12700">
            <a:miter lim="400000"/>
          </a:ln>
        </p:spPr>
      </p:pic>
      <p:pic>
        <p:nvPicPr>
          <p:cNvPr id="375" name="pasted-image.pdf"/>
          <p:cNvPicPr>
            <a:picLocks noChangeAspect="1"/>
          </p:cNvPicPr>
          <p:nvPr/>
        </p:nvPicPr>
        <p:blipFill>
          <a:blip r:embed="rId6">
            <a:extLst/>
          </a:blip>
          <a:stretch>
            <a:fillRect/>
          </a:stretch>
        </p:blipFill>
        <p:spPr>
          <a:xfrm>
            <a:off x="8449865" y="6383039"/>
            <a:ext cx="139701" cy="330201"/>
          </a:xfrm>
          <a:prstGeom prst="rect">
            <a:avLst/>
          </a:prstGeom>
          <a:ln w="12700">
            <a:miter lim="400000"/>
          </a:ln>
        </p:spPr>
      </p:pic>
      <p:grpSp>
        <p:nvGrpSpPr>
          <p:cNvPr id="381" name="Group 381"/>
          <p:cNvGrpSpPr/>
          <p:nvPr/>
        </p:nvGrpSpPr>
        <p:grpSpPr>
          <a:xfrm>
            <a:off x="47426" y="8629649"/>
            <a:ext cx="12909948" cy="622301"/>
            <a:chOff x="0" y="0"/>
            <a:chExt cx="12909946" cy="622300"/>
          </a:xfrm>
        </p:grpSpPr>
        <p:sp>
          <p:nvSpPr>
            <p:cNvPr id="376" name="Shape 376"/>
            <p:cNvSpPr/>
            <p:nvPr/>
          </p:nvSpPr>
          <p:spPr>
            <a:xfrm>
              <a:off x="0" y="-1"/>
              <a:ext cx="12726591"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Naturellement, si    est indépendante de    alors     est indépendante   </a:t>
              </a:r>
            </a:p>
          </p:txBody>
        </p:sp>
        <p:pic>
          <p:nvPicPr>
            <p:cNvPr id="377" name="pasted-image.pdf"/>
            <p:cNvPicPr>
              <a:picLocks noChangeAspect="1"/>
            </p:cNvPicPr>
            <p:nvPr/>
          </p:nvPicPr>
          <p:blipFill>
            <a:blip r:embed="rId3">
              <a:extLst/>
            </a:blip>
            <a:stretch>
              <a:fillRect/>
            </a:stretch>
          </p:blipFill>
          <p:spPr>
            <a:xfrm>
              <a:off x="12567046" y="152400"/>
              <a:ext cx="342901" cy="317500"/>
            </a:xfrm>
            <a:prstGeom prst="rect">
              <a:avLst/>
            </a:prstGeom>
            <a:ln w="12700" cap="flat">
              <a:noFill/>
              <a:miter lim="400000"/>
            </a:ln>
            <a:effectLst/>
          </p:spPr>
        </p:pic>
        <p:pic>
          <p:nvPicPr>
            <p:cNvPr id="378" name="pasted-image.pdf"/>
            <p:cNvPicPr>
              <a:picLocks noChangeAspect="1"/>
            </p:cNvPicPr>
            <p:nvPr/>
          </p:nvPicPr>
          <p:blipFill>
            <a:blip r:embed="rId4">
              <a:extLst/>
            </a:blip>
            <a:stretch>
              <a:fillRect/>
            </a:stretch>
          </p:blipFill>
          <p:spPr>
            <a:xfrm>
              <a:off x="8935442" y="152400"/>
              <a:ext cx="381001" cy="317500"/>
            </a:xfrm>
            <a:prstGeom prst="rect">
              <a:avLst/>
            </a:prstGeom>
            <a:ln w="12700" cap="flat">
              <a:noFill/>
              <a:miter lim="400000"/>
            </a:ln>
            <a:effectLst/>
          </p:spPr>
        </p:pic>
        <p:pic>
          <p:nvPicPr>
            <p:cNvPr id="379" name="pasted-image.pdf"/>
            <p:cNvPicPr>
              <a:picLocks noChangeAspect="1"/>
            </p:cNvPicPr>
            <p:nvPr/>
          </p:nvPicPr>
          <p:blipFill>
            <a:blip r:embed="rId3">
              <a:extLst/>
            </a:blip>
            <a:srcRect l="0" t="0" r="0" b="0"/>
            <a:stretch>
              <a:fillRect/>
            </a:stretch>
          </p:blipFill>
          <p:spPr>
            <a:xfrm>
              <a:off x="3480395" y="152400"/>
              <a:ext cx="342901" cy="317500"/>
            </a:xfrm>
            <a:prstGeom prst="rect">
              <a:avLst/>
            </a:prstGeom>
            <a:ln w="12700" cap="flat">
              <a:noFill/>
              <a:miter lim="400000"/>
            </a:ln>
            <a:effectLst/>
          </p:spPr>
        </p:pic>
        <p:pic>
          <p:nvPicPr>
            <p:cNvPr id="380" name="pasted-image.pdf"/>
            <p:cNvPicPr>
              <a:picLocks noChangeAspect="1"/>
            </p:cNvPicPr>
            <p:nvPr/>
          </p:nvPicPr>
          <p:blipFill>
            <a:blip r:embed="rId4">
              <a:extLst/>
            </a:blip>
            <a:stretch>
              <a:fillRect/>
            </a:stretch>
          </p:blipFill>
          <p:spPr>
            <a:xfrm>
              <a:off x="7574905" y="152400"/>
              <a:ext cx="381001" cy="317500"/>
            </a:xfrm>
            <a:prstGeom prst="rect">
              <a:avLst/>
            </a:prstGeom>
            <a:ln w="12700" cap="flat">
              <a:noFill/>
              <a:miter lim="400000"/>
            </a:ln>
            <a:effectLst/>
          </p:spPr>
        </p:pic>
      </p:grpSp>
    </p:spTree>
  </p:cSld>
  <p:clrMapOvr>
    <a:masterClrMapping/>
  </p:clrMapOvr>
  <p:transition xmlns:p14="http://schemas.microsoft.com/office/powerpoint/2010/main" spd="med" advClick="1" p14:dur="1000"/>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6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36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36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35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35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38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61" grpId="3"/>
      <p:bldP build="whole" bldLvl="1" animBg="1" rev="0" advAuto="0" spid="369" grpId="1"/>
      <p:bldP build="whole" bldLvl="1" animBg="1" rev="0" advAuto="0" spid="365" grpId="2"/>
      <p:bldP build="whole" bldLvl="1" animBg="1" rev="0" advAuto="0" spid="354" grpId="5"/>
      <p:bldP build="whole" bldLvl="1" animBg="1" rev="0" advAuto="0" spid="358" grpId="4"/>
      <p:bldP build="whole" bldLvl="1" animBg="1" rev="0" advAuto="0" spid="381" grpId="6"/>
    </p:bldLst>
  </p:timing>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83" name="Shape 383"/>
          <p:cNvSpPr/>
          <p:nvPr/>
        </p:nvSpPr>
        <p:spPr>
          <a:xfrm>
            <a:off x="435793" y="730249"/>
            <a:ext cx="12133214"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Supposons que les deux variables statistiques sont indépendantes. </a:t>
            </a:r>
          </a:p>
        </p:txBody>
      </p:sp>
      <p:grpSp>
        <p:nvGrpSpPr>
          <p:cNvPr id="387" name="Group 387"/>
          <p:cNvGrpSpPr/>
          <p:nvPr/>
        </p:nvGrpSpPr>
        <p:grpSpPr>
          <a:xfrm>
            <a:off x="3616783" y="1898649"/>
            <a:ext cx="5771234" cy="622301"/>
            <a:chOff x="0" y="0"/>
            <a:chExt cx="5771232" cy="622300"/>
          </a:xfrm>
        </p:grpSpPr>
        <p:sp>
          <p:nvSpPr>
            <p:cNvPr id="384" name="Shape 384"/>
            <p:cNvSpPr/>
            <p:nvPr/>
          </p:nvSpPr>
          <p:spPr>
            <a:xfrm>
              <a:off x="-1" y="-1"/>
              <a:ext cx="5486848"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alors pour tous   et pour tous </a:t>
              </a:r>
            </a:p>
          </p:txBody>
        </p:sp>
        <p:pic>
          <p:nvPicPr>
            <p:cNvPr id="385" name="pasted-image.pdf"/>
            <p:cNvPicPr>
              <a:picLocks noChangeAspect="1"/>
            </p:cNvPicPr>
            <p:nvPr/>
          </p:nvPicPr>
          <p:blipFill>
            <a:blip r:embed="rId2">
              <a:extLst/>
            </a:blip>
            <a:stretch>
              <a:fillRect/>
            </a:stretch>
          </p:blipFill>
          <p:spPr>
            <a:xfrm>
              <a:off x="2963043" y="158750"/>
              <a:ext cx="139701" cy="330200"/>
            </a:xfrm>
            <a:prstGeom prst="rect">
              <a:avLst/>
            </a:prstGeom>
            <a:ln w="12700" cap="flat">
              <a:noFill/>
              <a:miter lim="400000"/>
            </a:ln>
            <a:effectLst/>
          </p:spPr>
        </p:pic>
        <p:pic>
          <p:nvPicPr>
            <p:cNvPr id="386" name="pasted-image.pdf"/>
            <p:cNvPicPr>
              <a:picLocks noChangeAspect="1"/>
            </p:cNvPicPr>
            <p:nvPr/>
          </p:nvPicPr>
          <p:blipFill>
            <a:blip r:embed="rId3">
              <a:extLst/>
            </a:blip>
            <a:stretch>
              <a:fillRect/>
            </a:stretch>
          </p:blipFill>
          <p:spPr>
            <a:xfrm>
              <a:off x="5568032" y="161726"/>
              <a:ext cx="203201" cy="406401"/>
            </a:xfrm>
            <a:prstGeom prst="rect">
              <a:avLst/>
            </a:prstGeom>
            <a:ln w="12700" cap="flat">
              <a:noFill/>
              <a:miter lim="400000"/>
            </a:ln>
            <a:effectLst/>
          </p:spPr>
        </p:pic>
      </p:grpSp>
      <p:pic>
        <p:nvPicPr>
          <p:cNvPr id="388" name="pasted-image.pdf"/>
          <p:cNvPicPr>
            <a:picLocks noChangeAspect="1"/>
          </p:cNvPicPr>
          <p:nvPr/>
        </p:nvPicPr>
        <p:blipFill>
          <a:blip r:embed="rId4">
            <a:extLst/>
          </a:blip>
          <a:stretch>
            <a:fillRect/>
          </a:stretch>
        </p:blipFill>
        <p:spPr>
          <a:xfrm>
            <a:off x="5763046" y="3259583"/>
            <a:ext cx="1993901" cy="914401"/>
          </a:xfrm>
          <a:prstGeom prst="rect">
            <a:avLst/>
          </a:prstGeom>
          <a:ln w="12700">
            <a:miter lim="400000"/>
          </a:ln>
        </p:spPr>
      </p:pic>
      <p:pic>
        <p:nvPicPr>
          <p:cNvPr id="389" name="pasted-image.pdf"/>
          <p:cNvPicPr>
            <a:picLocks noChangeAspect="1"/>
          </p:cNvPicPr>
          <p:nvPr/>
        </p:nvPicPr>
        <p:blipFill>
          <a:blip r:embed="rId5">
            <a:extLst/>
          </a:blip>
          <a:stretch>
            <a:fillRect/>
          </a:stretch>
        </p:blipFill>
        <p:spPr>
          <a:xfrm>
            <a:off x="4903762" y="5242817"/>
            <a:ext cx="2527301" cy="838201"/>
          </a:xfrm>
          <a:prstGeom prst="rect">
            <a:avLst/>
          </a:prstGeom>
          <a:ln w="12700">
            <a:miter lim="400000"/>
          </a:ln>
        </p:spPr>
      </p:pic>
      <p:sp>
        <p:nvSpPr>
          <p:cNvPr id="390" name="Shape 390"/>
          <p:cNvSpPr/>
          <p:nvPr/>
        </p:nvSpPr>
        <p:spPr>
          <a:xfrm>
            <a:off x="116892" y="7755433"/>
            <a:ext cx="12771017" cy="114344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On nomme ces effectifs les </a:t>
            </a:r>
            <a:r>
              <a:rPr>
                <a:latin typeface="Baskerville SemiBold"/>
                <a:ea typeface="Baskerville SemiBold"/>
                <a:cs typeface="Baskerville SemiBold"/>
                <a:sym typeface="Baskerville SemiBold"/>
              </a:rPr>
              <a:t>effectifs théoriques </a:t>
            </a:r>
            <a:r>
              <a:t>puisque ce sont les effectifs qu’on devrait avoir si les variables sont indépendantes </a:t>
            </a:r>
          </a:p>
        </p:txBody>
      </p:sp>
      <p:pic>
        <p:nvPicPr>
          <p:cNvPr id="391" name="pasted-image.pdf"/>
          <p:cNvPicPr>
            <a:picLocks noChangeAspect="1"/>
          </p:cNvPicPr>
          <p:nvPr/>
        </p:nvPicPr>
        <p:blipFill>
          <a:blip r:embed="rId6">
            <a:extLst/>
          </a:blip>
          <a:stretch>
            <a:fillRect/>
          </a:stretch>
        </p:blipFill>
        <p:spPr>
          <a:xfrm>
            <a:off x="7756946" y="5446017"/>
            <a:ext cx="1003301" cy="457201"/>
          </a:xfrm>
          <a:prstGeom prst="rect">
            <a:avLst/>
          </a:prstGeom>
          <a:ln w="12700">
            <a:miter lim="400000"/>
          </a:ln>
        </p:spPr>
      </p:pic>
    </p:spTree>
  </p:cSld>
  <p:clrMapOvr>
    <a:masterClrMapping/>
  </p:clrMapOvr>
  <p:transition xmlns:p14="http://schemas.microsoft.com/office/powerpoint/2010/main" spd="med" advClick="1" p14:dur="1000"/>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8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38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38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38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39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39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83" grpId="1"/>
      <p:bldP build="whole" bldLvl="1" animBg="1" rev="0" advAuto="0" spid="390" grpId="5"/>
      <p:bldP build="whole" bldLvl="1" animBg="1" rev="0" advAuto="0" spid="391" grpId="6"/>
      <p:bldP build="whole" bldLvl="1" animBg="1" rev="0" advAuto="0" spid="387" grpId="2"/>
      <p:bldP build="whole" bldLvl="1" animBg="1" rev="0" advAuto="0" spid="389" grpId="4"/>
      <p:bldP build="whole" bldLvl="1" animBg="1" rev="0" advAuto="0" spid="388" grpId="3"/>
    </p:bldLst>
  </p:timing>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93" name="Shape 393"/>
          <p:cNvSpPr/>
          <p:nvPr/>
        </p:nvSpPr>
        <p:spPr>
          <a:xfrm>
            <a:off x="174934" y="831850"/>
            <a:ext cx="12654931" cy="1663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C’est donc en comparant les effectifs partiels aux effectifs théoriques qu’on peut mesurer à quels points nos variables dépendent l’une de l’autre</a:t>
            </a:r>
          </a:p>
        </p:txBody>
      </p:sp>
      <p:sp>
        <p:nvSpPr>
          <p:cNvPr id="394" name="Shape 394"/>
          <p:cNvSpPr/>
          <p:nvPr/>
        </p:nvSpPr>
        <p:spPr>
          <a:xfrm>
            <a:off x="540940" y="3022600"/>
            <a:ext cx="11922920" cy="1143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Dans les faits, on travaille avec des échantillons plutôt qu’avec la population au complet.</a:t>
            </a:r>
          </a:p>
        </p:txBody>
      </p:sp>
      <p:sp>
        <p:nvSpPr>
          <p:cNvPr id="395" name="Shape 395"/>
          <p:cNvSpPr/>
          <p:nvPr/>
        </p:nvSpPr>
        <p:spPr>
          <a:xfrm>
            <a:off x="91107" y="5257800"/>
            <a:ext cx="12822586" cy="1143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Donc les écarts entre les effectifs partiels observés et les effectifs théoriques peuvent être imputés au fait qu’on est dans un échantillon.</a:t>
            </a:r>
          </a:p>
        </p:txBody>
      </p:sp>
      <p:sp>
        <p:nvSpPr>
          <p:cNvPr id="396" name="Shape 396"/>
          <p:cNvSpPr/>
          <p:nvPr/>
        </p:nvSpPr>
        <p:spPr>
          <a:xfrm>
            <a:off x="-1" y="7404100"/>
            <a:ext cx="12967917" cy="1143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On va donc faire un test d’hypothèse sur l’indépendance des variables statistiques.</a:t>
            </a:r>
          </a:p>
        </p:txBody>
      </p:sp>
    </p:spTree>
  </p:cSld>
  <p:clrMapOvr>
    <a:masterClrMapping/>
  </p:clrMapOvr>
  <p:transition xmlns:p14="http://schemas.microsoft.com/office/powerpoint/2010/main" spd="med" advClick="1" p14:dur="1000"/>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9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39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39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94" grpId="1"/>
      <p:bldP build="whole" bldLvl="1" animBg="1" rev="0" advAuto="0" spid="395" grpId="2"/>
      <p:bldP build="whole" bldLvl="1" animBg="1" rev="0" advAuto="0" spid="396" grpId="3"/>
    </p:bldLst>
  </p:timing>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grpSp>
        <p:nvGrpSpPr>
          <p:cNvPr id="400" name="Group 400"/>
          <p:cNvGrpSpPr/>
          <p:nvPr/>
        </p:nvGrpSpPr>
        <p:grpSpPr>
          <a:xfrm>
            <a:off x="1794569" y="2825551"/>
            <a:ext cx="5452518" cy="3894188"/>
            <a:chOff x="0" y="0"/>
            <a:chExt cx="5452516" cy="3894187"/>
          </a:xfrm>
        </p:grpSpPr>
        <p:sp>
          <p:nvSpPr>
            <p:cNvPr id="398" name="Shape 398"/>
            <p:cNvSpPr/>
            <p:nvPr/>
          </p:nvSpPr>
          <p:spPr>
            <a:xfrm>
              <a:off x="4733230" y="0"/>
              <a:ext cx="719287" cy="624583"/>
            </a:xfrm>
            <a:prstGeom prst="roundRect">
              <a:avLst>
                <a:gd name="adj" fmla="val 30500"/>
              </a:avLst>
            </a:prstGeom>
            <a:solidFill>
              <a:srgbClr val="0DFCF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399" name="Shape 399"/>
            <p:cNvSpPr/>
            <p:nvPr/>
          </p:nvSpPr>
          <p:spPr>
            <a:xfrm>
              <a:off x="0" y="3269605"/>
              <a:ext cx="719287" cy="624583"/>
            </a:xfrm>
            <a:prstGeom prst="roundRect">
              <a:avLst>
                <a:gd name="adj" fmla="val 30500"/>
              </a:avLst>
            </a:prstGeom>
            <a:solidFill>
              <a:srgbClr val="0DFCF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grpSp>
        <p:nvGrpSpPr>
          <p:cNvPr id="405" name="Group 405"/>
          <p:cNvGrpSpPr/>
          <p:nvPr/>
        </p:nvGrpSpPr>
        <p:grpSpPr>
          <a:xfrm>
            <a:off x="6527800" y="2825551"/>
            <a:ext cx="4478487" cy="3950743"/>
            <a:chOff x="0" y="0"/>
            <a:chExt cx="4478486" cy="3950741"/>
          </a:xfrm>
        </p:grpSpPr>
        <p:sp>
          <p:nvSpPr>
            <p:cNvPr id="401" name="Shape 401"/>
            <p:cNvSpPr/>
            <p:nvPr/>
          </p:nvSpPr>
          <p:spPr>
            <a:xfrm>
              <a:off x="3759200" y="0"/>
              <a:ext cx="719287" cy="624583"/>
            </a:xfrm>
            <a:prstGeom prst="roundRect">
              <a:avLst>
                <a:gd name="adj" fmla="val 30500"/>
              </a:avLst>
            </a:prstGeom>
            <a:solidFill>
              <a:srgbClr val="FFB0B2"/>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402" name="Shape 402"/>
            <p:cNvSpPr/>
            <p:nvPr/>
          </p:nvSpPr>
          <p:spPr>
            <a:xfrm>
              <a:off x="0" y="2025848"/>
              <a:ext cx="719287" cy="624583"/>
            </a:xfrm>
            <a:prstGeom prst="roundRect">
              <a:avLst>
                <a:gd name="adj" fmla="val 30500"/>
              </a:avLst>
            </a:prstGeom>
            <a:solidFill>
              <a:srgbClr val="FFB0B2"/>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403" name="Shape 403"/>
            <p:cNvSpPr/>
            <p:nvPr/>
          </p:nvSpPr>
          <p:spPr>
            <a:xfrm>
              <a:off x="3759200" y="2025848"/>
              <a:ext cx="719287" cy="624583"/>
            </a:xfrm>
            <a:prstGeom prst="roundRect">
              <a:avLst>
                <a:gd name="adj" fmla="val 30500"/>
              </a:avLst>
            </a:prstGeom>
            <a:solidFill>
              <a:srgbClr val="FFB0B2"/>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404" name="Shape 404"/>
            <p:cNvSpPr/>
            <p:nvPr/>
          </p:nvSpPr>
          <p:spPr>
            <a:xfrm>
              <a:off x="457200" y="3326159"/>
              <a:ext cx="719287" cy="624583"/>
            </a:xfrm>
            <a:prstGeom prst="roundRect">
              <a:avLst>
                <a:gd name="adj" fmla="val 30500"/>
              </a:avLst>
            </a:prstGeom>
            <a:solidFill>
              <a:srgbClr val="FFB0B2"/>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pic>
        <p:nvPicPr>
          <p:cNvPr id="406" name="pasted-image.pdf"/>
          <p:cNvPicPr>
            <a:picLocks noChangeAspect="1"/>
          </p:cNvPicPr>
          <p:nvPr/>
        </p:nvPicPr>
        <p:blipFill>
          <a:blip r:embed="rId2">
            <a:extLst/>
          </a:blip>
          <a:stretch>
            <a:fillRect/>
          </a:stretch>
        </p:blipFill>
        <p:spPr>
          <a:xfrm>
            <a:off x="1162893" y="310951"/>
            <a:ext cx="10414001" cy="5029201"/>
          </a:xfrm>
          <a:prstGeom prst="rect">
            <a:avLst/>
          </a:prstGeom>
          <a:ln w="12700">
            <a:miter lim="400000"/>
          </a:ln>
        </p:spPr>
      </p:pic>
      <p:grpSp>
        <p:nvGrpSpPr>
          <p:cNvPr id="409" name="Group 409"/>
          <p:cNvGrpSpPr/>
          <p:nvPr/>
        </p:nvGrpSpPr>
        <p:grpSpPr>
          <a:xfrm>
            <a:off x="1042491" y="5472856"/>
            <a:ext cx="2995018" cy="1226097"/>
            <a:chOff x="0" y="0"/>
            <a:chExt cx="2995017" cy="1226095"/>
          </a:xfrm>
        </p:grpSpPr>
        <p:pic>
          <p:nvPicPr>
            <p:cNvPr id="407" name="pasted-image.pdf"/>
            <p:cNvPicPr>
              <a:picLocks noChangeAspect="1"/>
            </p:cNvPicPr>
            <p:nvPr/>
          </p:nvPicPr>
          <p:blipFill>
            <a:blip r:embed="rId3">
              <a:extLst/>
            </a:blip>
            <a:stretch>
              <a:fillRect/>
            </a:stretch>
          </p:blipFill>
          <p:spPr>
            <a:xfrm>
              <a:off x="752078" y="756195"/>
              <a:ext cx="1803401" cy="469901"/>
            </a:xfrm>
            <a:prstGeom prst="rect">
              <a:avLst/>
            </a:prstGeom>
            <a:ln w="12700" cap="flat">
              <a:noFill/>
              <a:miter lim="400000"/>
            </a:ln>
            <a:effectLst/>
          </p:spPr>
        </p:pic>
        <p:sp>
          <p:nvSpPr>
            <p:cNvPr id="408" name="Shape 408"/>
            <p:cNvSpPr/>
            <p:nvPr/>
          </p:nvSpPr>
          <p:spPr>
            <a:xfrm>
              <a:off x="-1" y="-1"/>
              <a:ext cx="2995019"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Effectif observé</a:t>
              </a:r>
            </a:p>
          </p:txBody>
        </p:sp>
      </p:grpSp>
      <p:grpSp>
        <p:nvGrpSpPr>
          <p:cNvPr id="412" name="Group 412"/>
          <p:cNvGrpSpPr/>
          <p:nvPr/>
        </p:nvGrpSpPr>
        <p:grpSpPr>
          <a:xfrm>
            <a:off x="6667723" y="5472856"/>
            <a:ext cx="3361582" cy="1460501"/>
            <a:chOff x="0" y="0"/>
            <a:chExt cx="3361580" cy="1460500"/>
          </a:xfrm>
        </p:grpSpPr>
        <p:pic>
          <p:nvPicPr>
            <p:cNvPr id="410" name="pasted-image.pdf"/>
            <p:cNvPicPr>
              <a:picLocks noChangeAspect="1"/>
            </p:cNvPicPr>
            <p:nvPr/>
          </p:nvPicPr>
          <p:blipFill>
            <a:blip r:embed="rId4">
              <a:extLst/>
            </a:blip>
            <a:stretch>
              <a:fillRect/>
            </a:stretch>
          </p:blipFill>
          <p:spPr>
            <a:xfrm>
              <a:off x="423490" y="622300"/>
              <a:ext cx="2514601" cy="838200"/>
            </a:xfrm>
            <a:prstGeom prst="rect">
              <a:avLst/>
            </a:prstGeom>
            <a:ln w="12700" cap="flat">
              <a:noFill/>
              <a:miter lim="400000"/>
            </a:ln>
            <a:effectLst/>
          </p:spPr>
        </p:pic>
        <p:sp>
          <p:nvSpPr>
            <p:cNvPr id="411" name="Shape 411"/>
            <p:cNvSpPr/>
            <p:nvPr/>
          </p:nvSpPr>
          <p:spPr>
            <a:xfrm>
              <a:off x="0" y="-1"/>
              <a:ext cx="3361581"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Effectif théorique</a:t>
              </a:r>
            </a:p>
          </p:txBody>
        </p:sp>
      </p:grpSp>
      <p:grpSp>
        <p:nvGrpSpPr>
          <p:cNvPr id="415" name="Group 415"/>
          <p:cNvGrpSpPr/>
          <p:nvPr/>
        </p:nvGrpSpPr>
        <p:grpSpPr>
          <a:xfrm>
            <a:off x="2003065" y="7587853"/>
            <a:ext cx="8657420" cy="622301"/>
            <a:chOff x="0" y="0"/>
            <a:chExt cx="8657418" cy="622300"/>
          </a:xfrm>
        </p:grpSpPr>
        <p:sp>
          <p:nvSpPr>
            <p:cNvPr id="413" name="Shape 413"/>
            <p:cNvSpPr/>
            <p:nvPr/>
          </p:nvSpPr>
          <p:spPr>
            <a:xfrm>
              <a:off x="0" y="-1"/>
              <a:ext cx="6421116"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Si les variables sont indépendantes</a:t>
              </a:r>
            </a:p>
          </p:txBody>
        </p:sp>
        <p:pic>
          <p:nvPicPr>
            <p:cNvPr id="414" name="pasted-image.pdf"/>
            <p:cNvPicPr>
              <a:picLocks noChangeAspect="1"/>
            </p:cNvPicPr>
            <p:nvPr/>
          </p:nvPicPr>
          <p:blipFill>
            <a:blip r:embed="rId5">
              <a:extLst/>
            </a:blip>
            <a:stretch>
              <a:fillRect/>
            </a:stretch>
          </p:blipFill>
          <p:spPr>
            <a:xfrm>
              <a:off x="6841318" y="152400"/>
              <a:ext cx="1816101" cy="469900"/>
            </a:xfrm>
            <a:prstGeom prst="rect">
              <a:avLst/>
            </a:prstGeom>
            <a:ln w="12700" cap="flat">
              <a:noFill/>
              <a:miter lim="400000"/>
            </a:ln>
            <a:effectLst/>
          </p:spPr>
        </p:pic>
      </p:grpSp>
    </p:spTree>
  </p:cSld>
  <p:clrMapOvr>
    <a:masterClrMapping/>
  </p:clrMapOvr>
  <p:transition xmlns:p14="http://schemas.microsoft.com/office/powerpoint/2010/main" spd="med" advClick="1" p14:dur="1000"/>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40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4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4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40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41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405" grpId="4"/>
      <p:bldP build="whole" bldLvl="1" animBg="1" rev="0" advAuto="0" spid="412" grpId="3"/>
      <p:bldP build="whole" bldLvl="1" animBg="1" rev="0" advAuto="0" spid="400" grpId="2"/>
      <p:bldP build="whole" bldLvl="1" animBg="1" rev="0" advAuto="0" spid="415" grpId="5"/>
      <p:bldP build="whole" bldLvl="1" animBg="1" rev="0" advAuto="0" spid="409" grpId="1"/>
    </p:bldLst>
  </p:timing>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17" name="Shape 417"/>
          <p:cNvSpPr/>
          <p:nvPr/>
        </p:nvSpPr>
        <p:spPr>
          <a:xfrm>
            <a:off x="4069233" y="401587"/>
            <a:ext cx="3088334"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Par contre si les </a:t>
            </a:r>
          </a:p>
        </p:txBody>
      </p:sp>
      <p:pic>
        <p:nvPicPr>
          <p:cNvPr id="418" name="pasted-image.pdf"/>
          <p:cNvPicPr>
            <a:picLocks noChangeAspect="1"/>
          </p:cNvPicPr>
          <p:nvPr/>
        </p:nvPicPr>
        <p:blipFill>
          <a:blip r:embed="rId2">
            <a:extLst/>
          </a:blip>
          <a:stretch>
            <a:fillRect/>
          </a:stretch>
        </p:blipFill>
        <p:spPr>
          <a:xfrm>
            <a:off x="7476281" y="477787"/>
            <a:ext cx="1816101" cy="469901"/>
          </a:xfrm>
          <a:prstGeom prst="rect">
            <a:avLst/>
          </a:prstGeom>
          <a:ln w="12700">
            <a:miter lim="400000"/>
          </a:ln>
        </p:spPr>
      </p:pic>
      <p:sp>
        <p:nvSpPr>
          <p:cNvPr id="419" name="Shape 419"/>
          <p:cNvSpPr/>
          <p:nvPr/>
        </p:nvSpPr>
        <p:spPr>
          <a:xfrm>
            <a:off x="2234679" y="1301749"/>
            <a:ext cx="8535442"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c’est peut-être dû au hasard d’échantillonnage</a:t>
            </a:r>
          </a:p>
        </p:txBody>
      </p:sp>
      <p:sp>
        <p:nvSpPr>
          <p:cNvPr id="420" name="Shape 420"/>
          <p:cNvSpPr/>
          <p:nvPr/>
        </p:nvSpPr>
        <p:spPr>
          <a:xfrm>
            <a:off x="280528" y="2330450"/>
            <a:ext cx="12443744" cy="1663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Pour vérifier si l’écart est dû au hasard d’échantillonnage ou au fait que les variables sont interdépendantes, on fait un test d’indépendance en utilisant comme hypothèse nulle</a:t>
            </a:r>
          </a:p>
        </p:txBody>
      </p:sp>
      <p:grpSp>
        <p:nvGrpSpPr>
          <p:cNvPr id="425" name="Group 425"/>
          <p:cNvGrpSpPr/>
          <p:nvPr/>
        </p:nvGrpSpPr>
        <p:grpSpPr>
          <a:xfrm>
            <a:off x="3360842" y="4254499"/>
            <a:ext cx="6359353" cy="622301"/>
            <a:chOff x="0" y="0"/>
            <a:chExt cx="6359351" cy="622300"/>
          </a:xfrm>
        </p:grpSpPr>
        <p:sp>
          <p:nvSpPr>
            <p:cNvPr id="421" name="Shape 421"/>
            <p:cNvSpPr/>
            <p:nvPr/>
          </p:nvSpPr>
          <p:spPr>
            <a:xfrm>
              <a:off x="668015" y="-1"/>
              <a:ext cx="5691337"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        et      sont indépendantes</a:t>
              </a:r>
            </a:p>
          </p:txBody>
        </p:sp>
        <p:pic>
          <p:nvPicPr>
            <p:cNvPr id="422" name="pasted-image.pdf"/>
            <p:cNvPicPr>
              <a:picLocks noChangeAspect="1"/>
            </p:cNvPicPr>
            <p:nvPr/>
          </p:nvPicPr>
          <p:blipFill>
            <a:blip r:embed="rId3">
              <a:extLst/>
            </a:blip>
            <a:stretch>
              <a:fillRect/>
            </a:stretch>
          </p:blipFill>
          <p:spPr>
            <a:xfrm>
              <a:off x="0" y="119012"/>
              <a:ext cx="533400" cy="393701"/>
            </a:xfrm>
            <a:prstGeom prst="rect">
              <a:avLst/>
            </a:prstGeom>
            <a:ln w="12700" cap="flat">
              <a:noFill/>
              <a:miter lim="400000"/>
            </a:ln>
            <a:effectLst/>
          </p:spPr>
        </p:pic>
        <p:pic>
          <p:nvPicPr>
            <p:cNvPr id="423" name="pasted-image.pdf"/>
            <p:cNvPicPr>
              <a:picLocks noChangeAspect="1"/>
            </p:cNvPicPr>
            <p:nvPr/>
          </p:nvPicPr>
          <p:blipFill>
            <a:blip r:embed="rId4">
              <a:extLst/>
            </a:blip>
            <a:stretch>
              <a:fillRect/>
            </a:stretch>
          </p:blipFill>
          <p:spPr>
            <a:xfrm>
              <a:off x="1253083" y="152400"/>
              <a:ext cx="381001" cy="317500"/>
            </a:xfrm>
            <a:prstGeom prst="rect">
              <a:avLst/>
            </a:prstGeom>
            <a:ln w="12700" cap="flat">
              <a:noFill/>
              <a:miter lim="400000"/>
            </a:ln>
            <a:effectLst/>
          </p:spPr>
        </p:pic>
        <p:pic>
          <p:nvPicPr>
            <p:cNvPr id="424" name="pasted-image.pdf"/>
            <p:cNvPicPr>
              <a:picLocks noChangeAspect="1"/>
            </p:cNvPicPr>
            <p:nvPr/>
          </p:nvPicPr>
          <p:blipFill>
            <a:blip r:embed="rId5">
              <a:extLst/>
            </a:blip>
            <a:stretch>
              <a:fillRect/>
            </a:stretch>
          </p:blipFill>
          <p:spPr>
            <a:xfrm>
              <a:off x="2347614" y="152400"/>
              <a:ext cx="342901" cy="317500"/>
            </a:xfrm>
            <a:prstGeom prst="rect">
              <a:avLst/>
            </a:prstGeom>
            <a:ln w="12700" cap="flat">
              <a:noFill/>
              <a:miter lim="400000"/>
            </a:ln>
            <a:effectLst/>
          </p:spPr>
        </p:pic>
      </p:grpSp>
      <p:sp>
        <p:nvSpPr>
          <p:cNvPr id="426" name="Shape 426"/>
          <p:cNvSpPr/>
          <p:nvPr/>
        </p:nvSpPr>
        <p:spPr>
          <a:xfrm>
            <a:off x="2706278" y="5300712"/>
            <a:ext cx="7592244"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Comment obtenir la zone d’acceptation?</a:t>
            </a:r>
          </a:p>
        </p:txBody>
      </p:sp>
      <p:pic>
        <p:nvPicPr>
          <p:cNvPr id="427" name="pasted-image.pdf"/>
          <p:cNvPicPr>
            <a:picLocks noChangeAspect="1"/>
          </p:cNvPicPr>
          <p:nvPr/>
        </p:nvPicPr>
        <p:blipFill>
          <a:blip r:embed="rId6">
            <a:extLst/>
          </a:blip>
          <a:stretch>
            <a:fillRect/>
          </a:stretch>
        </p:blipFill>
        <p:spPr>
          <a:xfrm>
            <a:off x="3627542" y="7509420"/>
            <a:ext cx="4991101" cy="1409701"/>
          </a:xfrm>
          <a:prstGeom prst="rect">
            <a:avLst/>
          </a:prstGeom>
          <a:ln w="12700">
            <a:miter lim="400000"/>
          </a:ln>
        </p:spPr>
      </p:pic>
      <p:grpSp>
        <p:nvGrpSpPr>
          <p:cNvPr id="430" name="Group 430"/>
          <p:cNvGrpSpPr/>
          <p:nvPr/>
        </p:nvGrpSpPr>
        <p:grpSpPr>
          <a:xfrm>
            <a:off x="2134666" y="6242049"/>
            <a:ext cx="8505907" cy="622301"/>
            <a:chOff x="0" y="0"/>
            <a:chExt cx="8505906" cy="622300"/>
          </a:xfrm>
        </p:grpSpPr>
        <p:sp>
          <p:nvSpPr>
            <p:cNvPr id="428" name="Shape 428"/>
            <p:cNvSpPr/>
            <p:nvPr/>
          </p:nvSpPr>
          <p:spPr>
            <a:xfrm>
              <a:off x="-1" y="-1"/>
              <a:ext cx="7959255"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On calcule une statistique qu’on nomme le</a:t>
              </a:r>
            </a:p>
          </p:txBody>
        </p:sp>
        <p:pic>
          <p:nvPicPr>
            <p:cNvPr id="429" name="pasted-image.pdf"/>
            <p:cNvPicPr>
              <a:picLocks noChangeAspect="1"/>
            </p:cNvPicPr>
            <p:nvPr/>
          </p:nvPicPr>
          <p:blipFill>
            <a:blip r:embed="rId7">
              <a:extLst/>
            </a:blip>
            <a:stretch>
              <a:fillRect/>
            </a:stretch>
          </p:blipFill>
          <p:spPr>
            <a:xfrm>
              <a:off x="8061406" y="31700"/>
              <a:ext cx="444501" cy="508001"/>
            </a:xfrm>
            <a:prstGeom prst="rect">
              <a:avLst/>
            </a:prstGeom>
            <a:ln w="12700" cap="flat">
              <a:noFill/>
              <a:miter lim="400000"/>
            </a:ln>
            <a:effectLst/>
          </p:spPr>
        </p:pic>
      </p:grpSp>
    </p:spTree>
  </p:cSld>
  <p:clrMapOvr>
    <a:masterClrMapping/>
  </p:clrMapOvr>
  <p:transition xmlns:p14="http://schemas.microsoft.com/office/powerpoint/2010/main" spd="med" advClick="1" p14:dur="1000"/>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4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4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42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42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43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42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420" grpId="2"/>
      <p:bldP build="whole" bldLvl="1" animBg="1" rev="0" advAuto="0" spid="427" grpId="6"/>
      <p:bldP build="whole" bldLvl="1" animBg="1" rev="0" advAuto="0" spid="425" grpId="3"/>
      <p:bldP build="whole" bldLvl="1" animBg="1" rev="0" advAuto="0" spid="426" grpId="4"/>
      <p:bldP build="whole" bldLvl="1" animBg="1" rev="0" advAuto="0" spid="430" grpId="5"/>
      <p:bldP build="whole" bldLvl="1" animBg="1" rev="0" advAuto="0" spid="419" grpId="1"/>
    </p:bldLst>
  </p:timing>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2" name="Shape 132"/>
          <p:cNvSpPr/>
          <p:nvPr/>
        </p:nvSpPr>
        <p:spPr>
          <a:xfrm>
            <a:off x="446285" y="457200"/>
            <a:ext cx="12112230" cy="1143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Il arrive souvent qu’on veuille savoir s’il y a un lien entre deux ou plusieurs variables statistiques sur une même population.</a:t>
            </a:r>
          </a:p>
        </p:txBody>
      </p:sp>
      <p:sp>
        <p:nvSpPr>
          <p:cNvPr id="133" name="Shape 133"/>
          <p:cNvSpPr/>
          <p:nvPr/>
        </p:nvSpPr>
        <p:spPr>
          <a:xfrm>
            <a:off x="68113" y="2519362"/>
            <a:ext cx="12868574" cy="1663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Par exemple, si on fait une enquête on pourrait s’intéresser à l’âge, le sexe, le salaire, l’état civil, le niveau de scolarité, la langue maternelle, etc.   </a:t>
            </a:r>
          </a:p>
        </p:txBody>
      </p:sp>
      <p:sp>
        <p:nvSpPr>
          <p:cNvPr id="134" name="Shape 134"/>
          <p:cNvSpPr/>
          <p:nvPr/>
        </p:nvSpPr>
        <p:spPr>
          <a:xfrm>
            <a:off x="68113" y="5102225"/>
            <a:ext cx="12899604" cy="1143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Ensuite on pourrait s’intéresser à voir s’il y a un lien entre le salaire et le sexe par exemple.</a:t>
            </a:r>
          </a:p>
        </p:txBody>
      </p:sp>
      <p:sp>
        <p:nvSpPr>
          <p:cNvPr id="135" name="Shape 135"/>
          <p:cNvSpPr/>
          <p:nvPr/>
        </p:nvSpPr>
        <p:spPr>
          <a:xfrm>
            <a:off x="662719" y="7048500"/>
            <a:ext cx="11679363" cy="1143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Pour des raisons de simplicité, nous n’allons que regarder deux variables statistiques à la fois.</a:t>
            </a:r>
          </a:p>
        </p:txBody>
      </p:sp>
    </p:spTree>
  </p:cSld>
  <p:clrMapOvr>
    <a:masterClrMapping/>
  </p:clrMapOvr>
  <p:transition xmlns:p14="http://schemas.microsoft.com/office/powerpoint/2010/main" spd="med" advClick="1" p14:dur="1000"/>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13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13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34" grpId="2"/>
      <p:bldP build="whole" bldLvl="1" animBg="1" rev="0" advAuto="0" spid="133" grpId="1"/>
      <p:bldP build="whole" bldLvl="1" animBg="1" rev="0" advAuto="0" spid="135" grpId="3"/>
    </p:bldLst>
  </p:timing>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432" name="pasted-image.pdf"/>
          <p:cNvPicPr>
            <a:picLocks noChangeAspect="1"/>
          </p:cNvPicPr>
          <p:nvPr/>
        </p:nvPicPr>
        <p:blipFill>
          <a:blip r:embed="rId2">
            <a:extLst/>
          </a:blip>
          <a:stretch>
            <a:fillRect/>
          </a:stretch>
        </p:blipFill>
        <p:spPr>
          <a:xfrm>
            <a:off x="3607593" y="391914"/>
            <a:ext cx="4991101" cy="1409701"/>
          </a:xfrm>
          <a:prstGeom prst="rect">
            <a:avLst/>
          </a:prstGeom>
          <a:ln w="12700">
            <a:miter lim="400000"/>
          </a:ln>
        </p:spPr>
      </p:pic>
      <p:sp>
        <p:nvSpPr>
          <p:cNvPr id="433" name="Shape 433"/>
          <p:cNvSpPr/>
          <p:nvPr/>
        </p:nvSpPr>
        <p:spPr>
          <a:xfrm>
            <a:off x="82847" y="2108200"/>
            <a:ext cx="12839106" cy="1143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C’est bien beau calculer cette grosse somme, mais on doit savoir quoi faire avec le résultat.</a:t>
            </a:r>
          </a:p>
        </p:txBody>
      </p:sp>
      <p:grpSp>
        <p:nvGrpSpPr>
          <p:cNvPr id="436" name="Group 436"/>
          <p:cNvGrpSpPr/>
          <p:nvPr/>
        </p:nvGrpSpPr>
        <p:grpSpPr>
          <a:xfrm>
            <a:off x="269961" y="3559869"/>
            <a:ext cx="12312478" cy="1152526"/>
            <a:chOff x="0" y="0"/>
            <a:chExt cx="12312476" cy="1152525"/>
          </a:xfrm>
        </p:grpSpPr>
        <p:sp>
          <p:nvSpPr>
            <p:cNvPr id="434" name="Shape 434"/>
            <p:cNvSpPr/>
            <p:nvPr/>
          </p:nvSpPr>
          <p:spPr>
            <a:xfrm>
              <a:off x="-1" y="9525"/>
              <a:ext cx="12312478" cy="1143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Naturellement plus le      est grand plus on doit s’attendre à rejeter l’hypothèse nulle. </a:t>
              </a:r>
            </a:p>
          </p:txBody>
        </p:sp>
        <p:pic>
          <p:nvPicPr>
            <p:cNvPr id="435" name="pasted-image.pdf"/>
            <p:cNvPicPr>
              <a:picLocks noChangeAspect="1"/>
            </p:cNvPicPr>
            <p:nvPr/>
          </p:nvPicPr>
          <p:blipFill>
            <a:blip r:embed="rId3">
              <a:extLst/>
            </a:blip>
            <a:stretch>
              <a:fillRect/>
            </a:stretch>
          </p:blipFill>
          <p:spPr>
            <a:xfrm>
              <a:off x="4205795" y="0"/>
              <a:ext cx="444501" cy="508000"/>
            </a:xfrm>
            <a:prstGeom prst="rect">
              <a:avLst/>
            </a:prstGeom>
            <a:ln w="12700" cap="flat">
              <a:noFill/>
              <a:miter lim="400000"/>
            </a:ln>
            <a:effectLst/>
          </p:spPr>
        </p:pic>
      </p:grpSp>
      <p:grpSp>
        <p:nvGrpSpPr>
          <p:cNvPr id="439" name="Group 439"/>
          <p:cNvGrpSpPr/>
          <p:nvPr/>
        </p:nvGrpSpPr>
        <p:grpSpPr>
          <a:xfrm>
            <a:off x="-79078" y="5318125"/>
            <a:ext cx="13010556" cy="1663701"/>
            <a:chOff x="0" y="0"/>
            <a:chExt cx="13010554" cy="1663700"/>
          </a:xfrm>
        </p:grpSpPr>
        <p:sp>
          <p:nvSpPr>
            <p:cNvPr id="437" name="Shape 437"/>
            <p:cNvSpPr/>
            <p:nvPr/>
          </p:nvSpPr>
          <p:spPr>
            <a:xfrm>
              <a:off x="-1" y="0"/>
              <a:ext cx="13010556" cy="16637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Par contre on doit tenir en compte la taille du tableau de contingence, car plus il est gros plus on additionne des écarts et donc plus grand sera le     .</a:t>
              </a:r>
            </a:p>
          </p:txBody>
        </p:sp>
        <p:pic>
          <p:nvPicPr>
            <p:cNvPr id="438" name="pasted-image.pdf"/>
            <p:cNvPicPr>
              <a:picLocks noChangeAspect="1"/>
            </p:cNvPicPr>
            <p:nvPr/>
          </p:nvPicPr>
          <p:blipFill>
            <a:blip r:embed="rId3">
              <a:extLst/>
            </a:blip>
            <a:stretch>
              <a:fillRect/>
            </a:stretch>
          </p:blipFill>
          <p:spPr>
            <a:xfrm>
              <a:off x="7021115" y="1022697"/>
              <a:ext cx="444501" cy="508001"/>
            </a:xfrm>
            <a:prstGeom prst="rect">
              <a:avLst/>
            </a:prstGeom>
            <a:ln w="12700" cap="flat">
              <a:noFill/>
              <a:miter lim="400000"/>
            </a:ln>
            <a:effectLst/>
          </p:spPr>
        </p:pic>
      </p:grpSp>
      <p:grpSp>
        <p:nvGrpSpPr>
          <p:cNvPr id="443" name="Group 443"/>
          <p:cNvGrpSpPr/>
          <p:nvPr/>
        </p:nvGrpSpPr>
        <p:grpSpPr>
          <a:xfrm>
            <a:off x="595275" y="7689849"/>
            <a:ext cx="11814250" cy="622301"/>
            <a:chOff x="0" y="0"/>
            <a:chExt cx="11814249" cy="622300"/>
          </a:xfrm>
        </p:grpSpPr>
        <p:sp>
          <p:nvSpPr>
            <p:cNvPr id="440" name="Shape 440"/>
            <p:cNvSpPr/>
            <p:nvPr/>
          </p:nvSpPr>
          <p:spPr>
            <a:xfrm>
              <a:off x="-1" y="-1"/>
              <a:ext cx="11451879"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On va donc regardé dans une table de     avec degré de liberté</a:t>
              </a:r>
            </a:p>
          </p:txBody>
        </p:sp>
        <p:pic>
          <p:nvPicPr>
            <p:cNvPr id="441" name="pasted-image.pdf"/>
            <p:cNvPicPr>
              <a:picLocks noChangeAspect="1"/>
            </p:cNvPicPr>
            <p:nvPr/>
          </p:nvPicPr>
          <p:blipFill>
            <a:blip r:embed="rId3">
              <a:extLst/>
            </a:blip>
            <a:stretch>
              <a:fillRect/>
            </a:stretch>
          </p:blipFill>
          <p:spPr>
            <a:xfrm>
              <a:off x="7174532" y="0"/>
              <a:ext cx="444501" cy="508001"/>
            </a:xfrm>
            <a:prstGeom prst="rect">
              <a:avLst/>
            </a:prstGeom>
            <a:ln w="12700" cap="flat">
              <a:noFill/>
              <a:miter lim="400000"/>
            </a:ln>
            <a:effectLst/>
          </p:spPr>
        </p:pic>
        <p:pic>
          <p:nvPicPr>
            <p:cNvPr id="442" name="pasted-image.pdf"/>
            <p:cNvPicPr>
              <a:picLocks noChangeAspect="1"/>
            </p:cNvPicPr>
            <p:nvPr/>
          </p:nvPicPr>
          <p:blipFill>
            <a:blip r:embed="rId4">
              <a:extLst/>
            </a:blip>
            <a:stretch>
              <a:fillRect/>
            </a:stretch>
          </p:blipFill>
          <p:spPr>
            <a:xfrm>
              <a:off x="11585649" y="132655"/>
              <a:ext cx="228601" cy="330201"/>
            </a:xfrm>
            <a:prstGeom prst="rect">
              <a:avLst/>
            </a:prstGeom>
            <a:ln w="12700" cap="flat">
              <a:noFill/>
              <a:miter lim="400000"/>
            </a:ln>
            <a:effectLst/>
          </p:spPr>
        </p:pic>
      </p:grpSp>
    </p:spTree>
  </p:cSld>
  <p:clrMapOvr>
    <a:masterClrMapping/>
  </p:clrMapOvr>
  <p:transition xmlns:p14="http://schemas.microsoft.com/office/powerpoint/2010/main" spd="med" advClick="1" p14:dur="1000"/>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4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43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43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44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436" grpId="2"/>
      <p:bldP build="whole" bldLvl="1" animBg="1" rev="0" advAuto="0" spid="433" grpId="1"/>
      <p:bldP build="whole" bldLvl="1" animBg="1" rev="0" advAuto="0" spid="439" grpId="3"/>
      <p:bldP build="whole" bldLvl="1" animBg="1" rev="0" advAuto="0" spid="443" grpId="4"/>
    </p:bldLst>
  </p:timing>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45" name="Shape 445"/>
          <p:cNvSpPr/>
          <p:nvPr/>
        </p:nvSpPr>
        <p:spPr>
          <a:xfrm>
            <a:off x="3098800" y="914400"/>
            <a:ext cx="5660579" cy="3380234"/>
          </a:xfrm>
          <a:prstGeom prst="roundRect">
            <a:avLst>
              <a:gd name="adj" fmla="val 15000"/>
            </a:avLst>
          </a:prstGeom>
          <a:solidFill>
            <a:srgbClr val="0DFCFF"/>
          </a:solidFill>
          <a:ln w="25400">
            <a:miter lim="400000"/>
          </a:ln>
        </p:spPr>
        <p:txBody>
          <a:bodyPr lIns="50800" tIns="50800" rIns="50800" bIns="50800" anchor="ctr"/>
          <a:lstStyle/>
          <a:p>
            <a:pPr>
              <a:defRPr sz="4000"/>
            </a:pPr>
          </a:p>
        </p:txBody>
      </p:sp>
      <p:sp>
        <p:nvSpPr>
          <p:cNvPr id="446" name="Shape 446"/>
          <p:cNvSpPr/>
          <p:nvPr/>
        </p:nvSpPr>
        <p:spPr>
          <a:xfrm>
            <a:off x="595275" y="6064249"/>
            <a:ext cx="11451879"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On va donc regardé dans une table de     avec degré de liberté</a:t>
            </a:r>
          </a:p>
        </p:txBody>
      </p:sp>
      <p:pic>
        <p:nvPicPr>
          <p:cNvPr id="447" name="pasted-image.pdf"/>
          <p:cNvPicPr>
            <a:picLocks noChangeAspect="1"/>
          </p:cNvPicPr>
          <p:nvPr/>
        </p:nvPicPr>
        <p:blipFill>
          <a:blip r:embed="rId2">
            <a:extLst/>
          </a:blip>
          <a:stretch>
            <a:fillRect/>
          </a:stretch>
        </p:blipFill>
        <p:spPr>
          <a:xfrm>
            <a:off x="7807907" y="6064250"/>
            <a:ext cx="444501" cy="508000"/>
          </a:xfrm>
          <a:prstGeom prst="rect">
            <a:avLst/>
          </a:prstGeom>
          <a:ln w="12700">
            <a:miter lim="400000"/>
          </a:ln>
        </p:spPr>
      </p:pic>
      <p:pic>
        <p:nvPicPr>
          <p:cNvPr id="448" name="pasted-image.pdf"/>
          <p:cNvPicPr>
            <a:picLocks noChangeAspect="1"/>
          </p:cNvPicPr>
          <p:nvPr/>
        </p:nvPicPr>
        <p:blipFill>
          <a:blip r:embed="rId3">
            <a:extLst/>
          </a:blip>
          <a:stretch>
            <a:fillRect/>
          </a:stretch>
        </p:blipFill>
        <p:spPr>
          <a:xfrm>
            <a:off x="12180924" y="6235005"/>
            <a:ext cx="228601" cy="330201"/>
          </a:xfrm>
          <a:prstGeom prst="rect">
            <a:avLst/>
          </a:prstGeom>
          <a:ln w="12700">
            <a:miter lim="400000"/>
          </a:ln>
        </p:spPr>
      </p:pic>
      <p:pic>
        <p:nvPicPr>
          <p:cNvPr id="449" name="pasted-image.pdf"/>
          <p:cNvPicPr>
            <a:picLocks noChangeAspect="1"/>
          </p:cNvPicPr>
          <p:nvPr/>
        </p:nvPicPr>
        <p:blipFill>
          <a:blip r:embed="rId4">
            <a:extLst/>
          </a:blip>
          <a:stretch>
            <a:fillRect/>
          </a:stretch>
        </p:blipFill>
        <p:spPr>
          <a:xfrm>
            <a:off x="1162893" y="310951"/>
            <a:ext cx="10414001" cy="5029201"/>
          </a:xfrm>
          <a:prstGeom prst="rect">
            <a:avLst/>
          </a:prstGeom>
          <a:ln w="12700">
            <a:miter lim="400000"/>
          </a:ln>
        </p:spPr>
      </p:pic>
      <p:pic>
        <p:nvPicPr>
          <p:cNvPr id="450" name="pasted-image.pdf"/>
          <p:cNvPicPr>
            <a:picLocks noChangeAspect="1"/>
          </p:cNvPicPr>
          <p:nvPr/>
        </p:nvPicPr>
        <p:blipFill>
          <a:blip r:embed="rId5">
            <a:extLst/>
          </a:blip>
          <a:stretch>
            <a:fillRect/>
          </a:stretch>
        </p:blipFill>
        <p:spPr>
          <a:xfrm>
            <a:off x="4865489" y="7338714"/>
            <a:ext cx="3543301" cy="469901"/>
          </a:xfrm>
          <a:prstGeom prst="rect">
            <a:avLst/>
          </a:prstGeom>
          <a:ln w="12700">
            <a:miter lim="400000"/>
          </a:ln>
        </p:spPr>
      </p:pic>
    </p:spTree>
  </p:cSld>
  <p:clrMapOvr>
    <a:masterClrMapping/>
  </p:clrMapOvr>
  <p:transition xmlns:p14="http://schemas.microsoft.com/office/powerpoint/2010/main" spd="med" advClick="1" p14:dur="1000"/>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4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44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445" grpId="2"/>
      <p:bldP build="whole" bldLvl="1" animBg="1" rev="0" advAuto="0" spid="450" grpId="1"/>
    </p:bldLst>
  </p:timing>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52" name="Shape 452"/>
          <p:cNvSpPr/>
          <p:nvPr/>
        </p:nvSpPr>
        <p:spPr>
          <a:xfrm>
            <a:off x="586258" y="457200"/>
            <a:ext cx="11832283" cy="1143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Donc on peut faire un test d’indépendance entre deux variables statistique.</a:t>
            </a:r>
          </a:p>
        </p:txBody>
      </p:sp>
      <p:sp>
        <p:nvSpPr>
          <p:cNvPr id="453" name="Shape 453"/>
          <p:cNvSpPr/>
          <p:nvPr/>
        </p:nvSpPr>
        <p:spPr>
          <a:xfrm>
            <a:off x="574985" y="1955800"/>
            <a:ext cx="11854830" cy="1143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Lorsqu’on rejette l’hypothèse, ça veut dire que les variables sont interdépendantes.</a:t>
            </a:r>
          </a:p>
        </p:txBody>
      </p:sp>
      <p:sp>
        <p:nvSpPr>
          <p:cNvPr id="454" name="Shape 454"/>
          <p:cNvSpPr/>
          <p:nvPr/>
        </p:nvSpPr>
        <p:spPr>
          <a:xfrm>
            <a:off x="4751958" y="3397249"/>
            <a:ext cx="3500884"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Mais à quel point?</a:t>
            </a:r>
          </a:p>
        </p:txBody>
      </p:sp>
      <p:sp>
        <p:nvSpPr>
          <p:cNvPr id="455" name="Shape 455"/>
          <p:cNvSpPr/>
          <p:nvPr/>
        </p:nvSpPr>
        <p:spPr>
          <a:xfrm>
            <a:off x="26479" y="4305300"/>
            <a:ext cx="12951843" cy="1143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Il existe plusieurs façons de mesurer l’interdépendance en fonction du contexte. On nomme ces mesures les coefficients d’association. </a:t>
            </a:r>
          </a:p>
        </p:txBody>
      </p:sp>
      <p:sp>
        <p:nvSpPr>
          <p:cNvPr id="456" name="Shape 456"/>
          <p:cNvSpPr/>
          <p:nvPr/>
        </p:nvSpPr>
        <p:spPr>
          <a:xfrm>
            <a:off x="656356" y="5670326"/>
            <a:ext cx="11976052" cy="114344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Le plus courant et le seul que nous verrons est le </a:t>
            </a:r>
            <a:r>
              <a:rPr>
                <a:latin typeface="Baskerville SemiBold"/>
                <a:ea typeface="Baskerville SemiBold"/>
                <a:cs typeface="Baskerville SemiBold"/>
                <a:sym typeface="Baskerville SemiBold"/>
              </a:rPr>
              <a:t>coefficient de contingence</a:t>
            </a:r>
          </a:p>
        </p:txBody>
      </p:sp>
      <p:pic>
        <p:nvPicPr>
          <p:cNvPr id="457" name="pasted-image.pdf"/>
          <p:cNvPicPr>
            <a:picLocks noChangeAspect="1"/>
          </p:cNvPicPr>
          <p:nvPr/>
        </p:nvPicPr>
        <p:blipFill>
          <a:blip r:embed="rId2">
            <a:extLst/>
          </a:blip>
          <a:stretch>
            <a:fillRect/>
          </a:stretch>
        </p:blipFill>
        <p:spPr>
          <a:xfrm>
            <a:off x="4732734" y="7403603"/>
            <a:ext cx="2832101" cy="1371601"/>
          </a:xfrm>
          <a:prstGeom prst="rect">
            <a:avLst/>
          </a:prstGeom>
          <a:ln w="12700">
            <a:miter lim="400000"/>
          </a:ln>
        </p:spPr>
      </p:pic>
    </p:spTree>
  </p:cSld>
  <p:clrMapOvr>
    <a:masterClrMapping/>
  </p:clrMapOvr>
  <p:transition xmlns:p14="http://schemas.microsoft.com/office/powerpoint/2010/main" spd="med" advClick="1" p14:dur="1000"/>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45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45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45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45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45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453" grpId="1"/>
      <p:bldP build="whole" bldLvl="1" animBg="1" rev="0" advAuto="0" spid="454" grpId="2"/>
      <p:bldP build="whole" bldLvl="1" animBg="1" rev="0" advAuto="0" spid="456" grpId="4"/>
      <p:bldP build="whole" bldLvl="1" animBg="1" rev="0" advAuto="0" spid="455" grpId="3"/>
      <p:bldP build="whole" bldLvl="1" animBg="1" rev="0" advAuto="0" spid="457" grpId="5"/>
    </p:bldLst>
  </p:timing>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59" name="Shape 459"/>
          <p:cNvSpPr/>
          <p:nvPr/>
        </p:nvSpPr>
        <p:spPr>
          <a:xfrm>
            <a:off x="605556" y="476026"/>
            <a:ext cx="11976052" cy="114344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Le plus courant et le seul que nous verrons est le </a:t>
            </a:r>
            <a:r>
              <a:rPr>
                <a:latin typeface="Baskerville SemiBold"/>
                <a:ea typeface="Baskerville SemiBold"/>
                <a:cs typeface="Baskerville SemiBold"/>
                <a:sym typeface="Baskerville SemiBold"/>
              </a:rPr>
              <a:t>coefficient de contingence</a:t>
            </a:r>
          </a:p>
        </p:txBody>
      </p:sp>
      <p:pic>
        <p:nvPicPr>
          <p:cNvPr id="460" name="pasted-image.pdf"/>
          <p:cNvPicPr>
            <a:picLocks noChangeAspect="1"/>
          </p:cNvPicPr>
          <p:nvPr/>
        </p:nvPicPr>
        <p:blipFill>
          <a:blip r:embed="rId2">
            <a:extLst/>
          </a:blip>
          <a:stretch>
            <a:fillRect/>
          </a:stretch>
        </p:blipFill>
        <p:spPr>
          <a:xfrm>
            <a:off x="4681934" y="2209303"/>
            <a:ext cx="2832101" cy="1371601"/>
          </a:xfrm>
          <a:prstGeom prst="rect">
            <a:avLst/>
          </a:prstGeom>
          <a:ln w="12700">
            <a:miter lim="400000"/>
          </a:ln>
        </p:spPr>
      </p:pic>
      <p:sp>
        <p:nvSpPr>
          <p:cNvPr id="461" name="Shape 461"/>
          <p:cNvSpPr/>
          <p:nvPr/>
        </p:nvSpPr>
        <p:spPr>
          <a:xfrm>
            <a:off x="3433576" y="4170734"/>
            <a:ext cx="5705848"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On peut aisément vérifier que </a:t>
            </a:r>
          </a:p>
        </p:txBody>
      </p:sp>
      <p:pic>
        <p:nvPicPr>
          <p:cNvPr id="462" name="pasted-image.pdf"/>
          <p:cNvPicPr>
            <a:picLocks noChangeAspect="1"/>
          </p:cNvPicPr>
          <p:nvPr/>
        </p:nvPicPr>
        <p:blipFill>
          <a:blip r:embed="rId3">
            <a:extLst/>
          </a:blip>
          <a:stretch>
            <a:fillRect/>
          </a:stretch>
        </p:blipFill>
        <p:spPr>
          <a:xfrm>
            <a:off x="5380980" y="5223321"/>
            <a:ext cx="1993901" cy="393701"/>
          </a:xfrm>
          <a:prstGeom prst="rect">
            <a:avLst/>
          </a:prstGeom>
          <a:ln w="12700">
            <a:miter lim="400000"/>
          </a:ln>
        </p:spPr>
      </p:pic>
      <p:grpSp>
        <p:nvGrpSpPr>
          <p:cNvPr id="468" name="Group 468"/>
          <p:cNvGrpSpPr/>
          <p:nvPr/>
        </p:nvGrpSpPr>
        <p:grpSpPr>
          <a:xfrm>
            <a:off x="1309427" y="8305799"/>
            <a:ext cx="10790412" cy="1308101"/>
            <a:chOff x="0" y="0"/>
            <a:chExt cx="10790411" cy="1308100"/>
          </a:xfrm>
        </p:grpSpPr>
        <p:sp>
          <p:nvSpPr>
            <p:cNvPr id="463" name="Shape 463"/>
            <p:cNvSpPr/>
            <p:nvPr/>
          </p:nvSpPr>
          <p:spPr>
            <a:xfrm>
              <a:off x="2282042" y="50800"/>
              <a:ext cx="5390062" cy="1"/>
            </a:xfrm>
            <a:prstGeom prst="line">
              <a:avLst/>
            </a:prstGeom>
            <a:noFill/>
            <a:ln w="25400" cap="flat">
              <a:solidFill>
                <a:srgbClr val="535353"/>
              </a:solidFill>
              <a:prstDash val="solid"/>
              <a:miter lim="400000"/>
            </a:ln>
            <a:effectLst/>
          </p:spPr>
          <p:txBody>
            <a:bodyPr wrap="square" lIns="0" tIns="0" rIns="0" bIns="0" numCol="1" anchor="t">
              <a:noAutofit/>
            </a:bodyPr>
            <a:lstStyle/>
            <a:p>
              <a:pPr>
                <a:defRPr sz="4000"/>
              </a:pPr>
            </a:p>
          </p:txBody>
        </p:sp>
        <p:sp>
          <p:nvSpPr>
            <p:cNvPr id="464" name="Shape 464"/>
            <p:cNvSpPr/>
            <p:nvPr/>
          </p:nvSpPr>
          <p:spPr>
            <a:xfrm>
              <a:off x="2124149" y="-1"/>
              <a:ext cx="342901"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0</a:t>
              </a:r>
            </a:p>
          </p:txBody>
        </p:sp>
        <p:sp>
          <p:nvSpPr>
            <p:cNvPr id="465" name="Shape 465"/>
            <p:cNvSpPr/>
            <p:nvPr/>
          </p:nvSpPr>
          <p:spPr>
            <a:xfrm>
              <a:off x="7487096" y="63499"/>
              <a:ext cx="342901"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1</a:t>
              </a:r>
            </a:p>
          </p:txBody>
        </p:sp>
        <p:sp>
          <p:nvSpPr>
            <p:cNvPr id="466" name="Shape 466"/>
            <p:cNvSpPr/>
            <p:nvPr/>
          </p:nvSpPr>
          <p:spPr>
            <a:xfrm>
              <a:off x="-1" y="622299"/>
              <a:ext cx="2467051"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Indépendant</a:t>
              </a:r>
            </a:p>
          </p:txBody>
        </p:sp>
        <p:sp>
          <p:nvSpPr>
            <p:cNvPr id="467" name="Shape 467"/>
            <p:cNvSpPr/>
            <p:nvPr/>
          </p:nvSpPr>
          <p:spPr>
            <a:xfrm>
              <a:off x="6650831" y="685799"/>
              <a:ext cx="4139581"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interdépendance forte</a:t>
              </a:r>
            </a:p>
          </p:txBody>
        </p:sp>
      </p:grpSp>
      <p:grpSp>
        <p:nvGrpSpPr>
          <p:cNvPr id="471" name="Group 471"/>
          <p:cNvGrpSpPr/>
          <p:nvPr/>
        </p:nvGrpSpPr>
        <p:grpSpPr>
          <a:xfrm>
            <a:off x="6508501" y="6981130"/>
            <a:ext cx="342901" cy="1184971"/>
            <a:chOff x="0" y="0"/>
            <a:chExt cx="342900" cy="1184969"/>
          </a:xfrm>
        </p:grpSpPr>
        <p:sp>
          <p:nvSpPr>
            <p:cNvPr id="469" name="Shape 469"/>
            <p:cNvSpPr/>
            <p:nvPr/>
          </p:nvSpPr>
          <p:spPr>
            <a:xfrm flipH="1">
              <a:off x="146039" y="562669"/>
              <a:ext cx="1" cy="622301"/>
            </a:xfrm>
            <a:prstGeom prst="line">
              <a:avLst/>
            </a:prstGeom>
            <a:noFill/>
            <a:ln w="25400" cap="flat">
              <a:solidFill>
                <a:srgbClr val="FF2600"/>
              </a:solidFill>
              <a:prstDash val="solid"/>
              <a:miter lim="400000"/>
              <a:tailEnd type="triangle" w="med" len="med"/>
            </a:ln>
            <a:effectLst/>
          </p:spPr>
          <p:txBody>
            <a:bodyPr wrap="square" lIns="0" tIns="0" rIns="0" bIns="0" numCol="1" anchor="t">
              <a:noAutofit/>
            </a:bodyPr>
            <a:lstStyle/>
            <a:p>
              <a:pPr>
                <a:defRPr sz="4000"/>
              </a:pPr>
            </a:p>
          </p:txBody>
        </p:sp>
        <p:pic>
          <p:nvPicPr>
            <p:cNvPr id="470" name="pasted-image.pdf"/>
            <p:cNvPicPr>
              <a:picLocks noChangeAspect="1"/>
            </p:cNvPicPr>
            <p:nvPr/>
          </p:nvPicPr>
          <p:blipFill>
            <a:blip r:embed="rId4">
              <a:extLst/>
            </a:blip>
            <a:stretch>
              <a:fillRect/>
            </a:stretch>
          </p:blipFill>
          <p:spPr>
            <a:xfrm>
              <a:off x="0" y="0"/>
              <a:ext cx="342900" cy="355600"/>
            </a:xfrm>
            <a:prstGeom prst="rect">
              <a:avLst/>
            </a:prstGeom>
            <a:ln w="12700" cap="flat">
              <a:noFill/>
              <a:miter lim="400000"/>
            </a:ln>
            <a:effectLst/>
          </p:spPr>
        </p:pic>
      </p:grpSp>
    </p:spTree>
  </p:cSld>
  <p:clrMapOvr>
    <a:masterClrMapping/>
  </p:clrMapOvr>
  <mc:AlternateContent xmlns:mc="http://schemas.openxmlformats.org/markup-compatibility/2006">
    <mc:Choice xmlns:p14="http://schemas.microsoft.com/office/powerpoint/2010/main" Requires="p14">
      <p:transition spd="slow" advClick="1" p14:dur="2000">
        <p:dissolve/>
      </p:transition>
    </mc:Choice>
    <mc:Fallback>
      <p:transition spd="slow">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46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46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46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47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path" nodeType="clickEffect" presetSubtype="0" presetID="-1" grpId="5" accel="50000" decel="50000" fill="hold">
                                  <p:stCondLst>
                                    <p:cond delay="0"/>
                                  </p:stCondLst>
                                  <p:childTnLst>
                                    <p:animMotion path="M 0.000000 0.000000 L 0.075195 0.000000" origin="layout" pathEditMode="relative">
                                      <p:cBhvr>
                                        <p:cTn id="22" dur="1000" fill="hold"/>
                                        <p:tgtEl>
                                          <p:spTgt spid="471"/>
                                        </p:tgtEl>
                                        <p:attrNameLst>
                                          <p:attrName>ppt_x</p:attrName>
                                          <p:attrName>ppt_y</p:attrName>
                                        </p:attrNameLst>
                                      </p:cBhvr>
                                    </p:animMotion>
                                  </p:childTnLst>
                                </p:cTn>
                              </p:par>
                            </p:childTnLst>
                          </p:cTn>
                        </p:par>
                      </p:childTnLst>
                    </p:cTn>
                  </p:par>
                  <p:par>
                    <p:cTn id="23" fill="hold">
                      <p:stCondLst>
                        <p:cond delay="indefinite"/>
                      </p:stCondLst>
                      <p:childTnLst>
                        <p:par>
                          <p:cTn id="24" fill="hold">
                            <p:stCondLst>
                              <p:cond delay="0"/>
                            </p:stCondLst>
                            <p:childTnLst>
                              <p:par>
                                <p:cTn id="25" presetClass="path" nodeType="clickEffect" presetSubtype="0" presetID="-1" grpId="6" accel="50000" decel="50000" fill="hold">
                                  <p:stCondLst>
                                    <p:cond delay="0"/>
                                  </p:stCondLst>
                                  <p:childTnLst>
                                    <p:animMotion path="M 0.075195 0.000000 L -0.224609 0.000000" origin="layout" pathEditMode="relative">
                                      <p:cBhvr>
                                        <p:cTn id="26" dur="1000" fill="hold"/>
                                        <p:tgtEl>
                                          <p:spTgt spid="471"/>
                                        </p:tgtEl>
                                        <p:attrNameLst>
                                          <p:attrName>ppt_x</p:attrName>
                                          <p:attrName>ppt_y</p:attrName>
                                        </p:attrNameLst>
                                      </p:cBhvr>
                                    </p:animMotion>
                                  </p:childTnLst>
                                </p:cTn>
                              </p:par>
                            </p:childTnLst>
                          </p:cTn>
                        </p:par>
                      </p:childTnLst>
                    </p:cTn>
                  </p:par>
                  <p:par>
                    <p:cTn id="27" fill="hold">
                      <p:stCondLst>
                        <p:cond delay="indefinite"/>
                      </p:stCondLst>
                      <p:childTnLst>
                        <p:par>
                          <p:cTn id="28" fill="hold">
                            <p:stCondLst>
                              <p:cond delay="0"/>
                            </p:stCondLst>
                            <p:childTnLst>
                              <p:par>
                                <p:cTn id="29" presetClass="path" nodeType="clickEffect" presetSubtype="0" presetID="-1" grpId="7" accel="50000" decel="50000" fill="hold">
                                  <p:stCondLst>
                                    <p:cond delay="0"/>
                                  </p:stCondLst>
                                  <p:childTnLst>
                                    <p:animMotion path="M -0.224609 0.000000 L -0.126953 0.000000" origin="layout" pathEditMode="relative">
                                      <p:cBhvr>
                                        <p:cTn id="30" dur="1000" fill="hold"/>
                                        <p:tgtEl>
                                          <p:spTgt spid="471"/>
                                        </p:tgtEl>
                                        <p:attrNameLst>
                                          <p:attrName>ppt_x</p:attrName>
                                          <p:attrName>ppt_y</p:attrName>
                                        </p:attrNameLst>
                                      </p:cBhvr>
                                    </p:animMotion>
                                  </p:childTnLst>
                                </p:cTn>
                              </p:par>
                            </p:childTnLst>
                          </p:cTn>
                        </p:par>
                      </p:childTnLst>
                    </p:cTn>
                  </p:par>
                  <p:par>
                    <p:cTn id="31" fill="hold">
                      <p:stCondLst>
                        <p:cond delay="indefinite"/>
                      </p:stCondLst>
                      <p:childTnLst>
                        <p:par>
                          <p:cTn id="32" fill="hold">
                            <p:stCondLst>
                              <p:cond delay="0"/>
                            </p:stCondLst>
                            <p:childTnLst>
                              <p:par>
                                <p:cTn id="33" presetClass="path" nodeType="clickEffect" presetSubtype="0" presetID="-1" grpId="8" accel="50000" decel="50000" fill="hold">
                                  <p:stCondLst>
                                    <p:cond delay="0"/>
                                  </p:stCondLst>
                                  <p:childTnLst>
                                    <p:animMotion path="M -0.126953 0.000000 L -0.175781 0.000000" origin="layout" pathEditMode="relative">
                                      <p:cBhvr>
                                        <p:cTn id="34" dur="1000" fill="hold"/>
                                        <p:tgtEl>
                                          <p:spTgt spid="471"/>
                                        </p:tgtEl>
                                        <p:attrNameLst>
                                          <p:attrName>ppt_x</p:attrName>
                                          <p:attrName>ppt_y</p:attrName>
                                        </p:attrNameLst>
                                      </p:cBhvr>
                                    </p:animMotion>
                                  </p:childTnLst>
                                </p:cTn>
                              </p:par>
                            </p:childTnLst>
                          </p:cTn>
                        </p:par>
                      </p:childTnLst>
                    </p:cTn>
                  </p:par>
                  <p:par>
                    <p:cTn id="35" fill="hold">
                      <p:stCondLst>
                        <p:cond delay="indefinite"/>
                      </p:stCondLst>
                      <p:childTnLst>
                        <p:par>
                          <p:cTn id="36" fill="hold">
                            <p:stCondLst>
                              <p:cond delay="0"/>
                            </p:stCondLst>
                            <p:childTnLst>
                              <p:par>
                                <p:cTn id="37" presetClass="path" nodeType="clickEffect" presetSubtype="0" presetID="-1" grpId="9" accel="50000" decel="50000" fill="hold">
                                  <p:stCondLst>
                                    <p:cond delay="0"/>
                                  </p:stCondLst>
                                  <p:childTnLst>
                                    <p:animMotion path="M -0.175781 0.000000 L 0.135742 0.000000" origin="layout" pathEditMode="relative">
                                      <p:cBhvr>
                                        <p:cTn id="38" dur="1000" fill="hold"/>
                                        <p:tgtEl>
                                          <p:spTgt spid="471"/>
                                        </p:tgtEl>
                                        <p:attrNameLst>
                                          <p:attrName>ppt_x</p:attrName>
                                          <p:attrName>ppt_y</p:attrName>
                                        </p:attrNameLst>
                                      </p:cBhvr>
                                    </p:animMotion>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471" grpId="4"/>
      <p:bldP build="whole" bldLvl="1" animBg="1" rev="0" advAuto="0" spid="468" grpId="3"/>
      <p:bldP build="whole" bldLvl="1" animBg="1" rev="0" advAuto="0" spid="461" grpId="1"/>
      <p:bldP build="whole" bldLvl="1" animBg="1" rev="0" advAuto="0" spid="462" grpId="2"/>
    </p:bldLst>
  </p:timing>
</p:sld>
</file>

<file path=ppt/slides/slide2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73" name="Shape 473"/>
          <p:cNvSpPr/>
          <p:nvPr>
            <p:ph type="body" idx="13"/>
          </p:nvPr>
        </p:nvSpPr>
        <p:spPr>
          <a:prstGeom prst="roundRect">
            <a:avLst>
              <a:gd name="adj" fmla="val 50000"/>
            </a:avLst>
          </a:prstGeom>
        </p:spPr>
        <p:txBody>
          <a:bodyPr/>
          <a:lstStyle/>
          <a:p>
            <a:pPr/>
            <a:r>
              <a:t>Faites les exercices suivants</a:t>
            </a:r>
          </a:p>
        </p:txBody>
      </p:sp>
      <p:sp>
        <p:nvSpPr>
          <p:cNvPr id="474" name="Shape 474"/>
          <p:cNvSpPr/>
          <p:nvPr/>
        </p:nvSpPr>
        <p:spPr>
          <a:xfrm>
            <a:off x="5499930" y="4565649"/>
            <a:ext cx="2004940"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#5.2 à 5.7</a:t>
            </a:r>
          </a:p>
        </p:txBody>
      </p:sp>
    </p:spTree>
  </p:cSld>
  <p:clrMapOvr>
    <a:masterClrMapping/>
  </p:clrMapOvr>
  <p:transition xmlns:p14="http://schemas.microsoft.com/office/powerpoint/2010/main" spd="med" advClick="1" p14:dur="1000"/>
</p:sld>
</file>

<file path=ppt/slides/slide2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grpSp>
        <p:nvGrpSpPr>
          <p:cNvPr id="478" name="Group 478"/>
          <p:cNvGrpSpPr/>
          <p:nvPr/>
        </p:nvGrpSpPr>
        <p:grpSpPr>
          <a:xfrm>
            <a:off x="2982614" y="1034033"/>
            <a:ext cx="6521005" cy="622301"/>
            <a:chOff x="0" y="0"/>
            <a:chExt cx="6521003" cy="622300"/>
          </a:xfrm>
        </p:grpSpPr>
        <p:sp>
          <p:nvSpPr>
            <p:cNvPr id="476" name="Shape 476"/>
            <p:cNvSpPr/>
            <p:nvPr/>
          </p:nvSpPr>
          <p:spPr>
            <a:xfrm>
              <a:off x="0" y="-1"/>
              <a:ext cx="5848946"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On peut aussi utiliser le test du </a:t>
              </a:r>
            </a:p>
          </p:txBody>
        </p:sp>
        <p:pic>
          <p:nvPicPr>
            <p:cNvPr id="477" name="pasted-image.pdf"/>
            <p:cNvPicPr>
              <a:picLocks noChangeAspect="1"/>
            </p:cNvPicPr>
            <p:nvPr/>
          </p:nvPicPr>
          <p:blipFill>
            <a:blip r:embed="rId2">
              <a:extLst/>
            </a:blip>
            <a:stretch>
              <a:fillRect/>
            </a:stretch>
          </p:blipFill>
          <p:spPr>
            <a:xfrm>
              <a:off x="6076503" y="0"/>
              <a:ext cx="444501" cy="508001"/>
            </a:xfrm>
            <a:prstGeom prst="rect">
              <a:avLst/>
            </a:prstGeom>
            <a:ln w="12700" cap="flat">
              <a:noFill/>
              <a:miter lim="400000"/>
            </a:ln>
            <a:effectLst/>
          </p:spPr>
        </p:pic>
      </p:grpSp>
      <p:sp>
        <p:nvSpPr>
          <p:cNvPr id="479" name="Shape 479"/>
          <p:cNvSpPr/>
          <p:nvPr/>
        </p:nvSpPr>
        <p:spPr>
          <a:xfrm>
            <a:off x="1022176" y="1972816"/>
            <a:ext cx="11065223"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pour vérifier si une distribution donnée suit une certaine loi.</a:t>
            </a:r>
          </a:p>
        </p:txBody>
      </p:sp>
      <p:grpSp>
        <p:nvGrpSpPr>
          <p:cNvPr id="482" name="Group 482"/>
          <p:cNvGrpSpPr/>
          <p:nvPr/>
        </p:nvGrpSpPr>
        <p:grpSpPr>
          <a:xfrm>
            <a:off x="-1" y="3287266"/>
            <a:ext cx="12846696" cy="1143001"/>
            <a:chOff x="0" y="0"/>
            <a:chExt cx="12846694" cy="1143000"/>
          </a:xfrm>
        </p:grpSpPr>
        <p:sp>
          <p:nvSpPr>
            <p:cNvPr id="480" name="Shape 480"/>
            <p:cNvSpPr/>
            <p:nvPr/>
          </p:nvSpPr>
          <p:spPr>
            <a:xfrm>
              <a:off x="-1" y="0"/>
              <a:ext cx="12846696" cy="1143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Mais pour ça, commençons par préciser comment on trouve le degré de liberté à utiliser dans la loi du </a:t>
              </a:r>
            </a:p>
          </p:txBody>
        </p:sp>
        <p:pic>
          <p:nvPicPr>
            <p:cNvPr id="481" name="pasted-image.pdf"/>
            <p:cNvPicPr>
              <a:picLocks noChangeAspect="1"/>
            </p:cNvPicPr>
            <p:nvPr/>
          </p:nvPicPr>
          <p:blipFill>
            <a:blip r:embed="rId2">
              <a:extLst/>
            </a:blip>
            <a:stretch>
              <a:fillRect/>
            </a:stretch>
          </p:blipFill>
          <p:spPr>
            <a:xfrm>
              <a:off x="9613478" y="520700"/>
              <a:ext cx="444501" cy="508000"/>
            </a:xfrm>
            <a:prstGeom prst="rect">
              <a:avLst/>
            </a:prstGeom>
            <a:ln w="12700" cap="flat">
              <a:noFill/>
              <a:miter lim="400000"/>
            </a:ln>
            <a:effectLst/>
          </p:spPr>
        </p:pic>
      </p:grpSp>
      <p:grpSp>
        <p:nvGrpSpPr>
          <p:cNvPr id="485" name="Group 485"/>
          <p:cNvGrpSpPr/>
          <p:nvPr/>
        </p:nvGrpSpPr>
        <p:grpSpPr>
          <a:xfrm>
            <a:off x="411770" y="4811266"/>
            <a:ext cx="12023156" cy="1143001"/>
            <a:chOff x="0" y="0"/>
            <a:chExt cx="12023154" cy="1143000"/>
          </a:xfrm>
        </p:grpSpPr>
        <p:sp>
          <p:nvSpPr>
            <p:cNvPr id="483" name="Shape 483"/>
            <p:cNvSpPr/>
            <p:nvPr/>
          </p:nvSpPr>
          <p:spPr>
            <a:xfrm>
              <a:off x="0" y="0"/>
              <a:ext cx="12023155" cy="1143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Le degré de liberté d’une loi du      est le nombre de termes de la somme </a:t>
              </a:r>
            </a:p>
          </p:txBody>
        </p:sp>
        <p:pic>
          <p:nvPicPr>
            <p:cNvPr id="484" name="pasted-image.pdf"/>
            <p:cNvPicPr>
              <a:picLocks noChangeAspect="1"/>
            </p:cNvPicPr>
            <p:nvPr/>
          </p:nvPicPr>
          <p:blipFill>
            <a:blip r:embed="rId2">
              <a:extLst/>
            </a:blip>
            <a:stretch>
              <a:fillRect/>
            </a:stretch>
          </p:blipFill>
          <p:spPr>
            <a:xfrm>
              <a:off x="6011577" y="0"/>
              <a:ext cx="444501" cy="508000"/>
            </a:xfrm>
            <a:prstGeom prst="rect">
              <a:avLst/>
            </a:prstGeom>
            <a:ln w="12700" cap="flat">
              <a:noFill/>
              <a:miter lim="400000"/>
            </a:ln>
            <a:effectLst/>
          </p:spPr>
        </p:pic>
      </p:grpSp>
      <p:sp>
        <p:nvSpPr>
          <p:cNvPr id="486" name="Shape 486"/>
          <p:cNvSpPr/>
          <p:nvPr/>
        </p:nvSpPr>
        <p:spPr>
          <a:xfrm>
            <a:off x="467977" y="7799833"/>
            <a:ext cx="12173621" cy="1143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moins le nombre de paramètres provenant des données observées qu’on doit utiliser dans le calcul des effectifs théoriques  </a:t>
            </a:r>
          </a:p>
        </p:txBody>
      </p:sp>
      <p:sp>
        <p:nvSpPr>
          <p:cNvPr id="487" name="Shape 487"/>
          <p:cNvSpPr/>
          <p:nvPr/>
        </p:nvSpPr>
        <p:spPr>
          <a:xfrm>
            <a:off x="4755951" y="95249"/>
            <a:ext cx="3334793"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Test d’ajustement</a:t>
            </a:r>
          </a:p>
        </p:txBody>
      </p:sp>
      <p:pic>
        <p:nvPicPr>
          <p:cNvPr id="488" name="pasted-image.pdf"/>
          <p:cNvPicPr>
            <a:picLocks noChangeAspect="1"/>
          </p:cNvPicPr>
          <p:nvPr/>
        </p:nvPicPr>
        <p:blipFill>
          <a:blip r:embed="rId3">
            <a:extLst/>
          </a:blip>
          <a:stretch>
            <a:fillRect/>
          </a:stretch>
        </p:blipFill>
        <p:spPr>
          <a:xfrm>
            <a:off x="4839766" y="6061199"/>
            <a:ext cx="2806701" cy="1346201"/>
          </a:xfrm>
          <a:prstGeom prst="rect">
            <a:avLst/>
          </a:prstGeom>
          <a:ln w="12700">
            <a:miter lim="400000"/>
          </a:ln>
        </p:spPr>
      </p:pic>
    </p:spTree>
  </p:cSld>
  <p:clrMapOvr>
    <a:masterClrMapping/>
  </p:clrMapOvr>
  <p:transition xmlns:p14="http://schemas.microsoft.com/office/powerpoint/2010/main" spd="med" advClick="1" p14:dur="1000"/>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47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47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48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48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48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48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479" grpId="2"/>
      <p:bldP build="whole" bldLvl="1" animBg="1" rev="0" advAuto="0" spid="488" grpId="5"/>
      <p:bldP build="whole" bldLvl="1" animBg="1" rev="0" advAuto="0" spid="482" grpId="3"/>
      <p:bldP build="whole" bldLvl="1" animBg="1" rev="0" advAuto="0" spid="478" grpId="1"/>
      <p:bldP build="whole" bldLvl="1" animBg="1" rev="0" advAuto="0" spid="485" grpId="4"/>
      <p:bldP build="whole" bldLvl="1" animBg="1" rev="0" advAuto="0" spid="486" grpId="6"/>
    </p:bldLst>
  </p:timing>
</p:sld>
</file>

<file path=ppt/slides/slide2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90" name="Shape 490"/>
          <p:cNvSpPr/>
          <p:nvPr>
            <p:ph type="body" idx="13"/>
          </p:nvPr>
        </p:nvSpPr>
        <p:spPr>
          <a:prstGeom prst="roundRect">
            <a:avLst>
              <a:gd name="adj" fmla="val 50000"/>
            </a:avLst>
          </a:prstGeom>
        </p:spPr>
        <p:txBody>
          <a:bodyPr/>
          <a:lstStyle/>
          <a:p>
            <a:pPr/>
            <a:r>
              <a:t>Exemple:</a:t>
            </a:r>
          </a:p>
        </p:txBody>
      </p:sp>
      <p:sp>
        <p:nvSpPr>
          <p:cNvPr id="491" name="Shape 491"/>
          <p:cNvSpPr/>
          <p:nvPr/>
        </p:nvSpPr>
        <p:spPr>
          <a:xfrm>
            <a:off x="2598663" y="304799"/>
            <a:ext cx="10406137" cy="2184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stStyle>
          <a:p>
            <a:pPr/>
            <a:r>
              <a:t>Supposons qu’on ait une liste de 250 chiffres qu’on dit aléatoire. Si ces chiffres sont vraiment aléatoires, il est naturel de supposer que la fréquence de ces chiffres soit distribuée uniformément.</a:t>
            </a:r>
          </a:p>
        </p:txBody>
      </p:sp>
      <p:pic>
        <p:nvPicPr>
          <p:cNvPr id="492" name="pasted-image.pdf"/>
          <p:cNvPicPr>
            <a:picLocks noChangeAspect="1"/>
          </p:cNvPicPr>
          <p:nvPr/>
        </p:nvPicPr>
        <p:blipFill>
          <a:blip r:embed="rId2">
            <a:extLst/>
          </a:blip>
          <a:stretch>
            <a:fillRect/>
          </a:stretch>
        </p:blipFill>
        <p:spPr>
          <a:xfrm>
            <a:off x="1805830" y="3041997"/>
            <a:ext cx="2324101" cy="393701"/>
          </a:xfrm>
          <a:prstGeom prst="rect">
            <a:avLst/>
          </a:prstGeom>
          <a:ln w="12700">
            <a:miter lim="400000"/>
          </a:ln>
        </p:spPr>
      </p:pic>
      <p:pic>
        <p:nvPicPr>
          <p:cNvPr id="493" name="pasted-image.pdf"/>
          <p:cNvPicPr>
            <a:picLocks noChangeAspect="1"/>
          </p:cNvPicPr>
          <p:nvPr/>
        </p:nvPicPr>
        <p:blipFill>
          <a:blip r:embed="rId3">
            <a:extLst/>
          </a:blip>
          <a:stretch>
            <a:fillRect/>
          </a:stretch>
        </p:blipFill>
        <p:spPr>
          <a:xfrm>
            <a:off x="5128170" y="3036341"/>
            <a:ext cx="2324101" cy="393701"/>
          </a:xfrm>
          <a:prstGeom prst="rect">
            <a:avLst/>
          </a:prstGeom>
          <a:ln w="12700">
            <a:miter lim="400000"/>
          </a:ln>
        </p:spPr>
      </p:pic>
      <p:pic>
        <p:nvPicPr>
          <p:cNvPr id="494" name="pasted-image.pdf"/>
          <p:cNvPicPr>
            <a:picLocks noChangeAspect="1"/>
          </p:cNvPicPr>
          <p:nvPr/>
        </p:nvPicPr>
        <p:blipFill>
          <a:blip r:embed="rId4">
            <a:extLst/>
          </a:blip>
          <a:stretch>
            <a:fillRect/>
          </a:stretch>
        </p:blipFill>
        <p:spPr>
          <a:xfrm>
            <a:off x="8907164" y="3021707"/>
            <a:ext cx="1765301" cy="406401"/>
          </a:xfrm>
          <a:prstGeom prst="rect">
            <a:avLst/>
          </a:prstGeom>
          <a:ln w="12700">
            <a:miter lim="400000"/>
          </a:ln>
        </p:spPr>
      </p:pic>
      <p:grpSp>
        <p:nvGrpSpPr>
          <p:cNvPr id="497" name="Group 497"/>
          <p:cNvGrpSpPr/>
          <p:nvPr/>
        </p:nvGrpSpPr>
        <p:grpSpPr>
          <a:xfrm>
            <a:off x="965758" y="3988494"/>
            <a:ext cx="11420563" cy="622301"/>
            <a:chOff x="0" y="0"/>
            <a:chExt cx="11420561" cy="622300"/>
          </a:xfrm>
        </p:grpSpPr>
        <p:sp>
          <p:nvSpPr>
            <p:cNvPr id="495" name="Shape 495"/>
            <p:cNvSpPr/>
            <p:nvPr/>
          </p:nvSpPr>
          <p:spPr>
            <a:xfrm>
              <a:off x="-1" y="-1"/>
              <a:ext cx="10743085"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Il y a 10 chiffres donc il y aura 10 termes dans le calcul du</a:t>
              </a:r>
            </a:p>
          </p:txBody>
        </p:sp>
        <p:pic>
          <p:nvPicPr>
            <p:cNvPr id="496" name="pasted-image.pdf"/>
            <p:cNvPicPr>
              <a:picLocks noChangeAspect="1"/>
            </p:cNvPicPr>
            <p:nvPr/>
          </p:nvPicPr>
          <p:blipFill>
            <a:blip r:embed="rId5">
              <a:extLst/>
            </a:blip>
            <a:stretch>
              <a:fillRect/>
            </a:stretch>
          </p:blipFill>
          <p:spPr>
            <a:xfrm>
              <a:off x="10976061" y="0"/>
              <a:ext cx="444501" cy="508001"/>
            </a:xfrm>
            <a:prstGeom prst="rect">
              <a:avLst/>
            </a:prstGeom>
            <a:ln w="12700" cap="flat">
              <a:noFill/>
              <a:miter lim="400000"/>
            </a:ln>
            <a:effectLst/>
          </p:spPr>
        </p:pic>
      </p:grpSp>
      <p:sp>
        <p:nvSpPr>
          <p:cNvPr id="498" name="Shape 498"/>
          <p:cNvSpPr/>
          <p:nvPr/>
        </p:nvSpPr>
        <p:spPr>
          <a:xfrm>
            <a:off x="93005" y="5003800"/>
            <a:ext cx="12818790" cy="1143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Pour calculer la fréquence théorique, on n’a besoin que d’un nombre soit 250</a:t>
            </a:r>
          </a:p>
        </p:txBody>
      </p:sp>
      <p:sp>
        <p:nvSpPr>
          <p:cNvPr id="499" name="Shape 499"/>
          <p:cNvSpPr/>
          <p:nvPr/>
        </p:nvSpPr>
        <p:spPr>
          <a:xfrm>
            <a:off x="3711984" y="6539805"/>
            <a:ext cx="5580832"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Donc le degré de liberté est 9.</a:t>
            </a:r>
          </a:p>
        </p:txBody>
      </p:sp>
      <p:grpSp>
        <p:nvGrpSpPr>
          <p:cNvPr id="502" name="Group 502"/>
          <p:cNvGrpSpPr/>
          <p:nvPr/>
        </p:nvGrpSpPr>
        <p:grpSpPr>
          <a:xfrm>
            <a:off x="1453281" y="7905749"/>
            <a:ext cx="4037051" cy="622301"/>
            <a:chOff x="0" y="0"/>
            <a:chExt cx="4037049" cy="622300"/>
          </a:xfrm>
        </p:grpSpPr>
        <p:sp>
          <p:nvSpPr>
            <p:cNvPr id="500" name="Shape 500"/>
            <p:cNvSpPr/>
            <p:nvPr/>
          </p:nvSpPr>
          <p:spPr>
            <a:xfrm>
              <a:off x="0" y="-1"/>
              <a:ext cx="1624087"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Donc si </a:t>
              </a:r>
            </a:p>
          </p:txBody>
        </p:sp>
        <p:pic>
          <p:nvPicPr>
            <p:cNvPr id="501" name="pasted-image.pdf"/>
            <p:cNvPicPr>
              <a:picLocks noChangeAspect="1"/>
            </p:cNvPicPr>
            <p:nvPr/>
          </p:nvPicPr>
          <p:blipFill>
            <a:blip r:embed="rId6">
              <a:extLst/>
            </a:blip>
            <a:stretch>
              <a:fillRect/>
            </a:stretch>
          </p:blipFill>
          <p:spPr>
            <a:xfrm>
              <a:off x="1852649" y="57150"/>
              <a:ext cx="2184401" cy="508001"/>
            </a:xfrm>
            <a:prstGeom prst="rect">
              <a:avLst/>
            </a:prstGeom>
            <a:ln w="12700" cap="flat">
              <a:noFill/>
              <a:miter lim="400000"/>
            </a:ln>
            <a:effectLst/>
          </p:spPr>
        </p:pic>
      </p:grpSp>
      <p:grpSp>
        <p:nvGrpSpPr>
          <p:cNvPr id="505" name="Group 505"/>
          <p:cNvGrpSpPr/>
          <p:nvPr/>
        </p:nvGrpSpPr>
        <p:grpSpPr>
          <a:xfrm>
            <a:off x="6282928" y="7905749"/>
            <a:ext cx="3043437" cy="622301"/>
            <a:chOff x="0" y="0"/>
            <a:chExt cx="3043435" cy="622300"/>
          </a:xfrm>
        </p:grpSpPr>
        <p:sp>
          <p:nvSpPr>
            <p:cNvPr id="503" name="Shape 503"/>
            <p:cNvSpPr/>
            <p:nvPr/>
          </p:nvSpPr>
          <p:spPr>
            <a:xfrm>
              <a:off x="-1" y="-1"/>
              <a:ext cx="2338687"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on rejettera </a:t>
              </a:r>
            </a:p>
          </p:txBody>
        </p:sp>
        <p:pic>
          <p:nvPicPr>
            <p:cNvPr id="504" name="pasted-image.pdf"/>
            <p:cNvPicPr>
              <a:picLocks noChangeAspect="1"/>
            </p:cNvPicPr>
            <p:nvPr/>
          </p:nvPicPr>
          <p:blipFill>
            <a:blip r:embed="rId7">
              <a:extLst/>
            </a:blip>
            <a:stretch>
              <a:fillRect/>
            </a:stretch>
          </p:blipFill>
          <p:spPr>
            <a:xfrm>
              <a:off x="2510035" y="153590"/>
              <a:ext cx="533401" cy="393701"/>
            </a:xfrm>
            <a:prstGeom prst="rect">
              <a:avLst/>
            </a:prstGeom>
            <a:ln w="12700" cap="flat">
              <a:noFill/>
              <a:miter lim="400000"/>
            </a:ln>
            <a:effectLst/>
          </p:spPr>
        </p:pic>
      </p:grpSp>
    </p:spTree>
  </p:cSld>
  <p:clrMapOvr>
    <a:masterClrMapping/>
  </p:clrMapOvr>
  <p:transition xmlns:p14="http://schemas.microsoft.com/office/powerpoint/2010/main" spd="med" advClick="1" p14:dur="1000"/>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49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49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49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49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49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49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50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0" presetID="1" grpId="8" fill="hold">
                                  <p:stCondLst>
                                    <p:cond delay="0"/>
                                  </p:stCondLst>
                                  <p:iterate type="el" backwards="0">
                                    <p:tmAbs val="0"/>
                                  </p:iterate>
                                  <p:childTnLst>
                                    <p:set>
                                      <p:cBhvr>
                                        <p:cTn id="34" fill="hold"/>
                                        <p:tgtEl>
                                          <p:spTgt spid="50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493" grpId="2"/>
      <p:bldP build="whole" bldLvl="1" animBg="1" rev="0" advAuto="0" spid="505" grpId="8"/>
      <p:bldP build="whole" bldLvl="1" animBg="1" rev="0" advAuto="0" spid="497" grpId="4"/>
      <p:bldP build="whole" bldLvl="1" animBg="1" rev="0" advAuto="0" spid="492" grpId="1"/>
      <p:bldP build="whole" bldLvl="1" animBg="1" rev="0" advAuto="0" spid="499" grpId="6"/>
      <p:bldP build="whole" bldLvl="1" animBg="1" rev="0" advAuto="0" spid="494" grpId="3"/>
      <p:bldP build="whole" bldLvl="1" animBg="1" rev="0" advAuto="0" spid="502" grpId="7"/>
      <p:bldP build="whole" bldLvl="1" animBg="1" rev="0" advAuto="0" spid="498" grpId="5"/>
    </p:bldLst>
  </p:timing>
</p:sld>
</file>

<file path=ppt/slides/slide2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07" name="Shape 507"/>
          <p:cNvSpPr/>
          <p:nvPr>
            <p:ph type="body" idx="13"/>
          </p:nvPr>
        </p:nvSpPr>
        <p:spPr>
          <a:prstGeom prst="roundRect">
            <a:avLst>
              <a:gd name="adj" fmla="val 50000"/>
            </a:avLst>
          </a:prstGeom>
        </p:spPr>
        <p:txBody>
          <a:bodyPr/>
          <a:lstStyle/>
          <a:p>
            <a:pPr/>
            <a:r>
              <a:t>Exemple:</a:t>
            </a:r>
          </a:p>
        </p:txBody>
      </p:sp>
      <p:sp>
        <p:nvSpPr>
          <p:cNvPr id="508" name="Shape 508"/>
          <p:cNvSpPr/>
          <p:nvPr/>
        </p:nvSpPr>
        <p:spPr>
          <a:xfrm>
            <a:off x="2598663" y="304799"/>
            <a:ext cx="10406137" cy="2184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stStyle>
          <a:p>
            <a:pPr/>
            <a:r>
              <a:t>Supposons qu’on ait une liste de 250 chiffres qu’on dit aléatoire. Si ces chiffres sont vraiment aléatoires, il est naturel de supposer que la fréquence de ces chiffres soit distribuée uniformément.</a:t>
            </a:r>
          </a:p>
        </p:txBody>
      </p:sp>
      <p:sp>
        <p:nvSpPr>
          <p:cNvPr id="509" name="Shape 509"/>
          <p:cNvSpPr/>
          <p:nvPr/>
        </p:nvSpPr>
        <p:spPr>
          <a:xfrm>
            <a:off x="1162049" y="3124199"/>
            <a:ext cx="3429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0</a:t>
            </a:r>
          </a:p>
        </p:txBody>
      </p:sp>
      <p:sp>
        <p:nvSpPr>
          <p:cNvPr id="510" name="Shape 510"/>
          <p:cNvSpPr/>
          <p:nvPr/>
        </p:nvSpPr>
        <p:spPr>
          <a:xfrm>
            <a:off x="1162049" y="3632199"/>
            <a:ext cx="3429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1</a:t>
            </a:r>
          </a:p>
        </p:txBody>
      </p:sp>
      <p:sp>
        <p:nvSpPr>
          <p:cNvPr id="511" name="Shape 511"/>
          <p:cNvSpPr/>
          <p:nvPr/>
        </p:nvSpPr>
        <p:spPr>
          <a:xfrm>
            <a:off x="1162049" y="4254499"/>
            <a:ext cx="3429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2</a:t>
            </a:r>
          </a:p>
        </p:txBody>
      </p:sp>
      <p:sp>
        <p:nvSpPr>
          <p:cNvPr id="512" name="Shape 512"/>
          <p:cNvSpPr/>
          <p:nvPr/>
        </p:nvSpPr>
        <p:spPr>
          <a:xfrm>
            <a:off x="1162049" y="4876799"/>
            <a:ext cx="3429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3</a:t>
            </a:r>
          </a:p>
        </p:txBody>
      </p:sp>
      <p:sp>
        <p:nvSpPr>
          <p:cNvPr id="513" name="Shape 513"/>
          <p:cNvSpPr/>
          <p:nvPr/>
        </p:nvSpPr>
        <p:spPr>
          <a:xfrm>
            <a:off x="1162049" y="5384799"/>
            <a:ext cx="3429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4</a:t>
            </a:r>
          </a:p>
        </p:txBody>
      </p:sp>
      <p:sp>
        <p:nvSpPr>
          <p:cNvPr id="514" name="Shape 514"/>
          <p:cNvSpPr/>
          <p:nvPr/>
        </p:nvSpPr>
        <p:spPr>
          <a:xfrm>
            <a:off x="1162049" y="6007099"/>
            <a:ext cx="3429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5</a:t>
            </a:r>
          </a:p>
        </p:txBody>
      </p:sp>
      <p:sp>
        <p:nvSpPr>
          <p:cNvPr id="515" name="Shape 515"/>
          <p:cNvSpPr/>
          <p:nvPr/>
        </p:nvSpPr>
        <p:spPr>
          <a:xfrm>
            <a:off x="1162049" y="6654799"/>
            <a:ext cx="3429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6</a:t>
            </a:r>
          </a:p>
        </p:txBody>
      </p:sp>
      <p:sp>
        <p:nvSpPr>
          <p:cNvPr id="516" name="Shape 516"/>
          <p:cNvSpPr/>
          <p:nvPr/>
        </p:nvSpPr>
        <p:spPr>
          <a:xfrm>
            <a:off x="1162049" y="7277099"/>
            <a:ext cx="3429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7</a:t>
            </a:r>
          </a:p>
        </p:txBody>
      </p:sp>
      <p:sp>
        <p:nvSpPr>
          <p:cNvPr id="517" name="Shape 517"/>
          <p:cNvSpPr/>
          <p:nvPr/>
        </p:nvSpPr>
        <p:spPr>
          <a:xfrm>
            <a:off x="1162049" y="7785099"/>
            <a:ext cx="3429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8</a:t>
            </a:r>
          </a:p>
        </p:txBody>
      </p:sp>
      <p:sp>
        <p:nvSpPr>
          <p:cNvPr id="518" name="Shape 518"/>
          <p:cNvSpPr/>
          <p:nvPr/>
        </p:nvSpPr>
        <p:spPr>
          <a:xfrm>
            <a:off x="1162049" y="8407399"/>
            <a:ext cx="3429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9</a:t>
            </a:r>
          </a:p>
        </p:txBody>
      </p:sp>
      <p:sp>
        <p:nvSpPr>
          <p:cNvPr id="519" name="Shape 519"/>
          <p:cNvSpPr/>
          <p:nvPr/>
        </p:nvSpPr>
        <p:spPr>
          <a:xfrm>
            <a:off x="3206750" y="3124199"/>
            <a:ext cx="5715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28</a:t>
            </a:r>
          </a:p>
        </p:txBody>
      </p:sp>
      <p:sp>
        <p:nvSpPr>
          <p:cNvPr id="520" name="Shape 520"/>
          <p:cNvSpPr/>
          <p:nvPr/>
        </p:nvSpPr>
        <p:spPr>
          <a:xfrm>
            <a:off x="3206750" y="3632199"/>
            <a:ext cx="5715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29</a:t>
            </a:r>
          </a:p>
        </p:txBody>
      </p:sp>
      <p:sp>
        <p:nvSpPr>
          <p:cNvPr id="521" name="Shape 521"/>
          <p:cNvSpPr/>
          <p:nvPr/>
        </p:nvSpPr>
        <p:spPr>
          <a:xfrm>
            <a:off x="3206750" y="4254499"/>
            <a:ext cx="5715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25</a:t>
            </a:r>
          </a:p>
        </p:txBody>
      </p:sp>
      <p:sp>
        <p:nvSpPr>
          <p:cNvPr id="522" name="Shape 522"/>
          <p:cNvSpPr/>
          <p:nvPr/>
        </p:nvSpPr>
        <p:spPr>
          <a:xfrm>
            <a:off x="3206750" y="4876799"/>
            <a:ext cx="5715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26</a:t>
            </a:r>
          </a:p>
        </p:txBody>
      </p:sp>
      <p:sp>
        <p:nvSpPr>
          <p:cNvPr id="523" name="Shape 523"/>
          <p:cNvSpPr/>
          <p:nvPr/>
        </p:nvSpPr>
        <p:spPr>
          <a:xfrm>
            <a:off x="3206750" y="5384799"/>
            <a:ext cx="5715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21</a:t>
            </a:r>
          </a:p>
        </p:txBody>
      </p:sp>
      <p:sp>
        <p:nvSpPr>
          <p:cNvPr id="524" name="Shape 524"/>
          <p:cNvSpPr/>
          <p:nvPr/>
        </p:nvSpPr>
        <p:spPr>
          <a:xfrm>
            <a:off x="3206750" y="6007099"/>
            <a:ext cx="5715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34</a:t>
            </a:r>
          </a:p>
        </p:txBody>
      </p:sp>
      <p:sp>
        <p:nvSpPr>
          <p:cNvPr id="525" name="Shape 525"/>
          <p:cNvSpPr/>
          <p:nvPr/>
        </p:nvSpPr>
        <p:spPr>
          <a:xfrm>
            <a:off x="3206750" y="6654799"/>
            <a:ext cx="5715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20</a:t>
            </a:r>
          </a:p>
        </p:txBody>
      </p:sp>
      <p:sp>
        <p:nvSpPr>
          <p:cNvPr id="526" name="Shape 526"/>
          <p:cNvSpPr/>
          <p:nvPr/>
        </p:nvSpPr>
        <p:spPr>
          <a:xfrm>
            <a:off x="3206750" y="7277099"/>
            <a:ext cx="5715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17</a:t>
            </a:r>
          </a:p>
        </p:txBody>
      </p:sp>
      <p:sp>
        <p:nvSpPr>
          <p:cNvPr id="527" name="Shape 527"/>
          <p:cNvSpPr/>
          <p:nvPr/>
        </p:nvSpPr>
        <p:spPr>
          <a:xfrm>
            <a:off x="3206750" y="7785099"/>
            <a:ext cx="5715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24</a:t>
            </a:r>
          </a:p>
        </p:txBody>
      </p:sp>
      <p:sp>
        <p:nvSpPr>
          <p:cNvPr id="528" name="Shape 528"/>
          <p:cNvSpPr/>
          <p:nvPr/>
        </p:nvSpPr>
        <p:spPr>
          <a:xfrm>
            <a:off x="3206750" y="8407399"/>
            <a:ext cx="5715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26</a:t>
            </a:r>
          </a:p>
        </p:txBody>
      </p:sp>
      <p:grpSp>
        <p:nvGrpSpPr>
          <p:cNvPr id="540" name="Group 540"/>
          <p:cNvGrpSpPr/>
          <p:nvPr/>
        </p:nvGrpSpPr>
        <p:grpSpPr>
          <a:xfrm>
            <a:off x="5721350" y="2575272"/>
            <a:ext cx="571501" cy="6454428"/>
            <a:chOff x="0" y="0"/>
            <a:chExt cx="571500" cy="6454427"/>
          </a:xfrm>
        </p:grpSpPr>
        <p:sp>
          <p:nvSpPr>
            <p:cNvPr id="529" name="Shape 529"/>
            <p:cNvSpPr/>
            <p:nvPr/>
          </p:nvSpPr>
          <p:spPr>
            <a:xfrm>
              <a:off x="0" y="548927"/>
              <a:ext cx="571501"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25</a:t>
              </a:r>
            </a:p>
          </p:txBody>
        </p:sp>
        <p:sp>
          <p:nvSpPr>
            <p:cNvPr id="530" name="Shape 530"/>
            <p:cNvSpPr/>
            <p:nvPr/>
          </p:nvSpPr>
          <p:spPr>
            <a:xfrm>
              <a:off x="0" y="1056927"/>
              <a:ext cx="571501"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25</a:t>
              </a:r>
            </a:p>
          </p:txBody>
        </p:sp>
        <p:sp>
          <p:nvSpPr>
            <p:cNvPr id="531" name="Shape 531"/>
            <p:cNvSpPr/>
            <p:nvPr/>
          </p:nvSpPr>
          <p:spPr>
            <a:xfrm>
              <a:off x="0" y="1679227"/>
              <a:ext cx="571501"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25</a:t>
              </a:r>
            </a:p>
          </p:txBody>
        </p:sp>
        <p:sp>
          <p:nvSpPr>
            <p:cNvPr id="532" name="Shape 532"/>
            <p:cNvSpPr/>
            <p:nvPr/>
          </p:nvSpPr>
          <p:spPr>
            <a:xfrm>
              <a:off x="0" y="2301527"/>
              <a:ext cx="571501"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25</a:t>
              </a:r>
            </a:p>
          </p:txBody>
        </p:sp>
        <p:sp>
          <p:nvSpPr>
            <p:cNvPr id="533" name="Shape 533"/>
            <p:cNvSpPr/>
            <p:nvPr/>
          </p:nvSpPr>
          <p:spPr>
            <a:xfrm>
              <a:off x="0" y="2809527"/>
              <a:ext cx="571501"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25</a:t>
              </a:r>
            </a:p>
          </p:txBody>
        </p:sp>
        <p:sp>
          <p:nvSpPr>
            <p:cNvPr id="534" name="Shape 534"/>
            <p:cNvSpPr/>
            <p:nvPr/>
          </p:nvSpPr>
          <p:spPr>
            <a:xfrm>
              <a:off x="0" y="3431827"/>
              <a:ext cx="571501"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25</a:t>
              </a:r>
            </a:p>
          </p:txBody>
        </p:sp>
        <p:sp>
          <p:nvSpPr>
            <p:cNvPr id="535" name="Shape 535"/>
            <p:cNvSpPr/>
            <p:nvPr/>
          </p:nvSpPr>
          <p:spPr>
            <a:xfrm>
              <a:off x="0" y="4079527"/>
              <a:ext cx="571501"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25</a:t>
              </a:r>
            </a:p>
          </p:txBody>
        </p:sp>
        <p:sp>
          <p:nvSpPr>
            <p:cNvPr id="536" name="Shape 536"/>
            <p:cNvSpPr/>
            <p:nvPr/>
          </p:nvSpPr>
          <p:spPr>
            <a:xfrm>
              <a:off x="0" y="4701827"/>
              <a:ext cx="571501"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25</a:t>
              </a:r>
            </a:p>
          </p:txBody>
        </p:sp>
        <p:sp>
          <p:nvSpPr>
            <p:cNvPr id="537" name="Shape 537"/>
            <p:cNvSpPr/>
            <p:nvPr/>
          </p:nvSpPr>
          <p:spPr>
            <a:xfrm>
              <a:off x="0" y="5209827"/>
              <a:ext cx="571501"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25</a:t>
              </a:r>
            </a:p>
          </p:txBody>
        </p:sp>
        <p:sp>
          <p:nvSpPr>
            <p:cNvPr id="538" name="Shape 538"/>
            <p:cNvSpPr/>
            <p:nvPr/>
          </p:nvSpPr>
          <p:spPr>
            <a:xfrm>
              <a:off x="0" y="5832127"/>
              <a:ext cx="571501"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25</a:t>
              </a:r>
            </a:p>
          </p:txBody>
        </p:sp>
        <p:pic>
          <p:nvPicPr>
            <p:cNvPr id="539" name="pasted-image.pdf"/>
            <p:cNvPicPr>
              <a:picLocks noChangeAspect="1"/>
            </p:cNvPicPr>
            <p:nvPr/>
          </p:nvPicPr>
          <p:blipFill>
            <a:blip r:embed="rId2">
              <a:extLst/>
            </a:blip>
            <a:stretch>
              <a:fillRect/>
            </a:stretch>
          </p:blipFill>
          <p:spPr>
            <a:xfrm>
              <a:off x="123229" y="0"/>
              <a:ext cx="381001" cy="393700"/>
            </a:xfrm>
            <a:prstGeom prst="rect">
              <a:avLst/>
            </a:prstGeom>
            <a:ln w="12700" cap="flat">
              <a:noFill/>
              <a:miter lim="400000"/>
            </a:ln>
            <a:effectLst/>
          </p:spPr>
        </p:pic>
      </p:grpSp>
      <p:pic>
        <p:nvPicPr>
          <p:cNvPr id="541" name="pasted-image.pdf"/>
          <p:cNvPicPr>
            <a:picLocks noChangeAspect="1"/>
          </p:cNvPicPr>
          <p:nvPr/>
        </p:nvPicPr>
        <p:blipFill>
          <a:blip r:embed="rId3">
            <a:extLst/>
          </a:blip>
          <a:stretch>
            <a:fillRect/>
          </a:stretch>
        </p:blipFill>
        <p:spPr>
          <a:xfrm>
            <a:off x="3362672" y="2589361"/>
            <a:ext cx="444501" cy="406401"/>
          </a:xfrm>
          <a:prstGeom prst="rect">
            <a:avLst/>
          </a:prstGeom>
          <a:ln w="12700">
            <a:miter lim="400000"/>
          </a:ln>
        </p:spPr>
      </p:pic>
      <p:pic>
        <p:nvPicPr>
          <p:cNvPr id="542" name="pasted-image.pdf"/>
          <p:cNvPicPr>
            <a:picLocks noChangeAspect="1"/>
          </p:cNvPicPr>
          <p:nvPr/>
        </p:nvPicPr>
        <p:blipFill>
          <a:blip r:embed="rId4">
            <a:extLst/>
          </a:blip>
          <a:stretch>
            <a:fillRect/>
          </a:stretch>
        </p:blipFill>
        <p:spPr>
          <a:xfrm>
            <a:off x="7686774" y="2534146"/>
            <a:ext cx="1422401" cy="406401"/>
          </a:xfrm>
          <a:prstGeom prst="rect">
            <a:avLst/>
          </a:prstGeom>
          <a:ln w="12700">
            <a:miter lim="400000"/>
          </a:ln>
        </p:spPr>
      </p:pic>
      <p:sp>
        <p:nvSpPr>
          <p:cNvPr id="543" name="Shape 543"/>
          <p:cNvSpPr/>
          <p:nvPr/>
        </p:nvSpPr>
        <p:spPr>
          <a:xfrm>
            <a:off x="8350249" y="3124199"/>
            <a:ext cx="3429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3</a:t>
            </a:r>
          </a:p>
        </p:txBody>
      </p:sp>
      <p:sp>
        <p:nvSpPr>
          <p:cNvPr id="544" name="Shape 544"/>
          <p:cNvSpPr/>
          <p:nvPr/>
        </p:nvSpPr>
        <p:spPr>
          <a:xfrm>
            <a:off x="8350249" y="3632199"/>
            <a:ext cx="3429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4</a:t>
            </a:r>
          </a:p>
        </p:txBody>
      </p:sp>
      <p:sp>
        <p:nvSpPr>
          <p:cNvPr id="545" name="Shape 545"/>
          <p:cNvSpPr/>
          <p:nvPr/>
        </p:nvSpPr>
        <p:spPr>
          <a:xfrm>
            <a:off x="8350249" y="4254499"/>
            <a:ext cx="3429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0</a:t>
            </a:r>
          </a:p>
        </p:txBody>
      </p:sp>
      <p:sp>
        <p:nvSpPr>
          <p:cNvPr id="546" name="Shape 546"/>
          <p:cNvSpPr/>
          <p:nvPr/>
        </p:nvSpPr>
        <p:spPr>
          <a:xfrm>
            <a:off x="8350249" y="4876799"/>
            <a:ext cx="3429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1</a:t>
            </a:r>
          </a:p>
        </p:txBody>
      </p:sp>
      <p:sp>
        <p:nvSpPr>
          <p:cNvPr id="547" name="Shape 547"/>
          <p:cNvSpPr/>
          <p:nvPr/>
        </p:nvSpPr>
        <p:spPr>
          <a:xfrm>
            <a:off x="8278812" y="5384799"/>
            <a:ext cx="485776"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-4</a:t>
            </a:r>
          </a:p>
        </p:txBody>
      </p:sp>
      <p:sp>
        <p:nvSpPr>
          <p:cNvPr id="548" name="Shape 548"/>
          <p:cNvSpPr/>
          <p:nvPr/>
        </p:nvSpPr>
        <p:spPr>
          <a:xfrm>
            <a:off x="8350249" y="6007099"/>
            <a:ext cx="3429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9</a:t>
            </a:r>
          </a:p>
        </p:txBody>
      </p:sp>
      <p:sp>
        <p:nvSpPr>
          <p:cNvPr id="549" name="Shape 549"/>
          <p:cNvSpPr/>
          <p:nvPr/>
        </p:nvSpPr>
        <p:spPr>
          <a:xfrm>
            <a:off x="8278812" y="6654799"/>
            <a:ext cx="485776"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-5</a:t>
            </a:r>
          </a:p>
        </p:txBody>
      </p:sp>
      <p:sp>
        <p:nvSpPr>
          <p:cNvPr id="550" name="Shape 550"/>
          <p:cNvSpPr/>
          <p:nvPr/>
        </p:nvSpPr>
        <p:spPr>
          <a:xfrm>
            <a:off x="8278812" y="7277099"/>
            <a:ext cx="485776"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-8</a:t>
            </a:r>
          </a:p>
        </p:txBody>
      </p:sp>
      <p:sp>
        <p:nvSpPr>
          <p:cNvPr id="551" name="Shape 551"/>
          <p:cNvSpPr/>
          <p:nvPr/>
        </p:nvSpPr>
        <p:spPr>
          <a:xfrm>
            <a:off x="8278812" y="7785099"/>
            <a:ext cx="485776"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-1</a:t>
            </a:r>
          </a:p>
        </p:txBody>
      </p:sp>
      <p:sp>
        <p:nvSpPr>
          <p:cNvPr id="552" name="Shape 552"/>
          <p:cNvSpPr/>
          <p:nvPr/>
        </p:nvSpPr>
        <p:spPr>
          <a:xfrm>
            <a:off x="8350249" y="8407399"/>
            <a:ext cx="3429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1</a:t>
            </a:r>
          </a:p>
        </p:txBody>
      </p:sp>
      <p:pic>
        <p:nvPicPr>
          <p:cNvPr id="553" name="pasted-image.pdf"/>
          <p:cNvPicPr>
            <a:picLocks noChangeAspect="1"/>
          </p:cNvPicPr>
          <p:nvPr/>
        </p:nvPicPr>
        <p:blipFill>
          <a:blip r:embed="rId5">
            <a:extLst/>
          </a:blip>
          <a:stretch>
            <a:fillRect/>
          </a:stretch>
        </p:blipFill>
        <p:spPr>
          <a:xfrm>
            <a:off x="9991625" y="2489200"/>
            <a:ext cx="1955801" cy="520700"/>
          </a:xfrm>
          <a:prstGeom prst="rect">
            <a:avLst/>
          </a:prstGeom>
          <a:ln w="12700">
            <a:miter lim="400000"/>
          </a:ln>
        </p:spPr>
      </p:pic>
      <p:sp>
        <p:nvSpPr>
          <p:cNvPr id="554" name="Shape 554"/>
          <p:cNvSpPr/>
          <p:nvPr/>
        </p:nvSpPr>
        <p:spPr>
          <a:xfrm>
            <a:off x="10623549" y="3124199"/>
            <a:ext cx="3429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9</a:t>
            </a:r>
          </a:p>
        </p:txBody>
      </p:sp>
      <p:sp>
        <p:nvSpPr>
          <p:cNvPr id="555" name="Shape 555"/>
          <p:cNvSpPr/>
          <p:nvPr/>
        </p:nvSpPr>
        <p:spPr>
          <a:xfrm>
            <a:off x="10509250" y="3632199"/>
            <a:ext cx="5715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16</a:t>
            </a:r>
          </a:p>
        </p:txBody>
      </p:sp>
      <p:sp>
        <p:nvSpPr>
          <p:cNvPr id="556" name="Shape 556"/>
          <p:cNvSpPr/>
          <p:nvPr/>
        </p:nvSpPr>
        <p:spPr>
          <a:xfrm>
            <a:off x="10623549" y="4254499"/>
            <a:ext cx="3429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0</a:t>
            </a:r>
          </a:p>
        </p:txBody>
      </p:sp>
      <p:sp>
        <p:nvSpPr>
          <p:cNvPr id="557" name="Shape 557"/>
          <p:cNvSpPr/>
          <p:nvPr/>
        </p:nvSpPr>
        <p:spPr>
          <a:xfrm>
            <a:off x="10623549" y="4876799"/>
            <a:ext cx="3429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1</a:t>
            </a:r>
          </a:p>
        </p:txBody>
      </p:sp>
      <p:sp>
        <p:nvSpPr>
          <p:cNvPr id="558" name="Shape 558"/>
          <p:cNvSpPr/>
          <p:nvPr/>
        </p:nvSpPr>
        <p:spPr>
          <a:xfrm>
            <a:off x="10509250" y="5384799"/>
            <a:ext cx="5715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16</a:t>
            </a:r>
          </a:p>
        </p:txBody>
      </p:sp>
      <p:sp>
        <p:nvSpPr>
          <p:cNvPr id="559" name="Shape 559"/>
          <p:cNvSpPr/>
          <p:nvPr/>
        </p:nvSpPr>
        <p:spPr>
          <a:xfrm>
            <a:off x="10509250" y="6007099"/>
            <a:ext cx="5715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81</a:t>
            </a:r>
          </a:p>
        </p:txBody>
      </p:sp>
      <p:sp>
        <p:nvSpPr>
          <p:cNvPr id="560" name="Shape 560"/>
          <p:cNvSpPr/>
          <p:nvPr/>
        </p:nvSpPr>
        <p:spPr>
          <a:xfrm>
            <a:off x="10509250" y="6654799"/>
            <a:ext cx="5715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25</a:t>
            </a:r>
          </a:p>
        </p:txBody>
      </p:sp>
      <p:sp>
        <p:nvSpPr>
          <p:cNvPr id="561" name="Shape 561"/>
          <p:cNvSpPr/>
          <p:nvPr/>
        </p:nvSpPr>
        <p:spPr>
          <a:xfrm>
            <a:off x="10509250" y="7277099"/>
            <a:ext cx="5715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64</a:t>
            </a:r>
          </a:p>
        </p:txBody>
      </p:sp>
      <p:sp>
        <p:nvSpPr>
          <p:cNvPr id="562" name="Shape 562"/>
          <p:cNvSpPr/>
          <p:nvPr/>
        </p:nvSpPr>
        <p:spPr>
          <a:xfrm>
            <a:off x="10623549" y="7785099"/>
            <a:ext cx="3429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1</a:t>
            </a:r>
          </a:p>
        </p:txBody>
      </p:sp>
      <p:sp>
        <p:nvSpPr>
          <p:cNvPr id="563" name="Shape 563"/>
          <p:cNvSpPr/>
          <p:nvPr/>
        </p:nvSpPr>
        <p:spPr>
          <a:xfrm>
            <a:off x="10623549" y="8407399"/>
            <a:ext cx="3429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1</a:t>
            </a:r>
          </a:p>
        </p:txBody>
      </p:sp>
      <p:grpSp>
        <p:nvGrpSpPr>
          <p:cNvPr id="566" name="Group 566"/>
          <p:cNvGrpSpPr/>
          <p:nvPr/>
        </p:nvGrpSpPr>
        <p:grpSpPr>
          <a:xfrm>
            <a:off x="139700" y="1396999"/>
            <a:ext cx="2184400" cy="1238251"/>
            <a:chOff x="-128550" y="0"/>
            <a:chExt cx="2184400" cy="1238250"/>
          </a:xfrm>
        </p:grpSpPr>
        <p:sp>
          <p:nvSpPr>
            <p:cNvPr id="564" name="Shape 564"/>
            <p:cNvSpPr/>
            <p:nvPr/>
          </p:nvSpPr>
          <p:spPr>
            <a:xfrm>
              <a:off x="0" y="-1"/>
              <a:ext cx="1624087"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Donc si </a:t>
              </a:r>
            </a:p>
          </p:txBody>
        </p:sp>
        <p:pic>
          <p:nvPicPr>
            <p:cNvPr id="565" name="pasted-image.pdf"/>
            <p:cNvPicPr>
              <a:picLocks noChangeAspect="1"/>
            </p:cNvPicPr>
            <p:nvPr/>
          </p:nvPicPr>
          <p:blipFill>
            <a:blip r:embed="rId6">
              <a:extLst/>
            </a:blip>
            <a:stretch>
              <a:fillRect/>
            </a:stretch>
          </p:blipFill>
          <p:spPr>
            <a:xfrm>
              <a:off x="-128551" y="730250"/>
              <a:ext cx="2184401" cy="508000"/>
            </a:xfrm>
            <a:prstGeom prst="rect">
              <a:avLst/>
            </a:prstGeom>
            <a:ln w="12700" cap="flat">
              <a:noFill/>
              <a:miter lim="400000"/>
            </a:ln>
            <a:effectLst/>
          </p:spPr>
        </p:pic>
      </p:grpSp>
    </p:spTree>
  </p:cSld>
  <p:clrMapOvr>
    <a:masterClrMapping/>
  </p:clrMapOvr>
  <mc:AlternateContent xmlns:mc="http://schemas.openxmlformats.org/markup-compatibility/2006">
    <mc:Choice xmlns:p14="http://schemas.microsoft.com/office/powerpoint/2010/main" Requires="p14">
      <p:transition spd="slow" advClick="1" p14:dur="2000">
        <p:dissolve/>
      </p:transition>
    </mc:Choice>
    <mc:Fallback>
      <p:transition spd="slow">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54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5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5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5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52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52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52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0" presetID="1" grpId="8" fill="hold">
                                  <p:stCondLst>
                                    <p:cond delay="0"/>
                                  </p:stCondLst>
                                  <p:iterate type="el" backwards="0">
                                    <p:tmAbs val="0"/>
                                  </p:iterate>
                                  <p:childTnLst>
                                    <p:set>
                                      <p:cBhvr>
                                        <p:cTn id="34" fill="hold"/>
                                        <p:tgtEl>
                                          <p:spTgt spid="52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Class="entr" nodeType="clickEffect" presetSubtype="0" presetID="1" grpId="9" fill="hold">
                                  <p:stCondLst>
                                    <p:cond delay="0"/>
                                  </p:stCondLst>
                                  <p:iterate type="el" backwards="0">
                                    <p:tmAbs val="0"/>
                                  </p:iterate>
                                  <p:childTnLst>
                                    <p:set>
                                      <p:cBhvr>
                                        <p:cTn id="38" fill="hold"/>
                                        <p:tgtEl>
                                          <p:spTgt spid="52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Class="entr" nodeType="clickEffect" presetSubtype="0" presetID="1" grpId="10" fill="hold">
                                  <p:stCondLst>
                                    <p:cond delay="0"/>
                                  </p:stCondLst>
                                  <p:iterate type="el" backwards="0">
                                    <p:tmAbs val="0"/>
                                  </p:iterate>
                                  <p:childTnLst>
                                    <p:set>
                                      <p:cBhvr>
                                        <p:cTn id="42" fill="hold"/>
                                        <p:tgtEl>
                                          <p:spTgt spid="52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Class="entr" nodeType="clickEffect" presetSubtype="0" presetID="1" grpId="11" fill="hold">
                                  <p:stCondLst>
                                    <p:cond delay="0"/>
                                  </p:stCondLst>
                                  <p:iterate type="el" backwards="0">
                                    <p:tmAbs val="0"/>
                                  </p:iterate>
                                  <p:childTnLst>
                                    <p:set>
                                      <p:cBhvr>
                                        <p:cTn id="46" fill="hold"/>
                                        <p:tgtEl>
                                          <p:spTgt spid="52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Class="entr" nodeType="clickEffect" presetSubtype="0" presetID="1" grpId="12" fill="hold">
                                  <p:stCondLst>
                                    <p:cond delay="0"/>
                                  </p:stCondLst>
                                  <p:iterate type="el" backwards="0">
                                    <p:tmAbs val="0"/>
                                  </p:iterate>
                                  <p:childTnLst>
                                    <p:set>
                                      <p:cBhvr>
                                        <p:cTn id="50" fill="hold"/>
                                        <p:tgtEl>
                                          <p:spTgt spid="54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Class="entr" nodeType="clickEffect" presetSubtype="0" presetID="1" grpId="13" fill="hold">
                                  <p:stCondLst>
                                    <p:cond delay="0"/>
                                  </p:stCondLst>
                                  <p:iterate type="el" backwards="0">
                                    <p:tmAbs val="0"/>
                                  </p:iterate>
                                  <p:childTnLst>
                                    <p:set>
                                      <p:cBhvr>
                                        <p:cTn id="54" fill="hold"/>
                                        <p:tgtEl>
                                          <p:spTgt spid="542"/>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Class="entr" nodeType="clickEffect" presetSubtype="0" presetID="1" grpId="14" fill="hold">
                                  <p:stCondLst>
                                    <p:cond delay="0"/>
                                  </p:stCondLst>
                                  <p:iterate type="el" backwards="0">
                                    <p:tmAbs val="0"/>
                                  </p:iterate>
                                  <p:childTnLst>
                                    <p:set>
                                      <p:cBhvr>
                                        <p:cTn id="58" fill="hold"/>
                                        <p:tgtEl>
                                          <p:spTgt spid="543"/>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Class="entr" nodeType="clickEffect" presetSubtype="0" presetID="1" grpId="15" fill="hold">
                                  <p:stCondLst>
                                    <p:cond delay="0"/>
                                  </p:stCondLst>
                                  <p:iterate type="el" backwards="0">
                                    <p:tmAbs val="0"/>
                                  </p:iterate>
                                  <p:childTnLst>
                                    <p:set>
                                      <p:cBhvr>
                                        <p:cTn id="62" fill="hold"/>
                                        <p:tgtEl>
                                          <p:spTgt spid="544"/>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Class="entr" nodeType="clickEffect" presetSubtype="0" presetID="1" grpId="16" fill="hold">
                                  <p:stCondLst>
                                    <p:cond delay="0"/>
                                  </p:stCondLst>
                                  <p:iterate type="el" backwards="0">
                                    <p:tmAbs val="0"/>
                                  </p:iterate>
                                  <p:childTnLst>
                                    <p:set>
                                      <p:cBhvr>
                                        <p:cTn id="66" fill="hold"/>
                                        <p:tgtEl>
                                          <p:spTgt spid="545"/>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Class="entr" nodeType="clickEffect" presetSubtype="0" presetID="1" grpId="17" fill="hold">
                                  <p:stCondLst>
                                    <p:cond delay="0"/>
                                  </p:stCondLst>
                                  <p:iterate type="el" backwards="0">
                                    <p:tmAbs val="0"/>
                                  </p:iterate>
                                  <p:childTnLst>
                                    <p:set>
                                      <p:cBhvr>
                                        <p:cTn id="70" fill="hold"/>
                                        <p:tgtEl>
                                          <p:spTgt spid="546"/>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Class="entr" nodeType="clickEffect" presetSubtype="0" presetID="1" grpId="18" fill="hold">
                                  <p:stCondLst>
                                    <p:cond delay="0"/>
                                  </p:stCondLst>
                                  <p:iterate type="el" backwards="0">
                                    <p:tmAbs val="0"/>
                                  </p:iterate>
                                  <p:childTnLst>
                                    <p:set>
                                      <p:cBhvr>
                                        <p:cTn id="74" fill="hold"/>
                                        <p:tgtEl>
                                          <p:spTgt spid="547"/>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Class="entr" nodeType="clickEffect" presetSubtype="0" presetID="1" grpId="19" fill="hold">
                                  <p:stCondLst>
                                    <p:cond delay="0"/>
                                  </p:stCondLst>
                                  <p:iterate type="el" backwards="0">
                                    <p:tmAbs val="0"/>
                                  </p:iterate>
                                  <p:childTnLst>
                                    <p:set>
                                      <p:cBhvr>
                                        <p:cTn id="78" fill="hold"/>
                                        <p:tgtEl>
                                          <p:spTgt spid="548"/>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Class="entr" nodeType="clickEffect" presetSubtype="0" presetID="1" grpId="20" fill="hold">
                                  <p:stCondLst>
                                    <p:cond delay="0"/>
                                  </p:stCondLst>
                                  <p:iterate type="el" backwards="0">
                                    <p:tmAbs val="0"/>
                                  </p:iterate>
                                  <p:childTnLst>
                                    <p:set>
                                      <p:cBhvr>
                                        <p:cTn id="82" fill="hold"/>
                                        <p:tgtEl>
                                          <p:spTgt spid="549"/>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Class="entr" nodeType="clickEffect" presetSubtype="0" presetID="1" grpId="21" fill="hold">
                                  <p:stCondLst>
                                    <p:cond delay="0"/>
                                  </p:stCondLst>
                                  <p:iterate type="el" backwards="0">
                                    <p:tmAbs val="0"/>
                                  </p:iterate>
                                  <p:childTnLst>
                                    <p:set>
                                      <p:cBhvr>
                                        <p:cTn id="86" fill="hold"/>
                                        <p:tgtEl>
                                          <p:spTgt spid="550"/>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Class="entr" nodeType="clickEffect" presetSubtype="0" presetID="1" grpId="22" fill="hold">
                                  <p:stCondLst>
                                    <p:cond delay="0"/>
                                  </p:stCondLst>
                                  <p:iterate type="el" backwards="0">
                                    <p:tmAbs val="0"/>
                                  </p:iterate>
                                  <p:childTnLst>
                                    <p:set>
                                      <p:cBhvr>
                                        <p:cTn id="90" fill="hold"/>
                                        <p:tgtEl>
                                          <p:spTgt spid="551"/>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Class="entr" nodeType="clickEffect" presetSubtype="0" presetID="1" grpId="23" fill="hold">
                                  <p:stCondLst>
                                    <p:cond delay="0"/>
                                  </p:stCondLst>
                                  <p:iterate type="el" backwards="0">
                                    <p:tmAbs val="0"/>
                                  </p:iterate>
                                  <p:childTnLst>
                                    <p:set>
                                      <p:cBhvr>
                                        <p:cTn id="94" fill="hold"/>
                                        <p:tgtEl>
                                          <p:spTgt spid="552"/>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Class="entr" nodeType="clickEffect" presetSubtype="0" presetID="1" grpId="24" fill="hold">
                                  <p:stCondLst>
                                    <p:cond delay="0"/>
                                  </p:stCondLst>
                                  <p:iterate type="el" backwards="0">
                                    <p:tmAbs val="0"/>
                                  </p:iterate>
                                  <p:childTnLst>
                                    <p:set>
                                      <p:cBhvr>
                                        <p:cTn id="98" fill="hold"/>
                                        <p:tgtEl>
                                          <p:spTgt spid="553"/>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Class="entr" nodeType="clickEffect" presetSubtype="0" presetID="1" grpId="25" fill="hold">
                                  <p:stCondLst>
                                    <p:cond delay="0"/>
                                  </p:stCondLst>
                                  <p:iterate type="el" backwards="0">
                                    <p:tmAbs val="0"/>
                                  </p:iterate>
                                  <p:childTnLst>
                                    <p:set>
                                      <p:cBhvr>
                                        <p:cTn id="102" fill="hold"/>
                                        <p:tgtEl>
                                          <p:spTgt spid="554"/>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Class="entr" nodeType="clickEffect" presetSubtype="0" presetID="1" grpId="26" fill="hold">
                                  <p:stCondLst>
                                    <p:cond delay="0"/>
                                  </p:stCondLst>
                                  <p:iterate type="el" backwards="0">
                                    <p:tmAbs val="0"/>
                                  </p:iterate>
                                  <p:childTnLst>
                                    <p:set>
                                      <p:cBhvr>
                                        <p:cTn id="106" fill="hold"/>
                                        <p:tgtEl>
                                          <p:spTgt spid="555"/>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Class="entr" nodeType="clickEffect" presetSubtype="0" presetID="1" grpId="27" fill="hold">
                                  <p:stCondLst>
                                    <p:cond delay="0"/>
                                  </p:stCondLst>
                                  <p:iterate type="el" backwards="0">
                                    <p:tmAbs val="0"/>
                                  </p:iterate>
                                  <p:childTnLst>
                                    <p:set>
                                      <p:cBhvr>
                                        <p:cTn id="110" fill="hold"/>
                                        <p:tgtEl>
                                          <p:spTgt spid="556"/>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Class="entr" nodeType="clickEffect" presetSubtype="0" presetID="1" grpId="28" fill="hold">
                                  <p:stCondLst>
                                    <p:cond delay="0"/>
                                  </p:stCondLst>
                                  <p:iterate type="el" backwards="0">
                                    <p:tmAbs val="0"/>
                                  </p:iterate>
                                  <p:childTnLst>
                                    <p:set>
                                      <p:cBhvr>
                                        <p:cTn id="114" fill="hold"/>
                                        <p:tgtEl>
                                          <p:spTgt spid="557"/>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Class="entr" nodeType="clickEffect" presetSubtype="0" presetID="1" grpId="29" fill="hold">
                                  <p:stCondLst>
                                    <p:cond delay="0"/>
                                  </p:stCondLst>
                                  <p:iterate type="el" backwards="0">
                                    <p:tmAbs val="0"/>
                                  </p:iterate>
                                  <p:childTnLst>
                                    <p:set>
                                      <p:cBhvr>
                                        <p:cTn id="118" fill="hold"/>
                                        <p:tgtEl>
                                          <p:spTgt spid="558"/>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Class="entr" nodeType="clickEffect" presetSubtype="0" presetID="1" grpId="30" fill="hold">
                                  <p:stCondLst>
                                    <p:cond delay="0"/>
                                  </p:stCondLst>
                                  <p:iterate type="el" backwards="0">
                                    <p:tmAbs val="0"/>
                                  </p:iterate>
                                  <p:childTnLst>
                                    <p:set>
                                      <p:cBhvr>
                                        <p:cTn id="122" fill="hold"/>
                                        <p:tgtEl>
                                          <p:spTgt spid="559"/>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Class="entr" nodeType="clickEffect" presetSubtype="0" presetID="1" grpId="31" fill="hold">
                                  <p:stCondLst>
                                    <p:cond delay="0"/>
                                  </p:stCondLst>
                                  <p:iterate type="el" backwards="0">
                                    <p:tmAbs val="0"/>
                                  </p:iterate>
                                  <p:childTnLst>
                                    <p:set>
                                      <p:cBhvr>
                                        <p:cTn id="126" fill="hold"/>
                                        <p:tgtEl>
                                          <p:spTgt spid="560"/>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Class="entr" nodeType="clickEffect" presetSubtype="0" presetID="1" grpId="32" fill="hold">
                                  <p:stCondLst>
                                    <p:cond delay="0"/>
                                  </p:stCondLst>
                                  <p:iterate type="el" backwards="0">
                                    <p:tmAbs val="0"/>
                                  </p:iterate>
                                  <p:childTnLst>
                                    <p:set>
                                      <p:cBhvr>
                                        <p:cTn id="130" fill="hold"/>
                                        <p:tgtEl>
                                          <p:spTgt spid="561"/>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Class="entr" nodeType="clickEffect" presetSubtype="0" presetID="1" grpId="33" fill="hold">
                                  <p:stCondLst>
                                    <p:cond delay="0"/>
                                  </p:stCondLst>
                                  <p:iterate type="el" backwards="0">
                                    <p:tmAbs val="0"/>
                                  </p:iterate>
                                  <p:childTnLst>
                                    <p:set>
                                      <p:cBhvr>
                                        <p:cTn id="134" fill="hold"/>
                                        <p:tgtEl>
                                          <p:spTgt spid="562"/>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Class="entr" nodeType="clickEffect" presetSubtype="0" presetID="1" grpId="34" fill="hold">
                                  <p:stCondLst>
                                    <p:cond delay="0"/>
                                  </p:stCondLst>
                                  <p:iterate type="el" backwards="0">
                                    <p:tmAbs val="0"/>
                                  </p:iterate>
                                  <p:childTnLst>
                                    <p:set>
                                      <p:cBhvr>
                                        <p:cTn id="138" fill="hold"/>
                                        <p:tgtEl>
                                          <p:spTgt spid="56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553" grpId="24"/>
      <p:bldP build="whole" bldLvl="1" animBg="1" rev="0" advAuto="0" spid="526" grpId="9"/>
      <p:bldP build="whole" bldLvl="1" animBg="1" rev="0" advAuto="0" spid="549" grpId="20"/>
      <p:bldP build="whole" bldLvl="1" animBg="1" rev="0" advAuto="0" spid="521" grpId="4"/>
      <p:bldP build="whole" bldLvl="1" animBg="1" rev="0" advAuto="0" spid="545" grpId="16"/>
      <p:bldP build="whole" bldLvl="1" animBg="1" rev="0" advAuto="0" spid="563" grpId="34"/>
      <p:bldP build="whole" bldLvl="1" animBg="1" rev="0" advAuto="0" spid="560" grpId="31"/>
      <p:bldP build="whole" bldLvl="1" animBg="1" rev="0" advAuto="0" spid="551" grpId="22"/>
      <p:bldP build="whole" bldLvl="1" animBg="1" rev="0" advAuto="0" spid="562" grpId="33"/>
      <p:bldP build="whole" bldLvl="1" animBg="1" rev="0" advAuto="0" spid="525" grpId="8"/>
      <p:bldP build="whole" bldLvl="1" animBg="1" rev="0" advAuto="0" spid="522" grpId="5"/>
      <p:bldP build="whole" bldLvl="1" animBg="1" rev="0" advAuto="0" spid="528" grpId="11"/>
      <p:bldP build="whole" bldLvl="1" animBg="1" rev="0" advAuto="0" spid="547" grpId="18"/>
      <p:bldP build="whole" bldLvl="1" animBg="1" rev="0" advAuto="0" spid="559" grpId="30"/>
      <p:bldP build="whole" bldLvl="1" animBg="1" rev="0" advAuto="0" spid="550" grpId="21"/>
      <p:bldP build="whole" bldLvl="1" animBg="1" rev="0" advAuto="0" spid="540" grpId="12"/>
      <p:bldP build="whole" bldLvl="1" animBg="1" rev="0" advAuto="0" spid="541" grpId="1"/>
      <p:bldP build="whole" bldLvl="1" animBg="1" rev="0" advAuto="0" spid="544" grpId="15"/>
      <p:bldP build="whole" bldLvl="1" animBg="1" rev="0" advAuto="0" spid="542" grpId="13"/>
      <p:bldP build="whole" bldLvl="1" animBg="1" rev="0" advAuto="0" spid="557" grpId="28"/>
      <p:bldP build="whole" bldLvl="1" animBg="1" rev="0" advAuto="0" spid="558" grpId="29"/>
      <p:bldP build="whole" bldLvl="1" animBg="1" rev="0" advAuto="0" spid="524" grpId="7"/>
      <p:bldP build="whole" bldLvl="1" animBg="1" rev="0" advAuto="0" spid="546" grpId="17"/>
      <p:bldP build="whole" bldLvl="1" animBg="1" rev="0" advAuto="0" spid="554" grpId="25"/>
      <p:bldP build="whole" bldLvl="1" animBg="1" rev="0" advAuto="0" spid="548" grpId="19"/>
      <p:bldP build="whole" bldLvl="1" animBg="1" rev="0" advAuto="0" spid="543" grpId="14"/>
      <p:bldP build="whole" bldLvl="1" animBg="1" rev="0" advAuto="0" spid="523" grpId="6"/>
      <p:bldP build="whole" bldLvl="1" animBg="1" rev="0" advAuto="0" spid="552" grpId="23"/>
      <p:bldP build="whole" bldLvl="1" animBg="1" rev="0" advAuto="0" spid="520" grpId="3"/>
      <p:bldP build="whole" bldLvl="1" animBg="1" rev="0" advAuto="0" spid="527" grpId="10"/>
      <p:bldP build="whole" bldLvl="1" animBg="1" rev="0" advAuto="0" spid="555" grpId="26"/>
      <p:bldP build="whole" bldLvl="1" animBg="1" rev="0" advAuto="0" spid="519" grpId="2"/>
      <p:bldP build="whole" bldLvl="1" animBg="1" rev="0" advAuto="0" spid="561" grpId="32"/>
      <p:bldP build="whole" bldLvl="1" animBg="1" rev="0" advAuto="0" spid="556" grpId="27"/>
    </p:bldLst>
  </p:timing>
</p:sld>
</file>

<file path=ppt/slides/slide2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68" name="Shape 568"/>
          <p:cNvSpPr/>
          <p:nvPr>
            <p:ph type="body" idx="13"/>
          </p:nvPr>
        </p:nvSpPr>
        <p:spPr>
          <a:prstGeom prst="roundRect">
            <a:avLst>
              <a:gd name="adj" fmla="val 50000"/>
            </a:avLst>
          </a:prstGeom>
        </p:spPr>
        <p:txBody>
          <a:bodyPr/>
          <a:lstStyle/>
          <a:p>
            <a:pPr/>
            <a:r>
              <a:t>Exemple:</a:t>
            </a:r>
          </a:p>
        </p:txBody>
      </p:sp>
      <p:sp>
        <p:nvSpPr>
          <p:cNvPr id="569" name="Shape 569"/>
          <p:cNvSpPr/>
          <p:nvPr/>
        </p:nvSpPr>
        <p:spPr>
          <a:xfrm>
            <a:off x="2598663" y="304799"/>
            <a:ext cx="10406137" cy="2184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stStyle>
          <a:p>
            <a:pPr/>
            <a:r>
              <a:t>Supposons qu’on ait une liste de 250 chiffres qu’on dit aléatoire. Si ces chiffres sont vraiment aléatoires, il est naturel de supposer que la fréquence de ces chiffres soit distribuée uniformément.</a:t>
            </a:r>
          </a:p>
        </p:txBody>
      </p:sp>
      <p:pic>
        <p:nvPicPr>
          <p:cNvPr id="570" name="pasted-image.pdf"/>
          <p:cNvPicPr>
            <a:picLocks noChangeAspect="1"/>
          </p:cNvPicPr>
          <p:nvPr/>
        </p:nvPicPr>
        <p:blipFill>
          <a:blip r:embed="rId2">
            <a:extLst/>
          </a:blip>
          <a:stretch>
            <a:fillRect/>
          </a:stretch>
        </p:blipFill>
        <p:spPr>
          <a:xfrm>
            <a:off x="9991625" y="2489200"/>
            <a:ext cx="1955801" cy="520700"/>
          </a:xfrm>
          <a:prstGeom prst="rect">
            <a:avLst/>
          </a:prstGeom>
          <a:ln w="12700">
            <a:miter lim="400000"/>
          </a:ln>
        </p:spPr>
      </p:pic>
      <p:sp>
        <p:nvSpPr>
          <p:cNvPr id="571" name="Shape 571"/>
          <p:cNvSpPr/>
          <p:nvPr/>
        </p:nvSpPr>
        <p:spPr>
          <a:xfrm>
            <a:off x="10623549" y="3124199"/>
            <a:ext cx="3429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9</a:t>
            </a:r>
          </a:p>
        </p:txBody>
      </p:sp>
      <p:sp>
        <p:nvSpPr>
          <p:cNvPr id="572" name="Shape 572"/>
          <p:cNvSpPr/>
          <p:nvPr/>
        </p:nvSpPr>
        <p:spPr>
          <a:xfrm>
            <a:off x="10509250" y="3632199"/>
            <a:ext cx="5715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16</a:t>
            </a:r>
          </a:p>
        </p:txBody>
      </p:sp>
      <p:sp>
        <p:nvSpPr>
          <p:cNvPr id="573" name="Shape 573"/>
          <p:cNvSpPr/>
          <p:nvPr/>
        </p:nvSpPr>
        <p:spPr>
          <a:xfrm>
            <a:off x="10623549" y="4254499"/>
            <a:ext cx="3429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0</a:t>
            </a:r>
          </a:p>
        </p:txBody>
      </p:sp>
      <p:sp>
        <p:nvSpPr>
          <p:cNvPr id="574" name="Shape 574"/>
          <p:cNvSpPr/>
          <p:nvPr/>
        </p:nvSpPr>
        <p:spPr>
          <a:xfrm>
            <a:off x="10623549" y="4876799"/>
            <a:ext cx="3429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1</a:t>
            </a:r>
          </a:p>
        </p:txBody>
      </p:sp>
      <p:sp>
        <p:nvSpPr>
          <p:cNvPr id="575" name="Shape 575"/>
          <p:cNvSpPr/>
          <p:nvPr/>
        </p:nvSpPr>
        <p:spPr>
          <a:xfrm>
            <a:off x="10509250" y="5384799"/>
            <a:ext cx="5715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16</a:t>
            </a:r>
          </a:p>
        </p:txBody>
      </p:sp>
      <p:sp>
        <p:nvSpPr>
          <p:cNvPr id="576" name="Shape 576"/>
          <p:cNvSpPr/>
          <p:nvPr/>
        </p:nvSpPr>
        <p:spPr>
          <a:xfrm>
            <a:off x="10509250" y="6007099"/>
            <a:ext cx="5715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81</a:t>
            </a:r>
          </a:p>
        </p:txBody>
      </p:sp>
      <p:sp>
        <p:nvSpPr>
          <p:cNvPr id="577" name="Shape 577"/>
          <p:cNvSpPr/>
          <p:nvPr/>
        </p:nvSpPr>
        <p:spPr>
          <a:xfrm>
            <a:off x="10509250" y="6654799"/>
            <a:ext cx="5715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25</a:t>
            </a:r>
          </a:p>
        </p:txBody>
      </p:sp>
      <p:sp>
        <p:nvSpPr>
          <p:cNvPr id="578" name="Shape 578"/>
          <p:cNvSpPr/>
          <p:nvPr/>
        </p:nvSpPr>
        <p:spPr>
          <a:xfrm>
            <a:off x="10509250" y="7277099"/>
            <a:ext cx="5715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64</a:t>
            </a:r>
          </a:p>
        </p:txBody>
      </p:sp>
      <p:sp>
        <p:nvSpPr>
          <p:cNvPr id="579" name="Shape 579"/>
          <p:cNvSpPr/>
          <p:nvPr/>
        </p:nvSpPr>
        <p:spPr>
          <a:xfrm>
            <a:off x="10623549" y="7785099"/>
            <a:ext cx="3429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1</a:t>
            </a:r>
          </a:p>
        </p:txBody>
      </p:sp>
      <p:sp>
        <p:nvSpPr>
          <p:cNvPr id="580" name="Shape 580"/>
          <p:cNvSpPr/>
          <p:nvPr/>
        </p:nvSpPr>
        <p:spPr>
          <a:xfrm>
            <a:off x="10623549" y="8407399"/>
            <a:ext cx="3429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1</a:t>
            </a:r>
          </a:p>
        </p:txBody>
      </p:sp>
      <p:grpSp>
        <p:nvGrpSpPr>
          <p:cNvPr id="583" name="Group 583"/>
          <p:cNvGrpSpPr/>
          <p:nvPr/>
        </p:nvGrpSpPr>
        <p:grpSpPr>
          <a:xfrm>
            <a:off x="139700" y="1396999"/>
            <a:ext cx="2184400" cy="1238251"/>
            <a:chOff x="-128550" y="0"/>
            <a:chExt cx="2184400" cy="1238250"/>
          </a:xfrm>
        </p:grpSpPr>
        <p:sp>
          <p:nvSpPr>
            <p:cNvPr id="581" name="Shape 581"/>
            <p:cNvSpPr/>
            <p:nvPr/>
          </p:nvSpPr>
          <p:spPr>
            <a:xfrm>
              <a:off x="0" y="-1"/>
              <a:ext cx="1624087"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Donc si </a:t>
              </a:r>
            </a:p>
          </p:txBody>
        </p:sp>
        <p:pic>
          <p:nvPicPr>
            <p:cNvPr id="582" name="pasted-image.pdf"/>
            <p:cNvPicPr>
              <a:picLocks noChangeAspect="1"/>
            </p:cNvPicPr>
            <p:nvPr/>
          </p:nvPicPr>
          <p:blipFill>
            <a:blip r:embed="rId3">
              <a:extLst/>
            </a:blip>
            <a:stretch>
              <a:fillRect/>
            </a:stretch>
          </p:blipFill>
          <p:spPr>
            <a:xfrm>
              <a:off x="-128551" y="730250"/>
              <a:ext cx="2184401" cy="508000"/>
            </a:xfrm>
            <a:prstGeom prst="rect">
              <a:avLst/>
            </a:prstGeom>
            <a:ln w="12700" cap="flat">
              <a:noFill/>
              <a:miter lim="400000"/>
            </a:ln>
            <a:effectLst/>
          </p:spPr>
        </p:pic>
      </p:grpSp>
    </p:spTree>
  </p:cSld>
  <p:clrMapOvr>
    <a:masterClrMapping/>
  </p:clrMapOvr>
  <p:transition xmlns:p14="http://schemas.microsoft.com/office/powerpoint/2010/main" spd="slow" advClick="1" p14:dur="2000"/>
</p:sld>
</file>

<file path=ppt/slides/slide2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85" name="Shape 585"/>
          <p:cNvSpPr/>
          <p:nvPr>
            <p:ph type="body" idx="13"/>
          </p:nvPr>
        </p:nvSpPr>
        <p:spPr>
          <a:prstGeom prst="roundRect">
            <a:avLst>
              <a:gd name="adj" fmla="val 50000"/>
            </a:avLst>
          </a:prstGeom>
        </p:spPr>
        <p:txBody>
          <a:bodyPr/>
          <a:lstStyle/>
          <a:p>
            <a:pPr/>
            <a:r>
              <a:t>Exemple:</a:t>
            </a:r>
          </a:p>
        </p:txBody>
      </p:sp>
      <p:sp>
        <p:nvSpPr>
          <p:cNvPr id="586" name="Shape 586"/>
          <p:cNvSpPr/>
          <p:nvPr/>
        </p:nvSpPr>
        <p:spPr>
          <a:xfrm>
            <a:off x="2598663" y="304799"/>
            <a:ext cx="10406137" cy="2184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stStyle>
          <a:p>
            <a:pPr/>
            <a:r>
              <a:t>Supposons qu’on ait une liste de 250 chiffres qu’on dit aléatoire. Si ces chiffres sont vraiment aléatoires, il est naturel de supposer que la fréquence de ces chiffres soit distribuée uniformément.</a:t>
            </a:r>
          </a:p>
        </p:txBody>
      </p:sp>
      <p:pic>
        <p:nvPicPr>
          <p:cNvPr id="587" name="pasted-image.pdf"/>
          <p:cNvPicPr>
            <a:picLocks noChangeAspect="1"/>
          </p:cNvPicPr>
          <p:nvPr/>
        </p:nvPicPr>
        <p:blipFill>
          <a:blip r:embed="rId2">
            <a:extLst/>
          </a:blip>
          <a:stretch>
            <a:fillRect/>
          </a:stretch>
        </p:blipFill>
        <p:spPr>
          <a:xfrm>
            <a:off x="5721350" y="2628900"/>
            <a:ext cx="1955800" cy="520700"/>
          </a:xfrm>
          <a:prstGeom prst="rect">
            <a:avLst/>
          </a:prstGeom>
          <a:ln w="12700">
            <a:miter lim="400000"/>
          </a:ln>
        </p:spPr>
      </p:pic>
      <p:sp>
        <p:nvSpPr>
          <p:cNvPr id="588" name="Shape 588"/>
          <p:cNvSpPr/>
          <p:nvPr/>
        </p:nvSpPr>
        <p:spPr>
          <a:xfrm>
            <a:off x="1431825" y="3581399"/>
            <a:ext cx="3429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9</a:t>
            </a:r>
          </a:p>
        </p:txBody>
      </p:sp>
      <p:sp>
        <p:nvSpPr>
          <p:cNvPr id="589" name="Shape 589"/>
          <p:cNvSpPr/>
          <p:nvPr/>
        </p:nvSpPr>
        <p:spPr>
          <a:xfrm>
            <a:off x="2425619" y="3581399"/>
            <a:ext cx="5715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16</a:t>
            </a:r>
          </a:p>
        </p:txBody>
      </p:sp>
      <p:sp>
        <p:nvSpPr>
          <p:cNvPr id="590" name="Shape 590"/>
          <p:cNvSpPr/>
          <p:nvPr/>
        </p:nvSpPr>
        <p:spPr>
          <a:xfrm>
            <a:off x="3648012" y="3581399"/>
            <a:ext cx="3429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0</a:t>
            </a:r>
          </a:p>
        </p:txBody>
      </p:sp>
      <p:sp>
        <p:nvSpPr>
          <p:cNvPr id="591" name="Shape 591"/>
          <p:cNvSpPr/>
          <p:nvPr/>
        </p:nvSpPr>
        <p:spPr>
          <a:xfrm>
            <a:off x="4754512" y="3581399"/>
            <a:ext cx="3429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1</a:t>
            </a:r>
          </a:p>
        </p:txBody>
      </p:sp>
      <p:sp>
        <p:nvSpPr>
          <p:cNvPr id="592" name="Shape 592"/>
          <p:cNvSpPr/>
          <p:nvPr/>
        </p:nvSpPr>
        <p:spPr>
          <a:xfrm>
            <a:off x="5721350" y="3581399"/>
            <a:ext cx="5715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16</a:t>
            </a:r>
          </a:p>
        </p:txBody>
      </p:sp>
      <p:sp>
        <p:nvSpPr>
          <p:cNvPr id="593" name="Shape 593"/>
          <p:cNvSpPr/>
          <p:nvPr/>
        </p:nvSpPr>
        <p:spPr>
          <a:xfrm>
            <a:off x="6916787" y="3581399"/>
            <a:ext cx="5715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81</a:t>
            </a:r>
          </a:p>
        </p:txBody>
      </p:sp>
      <p:sp>
        <p:nvSpPr>
          <p:cNvPr id="594" name="Shape 594"/>
          <p:cNvSpPr/>
          <p:nvPr/>
        </p:nvSpPr>
        <p:spPr>
          <a:xfrm>
            <a:off x="8023287" y="3581399"/>
            <a:ext cx="5715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25</a:t>
            </a:r>
          </a:p>
        </p:txBody>
      </p:sp>
      <p:sp>
        <p:nvSpPr>
          <p:cNvPr id="595" name="Shape 595"/>
          <p:cNvSpPr/>
          <p:nvPr/>
        </p:nvSpPr>
        <p:spPr>
          <a:xfrm>
            <a:off x="9129786" y="3581399"/>
            <a:ext cx="5715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64</a:t>
            </a:r>
          </a:p>
        </p:txBody>
      </p:sp>
      <p:sp>
        <p:nvSpPr>
          <p:cNvPr id="596" name="Shape 596"/>
          <p:cNvSpPr/>
          <p:nvPr/>
        </p:nvSpPr>
        <p:spPr>
          <a:xfrm>
            <a:off x="10414161" y="3581399"/>
            <a:ext cx="3429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1</a:t>
            </a:r>
          </a:p>
        </p:txBody>
      </p:sp>
      <p:sp>
        <p:nvSpPr>
          <p:cNvPr id="597" name="Shape 597"/>
          <p:cNvSpPr/>
          <p:nvPr/>
        </p:nvSpPr>
        <p:spPr>
          <a:xfrm>
            <a:off x="11407954" y="3581399"/>
            <a:ext cx="3429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1</a:t>
            </a:r>
          </a:p>
        </p:txBody>
      </p:sp>
      <p:pic>
        <p:nvPicPr>
          <p:cNvPr id="598" name="pasted-image.pdf"/>
          <p:cNvPicPr>
            <a:picLocks noChangeAspect="1"/>
          </p:cNvPicPr>
          <p:nvPr/>
        </p:nvPicPr>
        <p:blipFill>
          <a:blip r:embed="rId3">
            <a:extLst/>
          </a:blip>
          <a:stretch>
            <a:fillRect/>
          </a:stretch>
        </p:blipFill>
        <p:spPr>
          <a:xfrm>
            <a:off x="263425" y="4930775"/>
            <a:ext cx="11696701" cy="939800"/>
          </a:xfrm>
          <a:prstGeom prst="rect">
            <a:avLst/>
          </a:prstGeom>
          <a:ln w="12700">
            <a:miter lim="400000"/>
          </a:ln>
        </p:spPr>
      </p:pic>
      <p:pic>
        <p:nvPicPr>
          <p:cNvPr id="599" name="pasted-image.pdf"/>
          <p:cNvPicPr>
            <a:picLocks noChangeAspect="1"/>
          </p:cNvPicPr>
          <p:nvPr/>
        </p:nvPicPr>
        <p:blipFill>
          <a:blip r:embed="rId4">
            <a:extLst/>
          </a:blip>
          <a:stretch>
            <a:fillRect/>
          </a:stretch>
        </p:blipFill>
        <p:spPr>
          <a:xfrm>
            <a:off x="828575" y="6553200"/>
            <a:ext cx="1206501" cy="939800"/>
          </a:xfrm>
          <a:prstGeom prst="rect">
            <a:avLst/>
          </a:prstGeom>
          <a:ln w="12700">
            <a:miter lim="400000"/>
          </a:ln>
        </p:spPr>
      </p:pic>
      <p:pic>
        <p:nvPicPr>
          <p:cNvPr id="600" name="pasted-image.pdf"/>
          <p:cNvPicPr>
            <a:picLocks noChangeAspect="1"/>
          </p:cNvPicPr>
          <p:nvPr/>
        </p:nvPicPr>
        <p:blipFill>
          <a:blip r:embed="rId5">
            <a:extLst/>
          </a:blip>
          <a:stretch>
            <a:fillRect/>
          </a:stretch>
        </p:blipFill>
        <p:spPr>
          <a:xfrm>
            <a:off x="2330369" y="6819900"/>
            <a:ext cx="1333501" cy="406400"/>
          </a:xfrm>
          <a:prstGeom prst="rect">
            <a:avLst/>
          </a:prstGeom>
          <a:ln w="12700">
            <a:miter lim="400000"/>
          </a:ln>
        </p:spPr>
      </p:pic>
      <p:pic>
        <p:nvPicPr>
          <p:cNvPr id="601" name="pasted-image.pdf"/>
          <p:cNvPicPr>
            <a:picLocks noChangeAspect="1"/>
          </p:cNvPicPr>
          <p:nvPr/>
        </p:nvPicPr>
        <p:blipFill>
          <a:blip r:embed="rId6">
            <a:extLst/>
          </a:blip>
          <a:stretch>
            <a:fillRect/>
          </a:stretch>
        </p:blipFill>
        <p:spPr>
          <a:xfrm>
            <a:off x="3872160" y="6814244"/>
            <a:ext cx="1549401" cy="406401"/>
          </a:xfrm>
          <a:prstGeom prst="rect">
            <a:avLst/>
          </a:prstGeom>
          <a:ln w="12700">
            <a:miter lim="400000"/>
          </a:ln>
        </p:spPr>
      </p:pic>
      <p:grpSp>
        <p:nvGrpSpPr>
          <p:cNvPr id="604" name="Group 604"/>
          <p:cNvGrpSpPr/>
          <p:nvPr/>
        </p:nvGrpSpPr>
        <p:grpSpPr>
          <a:xfrm>
            <a:off x="4528616" y="8058149"/>
            <a:ext cx="3947568" cy="622301"/>
            <a:chOff x="0" y="0"/>
            <a:chExt cx="3947566" cy="622300"/>
          </a:xfrm>
        </p:grpSpPr>
        <p:sp>
          <p:nvSpPr>
            <p:cNvPr id="602" name="Shape 602"/>
            <p:cNvSpPr/>
            <p:nvPr/>
          </p:nvSpPr>
          <p:spPr>
            <a:xfrm>
              <a:off x="0" y="-1"/>
              <a:ext cx="3324077"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Donc on accepte </a:t>
              </a:r>
            </a:p>
          </p:txBody>
        </p:sp>
        <p:pic>
          <p:nvPicPr>
            <p:cNvPr id="603" name="pasted-image.pdf"/>
            <p:cNvPicPr>
              <a:picLocks noChangeAspect="1"/>
            </p:cNvPicPr>
            <p:nvPr/>
          </p:nvPicPr>
          <p:blipFill>
            <a:blip r:embed="rId7">
              <a:extLst/>
            </a:blip>
            <a:stretch>
              <a:fillRect/>
            </a:stretch>
          </p:blipFill>
          <p:spPr>
            <a:xfrm>
              <a:off x="3414166" y="127000"/>
              <a:ext cx="533401" cy="393700"/>
            </a:xfrm>
            <a:prstGeom prst="rect">
              <a:avLst/>
            </a:prstGeom>
            <a:ln w="12700" cap="flat">
              <a:noFill/>
              <a:miter lim="400000"/>
            </a:ln>
            <a:effectLst/>
          </p:spPr>
        </p:pic>
      </p:grpSp>
      <p:grpSp>
        <p:nvGrpSpPr>
          <p:cNvPr id="607" name="Group 607"/>
          <p:cNvGrpSpPr/>
          <p:nvPr/>
        </p:nvGrpSpPr>
        <p:grpSpPr>
          <a:xfrm>
            <a:off x="139700" y="1396999"/>
            <a:ext cx="2184400" cy="1238251"/>
            <a:chOff x="-128550" y="0"/>
            <a:chExt cx="2184400" cy="1238250"/>
          </a:xfrm>
        </p:grpSpPr>
        <p:sp>
          <p:nvSpPr>
            <p:cNvPr id="605" name="Shape 605"/>
            <p:cNvSpPr/>
            <p:nvPr/>
          </p:nvSpPr>
          <p:spPr>
            <a:xfrm>
              <a:off x="0" y="-1"/>
              <a:ext cx="1624087"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Donc si </a:t>
              </a:r>
            </a:p>
          </p:txBody>
        </p:sp>
        <p:pic>
          <p:nvPicPr>
            <p:cNvPr id="606" name="pasted-image.pdf"/>
            <p:cNvPicPr>
              <a:picLocks noChangeAspect="1"/>
            </p:cNvPicPr>
            <p:nvPr/>
          </p:nvPicPr>
          <p:blipFill>
            <a:blip r:embed="rId8">
              <a:extLst/>
            </a:blip>
            <a:stretch>
              <a:fillRect/>
            </a:stretch>
          </p:blipFill>
          <p:spPr>
            <a:xfrm>
              <a:off x="-128551" y="730250"/>
              <a:ext cx="2184401" cy="508000"/>
            </a:xfrm>
            <a:prstGeom prst="rect">
              <a:avLst/>
            </a:prstGeom>
            <a:ln w="12700" cap="flat">
              <a:noFill/>
              <a:miter lim="400000"/>
            </a:ln>
            <a:effectLst/>
          </p:spPr>
        </p:pic>
      </p:grpSp>
    </p:spTree>
  </p:cSld>
  <p:clrMapOvr>
    <a:masterClrMapping/>
  </p:clrMapOvr>
  <mc:AlternateContent xmlns:mc="http://schemas.openxmlformats.org/markup-compatibility/2006">
    <mc:Choice xmlns:p14="http://schemas.microsoft.com/office/powerpoint/2010/main" Requires="p14">
      <p:transition spd="med" advClick="1" p14:dur="1000">
        <p:dissolve/>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59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59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60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60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60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598" grpId="1"/>
      <p:bldP build="whole" bldLvl="1" animBg="1" rev="0" advAuto="0" spid="604" grpId="5"/>
      <p:bldP build="whole" bldLvl="1" animBg="1" rev="0" advAuto="0" spid="601" grpId="4"/>
      <p:bldP build="whole" bldLvl="1" animBg="1" rev="0" advAuto="0" spid="599" grpId="2"/>
      <p:bldP build="whole" bldLvl="1" animBg="1" rev="0" advAuto="0" spid="600" grpId="3"/>
    </p:bldLst>
  </p:timing>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7" name="Shape 137"/>
          <p:cNvSpPr/>
          <p:nvPr/>
        </p:nvSpPr>
        <p:spPr>
          <a:xfrm>
            <a:off x="2139131" y="234949"/>
            <a:ext cx="8726538"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Considérons une population ou un échantillon.</a:t>
            </a:r>
          </a:p>
        </p:txBody>
      </p:sp>
      <p:grpSp>
        <p:nvGrpSpPr>
          <p:cNvPr id="141" name="Group 141"/>
          <p:cNvGrpSpPr/>
          <p:nvPr/>
        </p:nvGrpSpPr>
        <p:grpSpPr>
          <a:xfrm>
            <a:off x="2296070" y="1428749"/>
            <a:ext cx="8412660" cy="1429446"/>
            <a:chOff x="0" y="0"/>
            <a:chExt cx="8412658" cy="1429444"/>
          </a:xfrm>
        </p:grpSpPr>
        <p:sp>
          <p:nvSpPr>
            <p:cNvPr id="138" name="Shape 138"/>
            <p:cNvSpPr/>
            <p:nvPr/>
          </p:nvSpPr>
          <p:spPr>
            <a:xfrm>
              <a:off x="-1" y="-1"/>
              <a:ext cx="8412660"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Intéressons-nous à deux variables statistiques </a:t>
              </a:r>
            </a:p>
          </p:txBody>
        </p:sp>
        <p:pic>
          <p:nvPicPr>
            <p:cNvPr id="139" name="pasted-image.pdf"/>
            <p:cNvPicPr>
              <a:picLocks noChangeAspect="1"/>
            </p:cNvPicPr>
            <p:nvPr/>
          </p:nvPicPr>
          <p:blipFill>
            <a:blip r:embed="rId2">
              <a:extLst/>
            </a:blip>
            <a:stretch>
              <a:fillRect/>
            </a:stretch>
          </p:blipFill>
          <p:spPr>
            <a:xfrm>
              <a:off x="2820144" y="1111944"/>
              <a:ext cx="381001" cy="317501"/>
            </a:xfrm>
            <a:prstGeom prst="rect">
              <a:avLst/>
            </a:prstGeom>
            <a:ln w="12700" cap="flat">
              <a:noFill/>
              <a:miter lim="400000"/>
            </a:ln>
            <a:effectLst/>
          </p:spPr>
        </p:pic>
        <p:pic>
          <p:nvPicPr>
            <p:cNvPr id="140" name="pasted-image.pdf"/>
            <p:cNvPicPr>
              <a:picLocks noChangeAspect="1"/>
            </p:cNvPicPr>
            <p:nvPr/>
          </p:nvPicPr>
          <p:blipFill>
            <a:blip r:embed="rId3">
              <a:extLst/>
            </a:blip>
            <a:stretch>
              <a:fillRect/>
            </a:stretch>
          </p:blipFill>
          <p:spPr>
            <a:xfrm>
              <a:off x="5284291" y="1069578"/>
              <a:ext cx="342901" cy="317501"/>
            </a:xfrm>
            <a:prstGeom prst="rect">
              <a:avLst/>
            </a:prstGeom>
            <a:ln w="12700" cap="flat">
              <a:noFill/>
              <a:miter lim="400000"/>
            </a:ln>
            <a:effectLst/>
          </p:spPr>
        </p:pic>
      </p:grpSp>
      <p:sp>
        <p:nvSpPr>
          <p:cNvPr id="142" name="Shape 142"/>
          <p:cNvSpPr/>
          <p:nvPr/>
        </p:nvSpPr>
        <p:spPr>
          <a:xfrm>
            <a:off x="382103" y="3347839"/>
            <a:ext cx="12240594"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pouvant être des variables statistiques qualitatives ou quantitatives.</a:t>
            </a:r>
          </a:p>
        </p:txBody>
      </p:sp>
      <p:sp>
        <p:nvSpPr>
          <p:cNvPr id="143" name="Shape 143"/>
          <p:cNvSpPr/>
          <p:nvPr/>
        </p:nvSpPr>
        <p:spPr>
          <a:xfrm>
            <a:off x="4223717" y="4254499"/>
            <a:ext cx="4537622"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Ayant comme modalités</a:t>
            </a:r>
          </a:p>
        </p:txBody>
      </p:sp>
      <p:pic>
        <p:nvPicPr>
          <p:cNvPr id="144" name="pasted-image.pdf"/>
          <p:cNvPicPr>
            <a:picLocks noChangeAspect="1"/>
          </p:cNvPicPr>
          <p:nvPr/>
        </p:nvPicPr>
        <p:blipFill>
          <a:blip r:embed="rId4">
            <a:extLst/>
          </a:blip>
          <a:stretch>
            <a:fillRect/>
          </a:stretch>
        </p:blipFill>
        <p:spPr>
          <a:xfrm>
            <a:off x="4454177" y="5266928"/>
            <a:ext cx="4076701" cy="469901"/>
          </a:xfrm>
          <a:prstGeom prst="rect">
            <a:avLst/>
          </a:prstGeom>
          <a:ln w="12700">
            <a:miter lim="400000"/>
          </a:ln>
        </p:spPr>
      </p:pic>
      <p:pic>
        <p:nvPicPr>
          <p:cNvPr id="145" name="pasted-image.pdf"/>
          <p:cNvPicPr>
            <a:picLocks noChangeAspect="1"/>
          </p:cNvPicPr>
          <p:nvPr/>
        </p:nvPicPr>
        <p:blipFill>
          <a:blip r:embed="rId5">
            <a:extLst/>
          </a:blip>
          <a:stretch>
            <a:fillRect/>
          </a:stretch>
        </p:blipFill>
        <p:spPr>
          <a:xfrm>
            <a:off x="4533205" y="6349107"/>
            <a:ext cx="3898901" cy="482601"/>
          </a:xfrm>
          <a:prstGeom prst="rect">
            <a:avLst/>
          </a:prstGeom>
          <a:ln w="12700">
            <a:miter lim="400000"/>
          </a:ln>
        </p:spPr>
      </p:pic>
      <p:sp>
        <p:nvSpPr>
          <p:cNvPr id="146" name="Shape 146"/>
          <p:cNvSpPr/>
          <p:nvPr/>
        </p:nvSpPr>
        <p:spPr>
          <a:xfrm>
            <a:off x="480888" y="7564635"/>
            <a:ext cx="12043024" cy="1143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Si les variables sont continues, on les regroupera par classes pour n’avoir qu’un nombre fini de modalités.</a:t>
            </a:r>
          </a:p>
        </p:txBody>
      </p:sp>
    </p:spTree>
  </p:cSld>
  <p:clrMapOvr>
    <a:masterClrMapping/>
  </p:clrMapOvr>
  <p:transition xmlns:p14="http://schemas.microsoft.com/office/powerpoint/2010/main" spd="med" advClick="1" p14:dur="1000"/>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4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1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14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14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14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14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41" grpId="1"/>
      <p:bldP build="whole" bldLvl="1" animBg="1" rev="0" advAuto="0" spid="142" grpId="2"/>
      <p:bldP build="whole" bldLvl="1" animBg="1" rev="0" advAuto="0" spid="144" grpId="4"/>
      <p:bldP build="whole" bldLvl="1" animBg="1" rev="0" advAuto="0" spid="143" grpId="3"/>
      <p:bldP build="whole" bldLvl="1" animBg="1" rev="0" advAuto="0" spid="145" grpId="5"/>
      <p:bldP build="whole" bldLvl="1" animBg="1" rev="0" advAuto="0" spid="146" grpId="6"/>
    </p:bldLst>
  </p:timing>
</p:sld>
</file>

<file path=ppt/slides/slide3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09" name="Shape 609"/>
          <p:cNvSpPr/>
          <p:nvPr>
            <p:ph type="body" idx="13"/>
          </p:nvPr>
        </p:nvSpPr>
        <p:spPr>
          <a:prstGeom prst="roundRect">
            <a:avLst>
              <a:gd name="adj" fmla="val 50000"/>
            </a:avLst>
          </a:prstGeom>
        </p:spPr>
        <p:txBody>
          <a:bodyPr/>
          <a:lstStyle/>
          <a:p>
            <a:pPr/>
            <a:r>
              <a:t>Faites les exercices suivants</a:t>
            </a:r>
          </a:p>
        </p:txBody>
      </p:sp>
      <p:sp>
        <p:nvSpPr>
          <p:cNvPr id="610" name="Shape 610"/>
          <p:cNvSpPr/>
          <p:nvPr/>
        </p:nvSpPr>
        <p:spPr>
          <a:xfrm>
            <a:off x="5385630" y="4565649"/>
            <a:ext cx="2233540"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#5.8 à 5.11</a:t>
            </a:r>
          </a:p>
        </p:txBody>
      </p:sp>
    </p:spTree>
  </p:cSld>
  <p:clrMapOvr>
    <a:masterClrMapping/>
  </p:clrMapOvr>
  <p:transition xmlns:p14="http://schemas.microsoft.com/office/powerpoint/2010/main" spd="med" advClick="1" p14:dur="1000"/>
</p:sld>
</file>

<file path=ppt/slides/slide3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12" name="Shape 612"/>
          <p:cNvSpPr/>
          <p:nvPr>
            <p:ph type="body" idx="13"/>
          </p:nvPr>
        </p:nvSpPr>
        <p:spPr>
          <a:prstGeom prst="roundRect">
            <a:avLst>
              <a:gd name="adj" fmla="val 50000"/>
            </a:avLst>
          </a:prstGeom>
        </p:spPr>
        <p:txBody>
          <a:bodyPr/>
          <a:lstStyle/>
          <a:p>
            <a:pPr/>
            <a:r>
              <a:t>Devoir:</a:t>
            </a:r>
          </a:p>
        </p:txBody>
      </p:sp>
      <p:sp>
        <p:nvSpPr>
          <p:cNvPr id="613" name="Shape 613"/>
          <p:cNvSpPr/>
          <p:nvPr/>
        </p:nvSpPr>
        <p:spPr>
          <a:xfrm>
            <a:off x="6784739" y="4254500"/>
            <a:ext cx="2347839"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 5.1 à 5.11</a:t>
            </a:r>
          </a:p>
        </p:txBody>
      </p:sp>
    </p:spTree>
  </p:cSld>
  <p:clrMapOvr>
    <a:masterClrMapping/>
  </p:clrMapOvr>
  <p:transition xmlns:p14="http://schemas.microsoft.com/office/powerpoint/2010/main" spd="med" advClick="1" p14:dur="1000"/>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8" name="Shape 148"/>
          <p:cNvSpPr/>
          <p:nvPr/>
        </p:nvSpPr>
        <p:spPr>
          <a:xfrm>
            <a:off x="132854" y="419100"/>
            <a:ext cx="12739093" cy="1143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Par exemple on pourrait prendre comme population les enseignants  d’un cégep.</a:t>
            </a:r>
          </a:p>
        </p:txBody>
      </p:sp>
      <p:pic>
        <p:nvPicPr>
          <p:cNvPr id="149" name="pasted-image.pdf"/>
          <p:cNvPicPr>
            <a:picLocks noChangeAspect="1"/>
          </p:cNvPicPr>
          <p:nvPr/>
        </p:nvPicPr>
        <p:blipFill>
          <a:blip r:embed="rId2">
            <a:extLst/>
          </a:blip>
          <a:stretch>
            <a:fillRect/>
          </a:stretch>
        </p:blipFill>
        <p:spPr>
          <a:xfrm>
            <a:off x="2520950" y="4697238"/>
            <a:ext cx="7962900" cy="469901"/>
          </a:xfrm>
          <a:prstGeom prst="rect">
            <a:avLst/>
          </a:prstGeom>
          <a:ln w="12700">
            <a:miter lim="400000"/>
          </a:ln>
        </p:spPr>
      </p:pic>
      <p:pic>
        <p:nvPicPr>
          <p:cNvPr id="150" name="pasted-image.pdf"/>
          <p:cNvPicPr>
            <a:picLocks noChangeAspect="1"/>
          </p:cNvPicPr>
          <p:nvPr/>
        </p:nvPicPr>
        <p:blipFill>
          <a:blip r:embed="rId3">
            <a:extLst/>
          </a:blip>
          <a:stretch>
            <a:fillRect/>
          </a:stretch>
        </p:blipFill>
        <p:spPr>
          <a:xfrm>
            <a:off x="2505062" y="6048027"/>
            <a:ext cx="9105901" cy="469901"/>
          </a:xfrm>
          <a:prstGeom prst="rect">
            <a:avLst/>
          </a:prstGeom>
          <a:ln w="12700">
            <a:miter lim="400000"/>
          </a:ln>
        </p:spPr>
      </p:pic>
      <p:grpSp>
        <p:nvGrpSpPr>
          <p:cNvPr id="153" name="Group 153"/>
          <p:cNvGrpSpPr/>
          <p:nvPr/>
        </p:nvGrpSpPr>
        <p:grpSpPr>
          <a:xfrm>
            <a:off x="6362501" y="1996578"/>
            <a:ext cx="2822787" cy="622301"/>
            <a:chOff x="0" y="0"/>
            <a:chExt cx="2822785" cy="622300"/>
          </a:xfrm>
        </p:grpSpPr>
        <p:sp>
          <p:nvSpPr>
            <p:cNvPr id="151" name="Shape 151"/>
            <p:cNvSpPr/>
            <p:nvPr/>
          </p:nvSpPr>
          <p:spPr>
            <a:xfrm>
              <a:off x="581211" y="-1"/>
              <a:ext cx="2241575"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 L’état civil</a:t>
              </a:r>
            </a:p>
          </p:txBody>
        </p:sp>
        <p:pic>
          <p:nvPicPr>
            <p:cNvPr id="152" name="pasted-image.pdf"/>
            <p:cNvPicPr>
              <a:picLocks noChangeAspect="1"/>
            </p:cNvPicPr>
            <p:nvPr/>
          </p:nvPicPr>
          <p:blipFill>
            <a:blip r:embed="rId4">
              <a:extLst/>
            </a:blip>
            <a:stretch>
              <a:fillRect/>
            </a:stretch>
          </p:blipFill>
          <p:spPr>
            <a:xfrm>
              <a:off x="0" y="152400"/>
              <a:ext cx="342900" cy="317500"/>
            </a:xfrm>
            <a:prstGeom prst="rect">
              <a:avLst/>
            </a:prstGeom>
            <a:ln w="12700" cap="flat">
              <a:noFill/>
              <a:miter lim="400000"/>
            </a:ln>
            <a:effectLst/>
          </p:spPr>
        </p:pic>
      </p:grpSp>
      <p:grpSp>
        <p:nvGrpSpPr>
          <p:cNvPr id="156" name="Group 156"/>
          <p:cNvGrpSpPr/>
          <p:nvPr/>
        </p:nvGrpSpPr>
        <p:grpSpPr>
          <a:xfrm>
            <a:off x="2644626" y="1996578"/>
            <a:ext cx="1884338" cy="622301"/>
            <a:chOff x="0" y="0"/>
            <a:chExt cx="1884337" cy="622300"/>
          </a:xfrm>
        </p:grpSpPr>
        <p:sp>
          <p:nvSpPr>
            <p:cNvPr id="154" name="Shape 154"/>
            <p:cNvSpPr/>
            <p:nvPr/>
          </p:nvSpPr>
          <p:spPr>
            <a:xfrm>
              <a:off x="548009" y="-1"/>
              <a:ext cx="1336329"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 L’âge</a:t>
              </a:r>
            </a:p>
          </p:txBody>
        </p:sp>
        <p:pic>
          <p:nvPicPr>
            <p:cNvPr id="155" name="pasted-image.pdf"/>
            <p:cNvPicPr>
              <a:picLocks noChangeAspect="1"/>
            </p:cNvPicPr>
            <p:nvPr/>
          </p:nvPicPr>
          <p:blipFill>
            <a:blip r:embed="rId5">
              <a:extLst/>
            </a:blip>
            <a:stretch>
              <a:fillRect/>
            </a:stretch>
          </p:blipFill>
          <p:spPr>
            <a:xfrm>
              <a:off x="0" y="152400"/>
              <a:ext cx="381000" cy="317500"/>
            </a:xfrm>
            <a:prstGeom prst="rect">
              <a:avLst/>
            </a:prstGeom>
            <a:ln w="12700" cap="flat">
              <a:noFill/>
              <a:miter lim="400000"/>
            </a:ln>
            <a:effectLst/>
          </p:spPr>
        </p:pic>
      </p:grpSp>
      <p:sp>
        <p:nvSpPr>
          <p:cNvPr id="157" name="Shape 157"/>
          <p:cNvSpPr/>
          <p:nvPr/>
        </p:nvSpPr>
        <p:spPr>
          <a:xfrm>
            <a:off x="2086223" y="3194049"/>
            <a:ext cx="8832354"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Dans ce cas on pourrait avoir comme modalités</a:t>
            </a:r>
          </a:p>
        </p:txBody>
      </p:sp>
      <p:sp>
        <p:nvSpPr>
          <p:cNvPr id="158" name="Shape 158"/>
          <p:cNvSpPr/>
          <p:nvPr/>
        </p:nvSpPr>
        <p:spPr>
          <a:xfrm>
            <a:off x="-43904" y="7245498"/>
            <a:ext cx="13055601" cy="114344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Avec les données recueillies pour ces variables, on les présente dans un tableau qu’on nomme </a:t>
            </a:r>
            <a:r>
              <a:rPr>
                <a:latin typeface="Baskerville SemiBold"/>
                <a:ea typeface="Baskerville SemiBold"/>
                <a:cs typeface="Baskerville SemiBold"/>
                <a:sym typeface="Baskerville SemiBold"/>
              </a:rPr>
              <a:t>tableau de contingence</a:t>
            </a:r>
          </a:p>
        </p:txBody>
      </p:sp>
    </p:spTree>
  </p:cSld>
  <p:clrMapOvr>
    <a:masterClrMapping/>
  </p:clrMapOvr>
  <p:transition xmlns:p14="http://schemas.microsoft.com/office/powerpoint/2010/main" spd="med" advClick="1" p14:dur="1000"/>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5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15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15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14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15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15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56" grpId="1"/>
      <p:bldP build="whole" bldLvl="1" animBg="1" rev="0" advAuto="0" spid="153" grpId="2"/>
      <p:bldP build="whole" bldLvl="1" animBg="1" rev="0" advAuto="0" spid="150" grpId="5"/>
      <p:bldP build="whole" bldLvl="1" animBg="1" rev="0" advAuto="0" spid="157" grpId="3"/>
      <p:bldP build="whole" bldLvl="1" animBg="1" rev="0" advAuto="0" spid="149" grpId="4"/>
      <p:bldP build="whole" bldLvl="1" animBg="1" rev="0" advAuto="0" spid="158" grpId="6"/>
    </p:bldLst>
  </p:timing>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60" name="pasted-image.pdf"/>
          <p:cNvPicPr>
            <a:picLocks noChangeAspect="1"/>
          </p:cNvPicPr>
          <p:nvPr/>
        </p:nvPicPr>
        <p:blipFill>
          <a:blip r:embed="rId2">
            <a:extLst/>
          </a:blip>
          <a:stretch>
            <a:fillRect/>
          </a:stretch>
        </p:blipFill>
        <p:spPr>
          <a:xfrm>
            <a:off x="221679" y="1670050"/>
            <a:ext cx="1308101" cy="469900"/>
          </a:xfrm>
          <a:prstGeom prst="rect">
            <a:avLst/>
          </a:prstGeom>
          <a:ln w="12700">
            <a:miter lim="400000"/>
          </a:ln>
        </p:spPr>
      </p:pic>
      <p:pic>
        <p:nvPicPr>
          <p:cNvPr id="161" name="pasted-image.pdf"/>
          <p:cNvPicPr>
            <a:picLocks noChangeAspect="1"/>
          </p:cNvPicPr>
          <p:nvPr/>
        </p:nvPicPr>
        <p:blipFill>
          <a:blip r:embed="rId3">
            <a:extLst/>
          </a:blip>
          <a:stretch>
            <a:fillRect/>
          </a:stretch>
        </p:blipFill>
        <p:spPr>
          <a:xfrm>
            <a:off x="221679" y="2606079"/>
            <a:ext cx="1308101" cy="469901"/>
          </a:xfrm>
          <a:prstGeom prst="rect">
            <a:avLst/>
          </a:prstGeom>
          <a:ln w="12700">
            <a:miter lim="400000"/>
          </a:ln>
        </p:spPr>
      </p:pic>
      <p:pic>
        <p:nvPicPr>
          <p:cNvPr id="162" name="pasted-image.pdf"/>
          <p:cNvPicPr>
            <a:picLocks noChangeAspect="1"/>
          </p:cNvPicPr>
          <p:nvPr/>
        </p:nvPicPr>
        <p:blipFill>
          <a:blip r:embed="rId4">
            <a:extLst/>
          </a:blip>
          <a:stretch>
            <a:fillRect/>
          </a:stretch>
        </p:blipFill>
        <p:spPr>
          <a:xfrm>
            <a:off x="221679" y="3542109"/>
            <a:ext cx="1308101" cy="469901"/>
          </a:xfrm>
          <a:prstGeom prst="rect">
            <a:avLst/>
          </a:prstGeom>
          <a:ln w="12700">
            <a:miter lim="400000"/>
          </a:ln>
        </p:spPr>
      </p:pic>
      <p:pic>
        <p:nvPicPr>
          <p:cNvPr id="163" name="pasted-image.pdf"/>
          <p:cNvPicPr>
            <a:picLocks noChangeAspect="1"/>
          </p:cNvPicPr>
          <p:nvPr/>
        </p:nvPicPr>
        <p:blipFill>
          <a:blip r:embed="rId5">
            <a:extLst/>
          </a:blip>
          <a:stretch>
            <a:fillRect/>
          </a:stretch>
        </p:blipFill>
        <p:spPr>
          <a:xfrm>
            <a:off x="221679" y="4470400"/>
            <a:ext cx="1308101" cy="469900"/>
          </a:xfrm>
          <a:prstGeom prst="rect">
            <a:avLst/>
          </a:prstGeom>
          <a:ln w="12700">
            <a:miter lim="400000"/>
          </a:ln>
        </p:spPr>
      </p:pic>
      <p:sp>
        <p:nvSpPr>
          <p:cNvPr id="164" name="Shape 164"/>
          <p:cNvSpPr/>
          <p:nvPr/>
        </p:nvSpPr>
        <p:spPr>
          <a:xfrm>
            <a:off x="1963092" y="565149"/>
            <a:ext cx="1233637"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Marié</a:t>
            </a:r>
          </a:p>
        </p:txBody>
      </p:sp>
      <p:sp>
        <p:nvSpPr>
          <p:cNvPr id="165" name="Shape 165"/>
          <p:cNvSpPr/>
          <p:nvPr/>
        </p:nvSpPr>
        <p:spPr>
          <a:xfrm>
            <a:off x="7822827" y="565149"/>
            <a:ext cx="1559125"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Divorcé</a:t>
            </a:r>
          </a:p>
        </p:txBody>
      </p:sp>
      <p:sp>
        <p:nvSpPr>
          <p:cNvPr id="166" name="Shape 166"/>
          <p:cNvSpPr/>
          <p:nvPr/>
        </p:nvSpPr>
        <p:spPr>
          <a:xfrm>
            <a:off x="3707457" y="565149"/>
            <a:ext cx="2139108"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Célibataire</a:t>
            </a:r>
          </a:p>
        </p:txBody>
      </p:sp>
      <p:sp>
        <p:nvSpPr>
          <p:cNvPr id="167" name="Shape 167"/>
          <p:cNvSpPr/>
          <p:nvPr/>
        </p:nvSpPr>
        <p:spPr>
          <a:xfrm>
            <a:off x="6357292" y="565149"/>
            <a:ext cx="954808"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Veuf</a:t>
            </a:r>
          </a:p>
        </p:txBody>
      </p:sp>
      <p:sp>
        <p:nvSpPr>
          <p:cNvPr id="168" name="Shape 168"/>
          <p:cNvSpPr/>
          <p:nvPr/>
        </p:nvSpPr>
        <p:spPr>
          <a:xfrm>
            <a:off x="9892679" y="565149"/>
            <a:ext cx="1149029"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Autre</a:t>
            </a:r>
          </a:p>
        </p:txBody>
      </p:sp>
      <p:sp>
        <p:nvSpPr>
          <p:cNvPr id="169" name="Shape 169"/>
          <p:cNvSpPr/>
          <p:nvPr/>
        </p:nvSpPr>
        <p:spPr>
          <a:xfrm>
            <a:off x="11552435" y="565149"/>
            <a:ext cx="1420045"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Totaux</a:t>
            </a:r>
          </a:p>
        </p:txBody>
      </p:sp>
      <p:sp>
        <p:nvSpPr>
          <p:cNvPr id="170" name="Shape 170"/>
          <p:cNvSpPr/>
          <p:nvPr/>
        </p:nvSpPr>
        <p:spPr>
          <a:xfrm>
            <a:off x="109735" y="5414168"/>
            <a:ext cx="1420045"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Totaux</a:t>
            </a:r>
          </a:p>
        </p:txBody>
      </p:sp>
      <p:sp>
        <p:nvSpPr>
          <p:cNvPr id="171" name="Shape 171"/>
          <p:cNvSpPr/>
          <p:nvPr/>
        </p:nvSpPr>
        <p:spPr>
          <a:xfrm flipV="1">
            <a:off x="1874192" y="313535"/>
            <a:ext cx="1" cy="6337689"/>
          </a:xfrm>
          <a:prstGeom prst="line">
            <a:avLst/>
          </a:prstGeom>
          <a:ln w="25400">
            <a:solidFill>
              <a:srgbClr val="535353"/>
            </a:solidFill>
            <a:miter lim="400000"/>
          </a:ln>
        </p:spPr>
        <p:txBody>
          <a:bodyPr lIns="0" tIns="0" rIns="0" bIns="0"/>
          <a:lstStyle/>
          <a:p>
            <a:pPr>
              <a:defRPr sz="4000"/>
            </a:pPr>
          </a:p>
        </p:txBody>
      </p:sp>
      <p:sp>
        <p:nvSpPr>
          <p:cNvPr id="172" name="Shape 172"/>
          <p:cNvSpPr/>
          <p:nvPr/>
        </p:nvSpPr>
        <p:spPr>
          <a:xfrm flipV="1">
            <a:off x="3452093" y="313535"/>
            <a:ext cx="1" cy="6337689"/>
          </a:xfrm>
          <a:prstGeom prst="line">
            <a:avLst/>
          </a:prstGeom>
          <a:ln w="25400">
            <a:solidFill>
              <a:srgbClr val="535353"/>
            </a:solidFill>
            <a:miter lim="400000"/>
          </a:ln>
        </p:spPr>
        <p:txBody>
          <a:bodyPr lIns="0" tIns="0" rIns="0" bIns="0"/>
          <a:lstStyle/>
          <a:p>
            <a:pPr>
              <a:defRPr sz="4000"/>
            </a:pPr>
          </a:p>
        </p:txBody>
      </p:sp>
      <p:sp>
        <p:nvSpPr>
          <p:cNvPr id="173" name="Shape 173"/>
          <p:cNvSpPr/>
          <p:nvPr/>
        </p:nvSpPr>
        <p:spPr>
          <a:xfrm flipV="1">
            <a:off x="6102077" y="313535"/>
            <a:ext cx="1" cy="6337689"/>
          </a:xfrm>
          <a:prstGeom prst="line">
            <a:avLst/>
          </a:prstGeom>
          <a:ln w="25400">
            <a:solidFill>
              <a:srgbClr val="535353"/>
            </a:solidFill>
            <a:miter lim="400000"/>
          </a:ln>
        </p:spPr>
        <p:txBody>
          <a:bodyPr lIns="0" tIns="0" rIns="0" bIns="0"/>
          <a:lstStyle/>
          <a:p>
            <a:pPr>
              <a:defRPr sz="4000"/>
            </a:pPr>
          </a:p>
        </p:txBody>
      </p:sp>
      <p:sp>
        <p:nvSpPr>
          <p:cNvPr id="174" name="Shape 174"/>
          <p:cNvSpPr/>
          <p:nvPr/>
        </p:nvSpPr>
        <p:spPr>
          <a:xfrm flipV="1">
            <a:off x="7603777" y="313535"/>
            <a:ext cx="1" cy="6337689"/>
          </a:xfrm>
          <a:prstGeom prst="line">
            <a:avLst/>
          </a:prstGeom>
          <a:ln w="25400">
            <a:solidFill>
              <a:srgbClr val="535353"/>
            </a:solidFill>
            <a:miter lim="400000"/>
          </a:ln>
        </p:spPr>
        <p:txBody>
          <a:bodyPr lIns="0" tIns="0" rIns="0" bIns="0"/>
          <a:lstStyle/>
          <a:p>
            <a:pPr>
              <a:defRPr sz="4000"/>
            </a:pPr>
          </a:p>
        </p:txBody>
      </p:sp>
      <p:sp>
        <p:nvSpPr>
          <p:cNvPr id="175" name="Shape 175"/>
          <p:cNvSpPr/>
          <p:nvPr/>
        </p:nvSpPr>
        <p:spPr>
          <a:xfrm flipV="1">
            <a:off x="9637315" y="313535"/>
            <a:ext cx="1" cy="6337689"/>
          </a:xfrm>
          <a:prstGeom prst="line">
            <a:avLst/>
          </a:prstGeom>
          <a:ln w="25400">
            <a:solidFill>
              <a:srgbClr val="535353"/>
            </a:solidFill>
            <a:miter lim="400000"/>
          </a:ln>
        </p:spPr>
        <p:txBody>
          <a:bodyPr lIns="0" tIns="0" rIns="0" bIns="0"/>
          <a:lstStyle/>
          <a:p>
            <a:pPr>
              <a:defRPr sz="4000"/>
            </a:pPr>
          </a:p>
        </p:txBody>
      </p:sp>
      <p:sp>
        <p:nvSpPr>
          <p:cNvPr id="176" name="Shape 176"/>
          <p:cNvSpPr/>
          <p:nvPr/>
        </p:nvSpPr>
        <p:spPr>
          <a:xfrm flipV="1">
            <a:off x="11370915" y="313535"/>
            <a:ext cx="1" cy="6337689"/>
          </a:xfrm>
          <a:prstGeom prst="line">
            <a:avLst/>
          </a:prstGeom>
          <a:ln w="25400">
            <a:solidFill>
              <a:srgbClr val="535353"/>
            </a:solidFill>
            <a:miter lim="400000"/>
          </a:ln>
        </p:spPr>
        <p:txBody>
          <a:bodyPr lIns="0" tIns="0" rIns="0" bIns="0"/>
          <a:lstStyle/>
          <a:p>
            <a:pPr>
              <a:defRPr sz="4000"/>
            </a:pPr>
          </a:p>
        </p:txBody>
      </p:sp>
      <p:sp>
        <p:nvSpPr>
          <p:cNvPr id="177" name="Shape 177"/>
          <p:cNvSpPr/>
          <p:nvPr/>
        </p:nvSpPr>
        <p:spPr>
          <a:xfrm flipH="1" flipV="1">
            <a:off x="109736" y="1439064"/>
            <a:ext cx="12785328" cy="1"/>
          </a:xfrm>
          <a:prstGeom prst="line">
            <a:avLst/>
          </a:prstGeom>
          <a:ln w="25400">
            <a:solidFill>
              <a:srgbClr val="535353"/>
            </a:solidFill>
            <a:miter lim="400000"/>
          </a:ln>
        </p:spPr>
        <p:txBody>
          <a:bodyPr lIns="0" tIns="0" rIns="0" bIns="0"/>
          <a:lstStyle/>
          <a:p>
            <a:pPr>
              <a:defRPr sz="4000"/>
            </a:pPr>
          </a:p>
        </p:txBody>
      </p:sp>
      <p:sp>
        <p:nvSpPr>
          <p:cNvPr id="178" name="Shape 178"/>
          <p:cNvSpPr/>
          <p:nvPr/>
        </p:nvSpPr>
        <p:spPr>
          <a:xfrm flipH="1" flipV="1">
            <a:off x="109736" y="2373014"/>
            <a:ext cx="12785328" cy="1"/>
          </a:xfrm>
          <a:prstGeom prst="line">
            <a:avLst/>
          </a:prstGeom>
          <a:ln w="25400">
            <a:solidFill>
              <a:srgbClr val="535353"/>
            </a:solidFill>
            <a:miter lim="400000"/>
          </a:ln>
        </p:spPr>
        <p:txBody>
          <a:bodyPr lIns="0" tIns="0" rIns="0" bIns="0"/>
          <a:lstStyle/>
          <a:p>
            <a:pPr>
              <a:defRPr sz="4000"/>
            </a:pPr>
          </a:p>
        </p:txBody>
      </p:sp>
      <p:sp>
        <p:nvSpPr>
          <p:cNvPr id="179" name="Shape 179"/>
          <p:cNvSpPr/>
          <p:nvPr/>
        </p:nvSpPr>
        <p:spPr>
          <a:xfrm flipH="1" flipV="1">
            <a:off x="109735" y="3317874"/>
            <a:ext cx="12785329" cy="2"/>
          </a:xfrm>
          <a:prstGeom prst="line">
            <a:avLst/>
          </a:prstGeom>
          <a:ln w="25400">
            <a:solidFill>
              <a:srgbClr val="535353"/>
            </a:solidFill>
            <a:miter lim="400000"/>
          </a:ln>
        </p:spPr>
        <p:txBody>
          <a:bodyPr lIns="0" tIns="0" rIns="0" bIns="0"/>
          <a:lstStyle/>
          <a:p>
            <a:pPr>
              <a:defRPr sz="4000"/>
            </a:pPr>
          </a:p>
        </p:txBody>
      </p:sp>
      <p:sp>
        <p:nvSpPr>
          <p:cNvPr id="180" name="Shape 180"/>
          <p:cNvSpPr/>
          <p:nvPr/>
        </p:nvSpPr>
        <p:spPr>
          <a:xfrm flipH="1" flipV="1">
            <a:off x="109736" y="4262735"/>
            <a:ext cx="12785328" cy="1"/>
          </a:xfrm>
          <a:prstGeom prst="line">
            <a:avLst/>
          </a:prstGeom>
          <a:ln w="25400">
            <a:solidFill>
              <a:srgbClr val="535353"/>
            </a:solidFill>
            <a:miter lim="400000"/>
          </a:ln>
        </p:spPr>
        <p:txBody>
          <a:bodyPr lIns="0" tIns="0" rIns="0" bIns="0"/>
          <a:lstStyle/>
          <a:p>
            <a:pPr>
              <a:defRPr sz="4000"/>
            </a:pPr>
          </a:p>
        </p:txBody>
      </p:sp>
      <p:sp>
        <p:nvSpPr>
          <p:cNvPr id="181" name="Shape 181"/>
          <p:cNvSpPr/>
          <p:nvPr/>
        </p:nvSpPr>
        <p:spPr>
          <a:xfrm flipH="1" flipV="1">
            <a:off x="109736" y="5299864"/>
            <a:ext cx="12785328" cy="1"/>
          </a:xfrm>
          <a:prstGeom prst="line">
            <a:avLst/>
          </a:prstGeom>
          <a:ln w="25400">
            <a:solidFill>
              <a:srgbClr val="535353"/>
            </a:solidFill>
            <a:miter lim="400000"/>
          </a:ln>
        </p:spPr>
        <p:txBody>
          <a:bodyPr lIns="0" tIns="0" rIns="0" bIns="0"/>
          <a:lstStyle/>
          <a:p>
            <a:pPr>
              <a:defRPr sz="4000"/>
            </a:pPr>
          </a:p>
        </p:txBody>
      </p:sp>
      <p:sp>
        <p:nvSpPr>
          <p:cNvPr id="182" name="Shape 182"/>
          <p:cNvSpPr/>
          <p:nvPr/>
        </p:nvSpPr>
        <p:spPr>
          <a:xfrm>
            <a:off x="2408460" y="1544141"/>
            <a:ext cx="3429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4</a:t>
            </a:r>
          </a:p>
        </p:txBody>
      </p:sp>
      <p:sp>
        <p:nvSpPr>
          <p:cNvPr id="183" name="Shape 183"/>
          <p:cNvSpPr/>
          <p:nvPr/>
        </p:nvSpPr>
        <p:spPr>
          <a:xfrm>
            <a:off x="2294160" y="2529879"/>
            <a:ext cx="5715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22</a:t>
            </a:r>
          </a:p>
        </p:txBody>
      </p:sp>
      <p:sp>
        <p:nvSpPr>
          <p:cNvPr id="184" name="Shape 184"/>
          <p:cNvSpPr/>
          <p:nvPr/>
        </p:nvSpPr>
        <p:spPr>
          <a:xfrm>
            <a:off x="2294160" y="3515617"/>
            <a:ext cx="5715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30</a:t>
            </a:r>
          </a:p>
        </p:txBody>
      </p:sp>
      <p:sp>
        <p:nvSpPr>
          <p:cNvPr id="185" name="Shape 185"/>
          <p:cNvSpPr/>
          <p:nvPr/>
        </p:nvSpPr>
        <p:spPr>
          <a:xfrm>
            <a:off x="2294160" y="4394199"/>
            <a:ext cx="5715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22</a:t>
            </a:r>
          </a:p>
        </p:txBody>
      </p:sp>
      <p:sp>
        <p:nvSpPr>
          <p:cNvPr id="186" name="Shape 186"/>
          <p:cNvSpPr/>
          <p:nvPr/>
        </p:nvSpPr>
        <p:spPr>
          <a:xfrm>
            <a:off x="4453235" y="1633284"/>
            <a:ext cx="5715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41</a:t>
            </a:r>
          </a:p>
        </p:txBody>
      </p:sp>
      <p:sp>
        <p:nvSpPr>
          <p:cNvPr id="187" name="Shape 187"/>
          <p:cNvSpPr/>
          <p:nvPr/>
        </p:nvSpPr>
        <p:spPr>
          <a:xfrm>
            <a:off x="4453235" y="2619023"/>
            <a:ext cx="5715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15</a:t>
            </a:r>
          </a:p>
        </p:txBody>
      </p:sp>
      <p:sp>
        <p:nvSpPr>
          <p:cNvPr id="188" name="Shape 188"/>
          <p:cNvSpPr/>
          <p:nvPr/>
        </p:nvSpPr>
        <p:spPr>
          <a:xfrm>
            <a:off x="4453235" y="3604761"/>
            <a:ext cx="5715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12</a:t>
            </a:r>
          </a:p>
        </p:txBody>
      </p:sp>
      <p:sp>
        <p:nvSpPr>
          <p:cNvPr id="189" name="Shape 189"/>
          <p:cNvSpPr/>
          <p:nvPr/>
        </p:nvSpPr>
        <p:spPr>
          <a:xfrm>
            <a:off x="4453235" y="4483343"/>
            <a:ext cx="5715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10</a:t>
            </a:r>
          </a:p>
        </p:txBody>
      </p:sp>
      <p:sp>
        <p:nvSpPr>
          <p:cNvPr id="190" name="Shape 190"/>
          <p:cNvSpPr/>
          <p:nvPr/>
        </p:nvSpPr>
        <p:spPr>
          <a:xfrm>
            <a:off x="6681477" y="1633284"/>
            <a:ext cx="3429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0</a:t>
            </a:r>
          </a:p>
        </p:txBody>
      </p:sp>
      <p:sp>
        <p:nvSpPr>
          <p:cNvPr id="191" name="Shape 191"/>
          <p:cNvSpPr/>
          <p:nvPr/>
        </p:nvSpPr>
        <p:spPr>
          <a:xfrm>
            <a:off x="6681477" y="2619023"/>
            <a:ext cx="3429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0</a:t>
            </a:r>
          </a:p>
        </p:txBody>
      </p:sp>
      <p:sp>
        <p:nvSpPr>
          <p:cNvPr id="192" name="Shape 192"/>
          <p:cNvSpPr/>
          <p:nvPr/>
        </p:nvSpPr>
        <p:spPr>
          <a:xfrm>
            <a:off x="6681477" y="3604761"/>
            <a:ext cx="3429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4</a:t>
            </a:r>
          </a:p>
        </p:txBody>
      </p:sp>
      <p:sp>
        <p:nvSpPr>
          <p:cNvPr id="193" name="Shape 193"/>
          <p:cNvSpPr/>
          <p:nvPr/>
        </p:nvSpPr>
        <p:spPr>
          <a:xfrm>
            <a:off x="6567177" y="4483343"/>
            <a:ext cx="5715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12</a:t>
            </a:r>
          </a:p>
        </p:txBody>
      </p:sp>
      <p:sp>
        <p:nvSpPr>
          <p:cNvPr id="194" name="Shape 194"/>
          <p:cNvSpPr/>
          <p:nvPr/>
        </p:nvSpPr>
        <p:spPr>
          <a:xfrm>
            <a:off x="8449096" y="1633284"/>
            <a:ext cx="3429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0</a:t>
            </a:r>
          </a:p>
        </p:txBody>
      </p:sp>
      <p:sp>
        <p:nvSpPr>
          <p:cNvPr id="195" name="Shape 195"/>
          <p:cNvSpPr/>
          <p:nvPr/>
        </p:nvSpPr>
        <p:spPr>
          <a:xfrm>
            <a:off x="8334796" y="2619023"/>
            <a:ext cx="5715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17</a:t>
            </a:r>
          </a:p>
        </p:txBody>
      </p:sp>
      <p:sp>
        <p:nvSpPr>
          <p:cNvPr id="196" name="Shape 196"/>
          <p:cNvSpPr/>
          <p:nvPr/>
        </p:nvSpPr>
        <p:spPr>
          <a:xfrm>
            <a:off x="8334796" y="3604761"/>
            <a:ext cx="5715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25</a:t>
            </a:r>
          </a:p>
        </p:txBody>
      </p:sp>
      <p:sp>
        <p:nvSpPr>
          <p:cNvPr id="197" name="Shape 197"/>
          <p:cNvSpPr/>
          <p:nvPr/>
        </p:nvSpPr>
        <p:spPr>
          <a:xfrm>
            <a:off x="8334796" y="4483343"/>
            <a:ext cx="5715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16</a:t>
            </a:r>
          </a:p>
        </p:txBody>
      </p:sp>
      <p:sp>
        <p:nvSpPr>
          <p:cNvPr id="198" name="Shape 198"/>
          <p:cNvSpPr/>
          <p:nvPr/>
        </p:nvSpPr>
        <p:spPr>
          <a:xfrm>
            <a:off x="10332665" y="1633284"/>
            <a:ext cx="3429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0</a:t>
            </a:r>
          </a:p>
        </p:txBody>
      </p:sp>
      <p:sp>
        <p:nvSpPr>
          <p:cNvPr id="199" name="Shape 199"/>
          <p:cNvSpPr/>
          <p:nvPr/>
        </p:nvSpPr>
        <p:spPr>
          <a:xfrm>
            <a:off x="10332665" y="2619023"/>
            <a:ext cx="3429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0</a:t>
            </a:r>
          </a:p>
        </p:txBody>
      </p:sp>
      <p:sp>
        <p:nvSpPr>
          <p:cNvPr id="200" name="Shape 200"/>
          <p:cNvSpPr/>
          <p:nvPr/>
        </p:nvSpPr>
        <p:spPr>
          <a:xfrm>
            <a:off x="10332665" y="3604761"/>
            <a:ext cx="3429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2</a:t>
            </a:r>
          </a:p>
        </p:txBody>
      </p:sp>
      <p:sp>
        <p:nvSpPr>
          <p:cNvPr id="201" name="Shape 201"/>
          <p:cNvSpPr/>
          <p:nvPr/>
        </p:nvSpPr>
        <p:spPr>
          <a:xfrm>
            <a:off x="10332665" y="4483343"/>
            <a:ext cx="3429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4</a:t>
            </a:r>
          </a:p>
        </p:txBody>
      </p:sp>
      <p:sp>
        <p:nvSpPr>
          <p:cNvPr id="202" name="Shape 202"/>
          <p:cNvSpPr/>
          <p:nvPr/>
        </p:nvSpPr>
        <p:spPr>
          <a:xfrm>
            <a:off x="11896526" y="1633284"/>
            <a:ext cx="5715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57</a:t>
            </a:r>
          </a:p>
        </p:txBody>
      </p:sp>
      <p:sp>
        <p:nvSpPr>
          <p:cNvPr id="203" name="Shape 203"/>
          <p:cNvSpPr/>
          <p:nvPr/>
        </p:nvSpPr>
        <p:spPr>
          <a:xfrm>
            <a:off x="11896526" y="2619023"/>
            <a:ext cx="5715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92</a:t>
            </a:r>
          </a:p>
        </p:txBody>
      </p:sp>
      <p:sp>
        <p:nvSpPr>
          <p:cNvPr id="204" name="Shape 204"/>
          <p:cNvSpPr/>
          <p:nvPr/>
        </p:nvSpPr>
        <p:spPr>
          <a:xfrm>
            <a:off x="11896526" y="3604761"/>
            <a:ext cx="5715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74</a:t>
            </a:r>
          </a:p>
        </p:txBody>
      </p:sp>
      <p:sp>
        <p:nvSpPr>
          <p:cNvPr id="205" name="Shape 205"/>
          <p:cNvSpPr/>
          <p:nvPr/>
        </p:nvSpPr>
        <p:spPr>
          <a:xfrm>
            <a:off x="11896526" y="4483343"/>
            <a:ext cx="5715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27</a:t>
            </a:r>
          </a:p>
        </p:txBody>
      </p:sp>
      <p:sp>
        <p:nvSpPr>
          <p:cNvPr id="206" name="Shape 206"/>
          <p:cNvSpPr/>
          <p:nvPr/>
        </p:nvSpPr>
        <p:spPr>
          <a:xfrm>
            <a:off x="2294160" y="5480347"/>
            <a:ext cx="5715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78</a:t>
            </a:r>
          </a:p>
        </p:txBody>
      </p:sp>
      <p:sp>
        <p:nvSpPr>
          <p:cNvPr id="207" name="Shape 207"/>
          <p:cNvSpPr/>
          <p:nvPr/>
        </p:nvSpPr>
        <p:spPr>
          <a:xfrm>
            <a:off x="4338935" y="5569491"/>
            <a:ext cx="8001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108</a:t>
            </a:r>
          </a:p>
        </p:txBody>
      </p:sp>
      <p:sp>
        <p:nvSpPr>
          <p:cNvPr id="208" name="Shape 208"/>
          <p:cNvSpPr/>
          <p:nvPr/>
        </p:nvSpPr>
        <p:spPr>
          <a:xfrm>
            <a:off x="6567177" y="5569491"/>
            <a:ext cx="5715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16</a:t>
            </a:r>
          </a:p>
        </p:txBody>
      </p:sp>
      <p:sp>
        <p:nvSpPr>
          <p:cNvPr id="209" name="Shape 209"/>
          <p:cNvSpPr/>
          <p:nvPr/>
        </p:nvSpPr>
        <p:spPr>
          <a:xfrm>
            <a:off x="8334796" y="5569491"/>
            <a:ext cx="5715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58</a:t>
            </a:r>
          </a:p>
        </p:txBody>
      </p:sp>
      <p:sp>
        <p:nvSpPr>
          <p:cNvPr id="210" name="Shape 210"/>
          <p:cNvSpPr/>
          <p:nvPr/>
        </p:nvSpPr>
        <p:spPr>
          <a:xfrm>
            <a:off x="10332665" y="5569491"/>
            <a:ext cx="3429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6</a:t>
            </a:r>
          </a:p>
        </p:txBody>
      </p:sp>
      <p:sp>
        <p:nvSpPr>
          <p:cNvPr id="211" name="Shape 211"/>
          <p:cNvSpPr/>
          <p:nvPr/>
        </p:nvSpPr>
        <p:spPr>
          <a:xfrm>
            <a:off x="11782226" y="5569491"/>
            <a:ext cx="800101"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250</a:t>
            </a:r>
          </a:p>
        </p:txBody>
      </p:sp>
    </p:spTree>
  </p:cSld>
  <p:clrMapOvr>
    <a:masterClrMapping/>
  </p:clrMapOvr>
  <p:transition xmlns:p14="http://schemas.microsoft.com/office/powerpoint/2010/main" spd="med" advClick="1" p14:dur="1000"/>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3" name="Shape 213"/>
          <p:cNvSpPr/>
          <p:nvPr/>
        </p:nvSpPr>
        <p:spPr>
          <a:xfrm>
            <a:off x="3073400" y="1271240"/>
            <a:ext cx="6523187" cy="582960"/>
          </a:xfrm>
          <a:prstGeom prst="roundRect">
            <a:avLst>
              <a:gd name="adj" fmla="val 32678"/>
            </a:avLst>
          </a:prstGeom>
          <a:solidFill>
            <a:srgbClr val="FFB0B2"/>
          </a:solidFill>
          <a:ln w="25400">
            <a:miter lim="400000"/>
          </a:ln>
          <a:effectLst>
            <a:reflection blurRad="0" stA="71804" stPos="0" endA="0" endPos="40000" dist="0" dir="5400000" fadeDir="5400000" sx="100000" sy="-100000" kx="0" ky="0" algn="bl" rotWithShape="0"/>
          </a:effectLst>
        </p:spPr>
        <p:txBody>
          <a:bodyPr lIns="50800" tIns="50800" rIns="50800" bIns="50800" anchor="ctr"/>
          <a:lstStyle/>
          <a:p>
            <a:pPr>
              <a:defRPr sz="4000"/>
            </a:pPr>
          </a:p>
        </p:txBody>
      </p:sp>
      <p:sp>
        <p:nvSpPr>
          <p:cNvPr id="214" name="Shape 214"/>
          <p:cNvSpPr/>
          <p:nvPr/>
        </p:nvSpPr>
        <p:spPr>
          <a:xfrm>
            <a:off x="1498600" y="1879600"/>
            <a:ext cx="1270000" cy="3863281"/>
          </a:xfrm>
          <a:prstGeom prst="roundRect">
            <a:avLst>
              <a:gd name="adj" fmla="val 15000"/>
            </a:avLst>
          </a:prstGeom>
          <a:solidFill>
            <a:srgbClr val="0DFCFF"/>
          </a:solidFill>
          <a:ln w="25400">
            <a:miter lim="400000"/>
          </a:ln>
          <a:effectLst>
            <a:reflection blurRad="0" stA="71804" stPos="0" endA="0" endPos="40000" dist="0" dir="5400000" fadeDir="5400000" sx="100000" sy="-100000" kx="0" ky="0" algn="bl" rotWithShape="0"/>
          </a:effectLst>
        </p:spPr>
        <p:txBody>
          <a:bodyPr lIns="50800" tIns="50800" rIns="50800" bIns="50800" anchor="ctr"/>
          <a:lstStyle/>
          <a:p>
            <a:pPr>
              <a:defRPr sz="4000"/>
            </a:pPr>
          </a:p>
        </p:txBody>
      </p:sp>
      <p:sp>
        <p:nvSpPr>
          <p:cNvPr id="215" name="Shape 215"/>
          <p:cNvSpPr/>
          <p:nvPr/>
        </p:nvSpPr>
        <p:spPr>
          <a:xfrm>
            <a:off x="6553200" y="3836640"/>
            <a:ext cx="747316" cy="529680"/>
          </a:xfrm>
          <a:prstGeom prst="roundRect">
            <a:avLst>
              <a:gd name="adj" fmla="val 35965"/>
            </a:avLst>
          </a:prstGeom>
          <a:solidFill>
            <a:srgbClr val="CCFCC2"/>
          </a:solidFill>
          <a:ln w="25400">
            <a:miter lim="400000"/>
          </a:ln>
          <a:effectLst>
            <a:reflection blurRad="0" stA="71804" stPos="0" endA="0" endPos="40000" dist="0" dir="5400000" fadeDir="5400000" sx="100000" sy="-100000" kx="0" ky="0" algn="bl" rotWithShape="0"/>
          </a:effectLst>
        </p:spPr>
        <p:txBody>
          <a:bodyPr lIns="50800" tIns="50800" rIns="50800" bIns="50800" anchor="ctr"/>
          <a:lstStyle/>
          <a:p>
            <a:pPr>
              <a:defRPr sz="4000"/>
            </a:pPr>
          </a:p>
        </p:txBody>
      </p:sp>
      <p:sp>
        <p:nvSpPr>
          <p:cNvPr id="216" name="Shape 216"/>
          <p:cNvSpPr/>
          <p:nvPr/>
        </p:nvSpPr>
        <p:spPr>
          <a:xfrm>
            <a:off x="3931294" y="260349"/>
            <a:ext cx="4481812"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Tableau de contingence</a:t>
            </a:r>
          </a:p>
        </p:txBody>
      </p:sp>
      <p:grpSp>
        <p:nvGrpSpPr>
          <p:cNvPr id="222" name="Group 222"/>
          <p:cNvGrpSpPr/>
          <p:nvPr/>
        </p:nvGrpSpPr>
        <p:grpSpPr>
          <a:xfrm>
            <a:off x="195051" y="7070377"/>
            <a:ext cx="12885987" cy="1143001"/>
            <a:chOff x="-76237" y="0"/>
            <a:chExt cx="12885985" cy="1143000"/>
          </a:xfrm>
        </p:grpSpPr>
        <p:sp>
          <p:nvSpPr>
            <p:cNvPr id="217" name="Shape 217"/>
            <p:cNvSpPr/>
            <p:nvPr/>
          </p:nvSpPr>
          <p:spPr>
            <a:xfrm>
              <a:off x="-76238" y="0"/>
              <a:ext cx="12885986" cy="1143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le nombre d’individus ayant la modalité     pour la variable statistique et la modalité     pour la variable statistique </a:t>
              </a:r>
            </a:p>
          </p:txBody>
        </p:sp>
        <p:pic>
          <p:nvPicPr>
            <p:cNvPr id="218" name="pasted-image.pdf"/>
            <p:cNvPicPr>
              <a:picLocks noChangeAspect="1"/>
            </p:cNvPicPr>
            <p:nvPr/>
          </p:nvPicPr>
          <p:blipFill>
            <a:blip r:embed="rId2">
              <a:extLst/>
            </a:blip>
            <a:stretch>
              <a:fillRect/>
            </a:stretch>
          </p:blipFill>
          <p:spPr>
            <a:xfrm>
              <a:off x="7404025" y="211782"/>
              <a:ext cx="342901" cy="304801"/>
            </a:xfrm>
            <a:prstGeom prst="rect">
              <a:avLst/>
            </a:prstGeom>
            <a:ln w="12700" cap="flat">
              <a:noFill/>
              <a:miter lim="400000"/>
            </a:ln>
            <a:effectLst/>
          </p:spPr>
        </p:pic>
        <p:pic>
          <p:nvPicPr>
            <p:cNvPr id="219" name="pasted-image.pdf"/>
            <p:cNvPicPr>
              <a:picLocks noChangeAspect="1"/>
            </p:cNvPicPr>
            <p:nvPr/>
          </p:nvPicPr>
          <p:blipFill>
            <a:blip r:embed="rId3">
              <a:extLst/>
            </a:blip>
            <a:stretch>
              <a:fillRect/>
            </a:stretch>
          </p:blipFill>
          <p:spPr>
            <a:xfrm>
              <a:off x="5019997" y="766911"/>
              <a:ext cx="368301" cy="279401"/>
            </a:xfrm>
            <a:prstGeom prst="rect">
              <a:avLst/>
            </a:prstGeom>
            <a:ln w="12700" cap="flat">
              <a:noFill/>
              <a:miter lim="400000"/>
            </a:ln>
            <a:effectLst/>
          </p:spPr>
        </p:pic>
        <p:pic>
          <p:nvPicPr>
            <p:cNvPr id="220" name="pasted-image.pdf"/>
            <p:cNvPicPr>
              <a:picLocks noChangeAspect="1"/>
            </p:cNvPicPr>
            <p:nvPr/>
          </p:nvPicPr>
          <p:blipFill>
            <a:blip r:embed="rId4">
              <a:extLst/>
            </a:blip>
            <a:stretch>
              <a:fillRect/>
            </a:stretch>
          </p:blipFill>
          <p:spPr>
            <a:xfrm>
              <a:off x="1916136" y="703808"/>
              <a:ext cx="342901" cy="317501"/>
            </a:xfrm>
            <a:prstGeom prst="rect">
              <a:avLst/>
            </a:prstGeom>
            <a:ln w="12700" cap="flat">
              <a:noFill/>
              <a:miter lim="400000"/>
            </a:ln>
            <a:effectLst/>
          </p:spPr>
        </p:pic>
        <p:pic>
          <p:nvPicPr>
            <p:cNvPr id="221" name="pasted-image.pdf"/>
            <p:cNvPicPr>
              <a:picLocks noChangeAspect="1"/>
            </p:cNvPicPr>
            <p:nvPr/>
          </p:nvPicPr>
          <p:blipFill>
            <a:blip r:embed="rId5">
              <a:extLst/>
            </a:blip>
            <a:stretch>
              <a:fillRect/>
            </a:stretch>
          </p:blipFill>
          <p:spPr>
            <a:xfrm>
              <a:off x="10484618" y="696912"/>
              <a:ext cx="381001" cy="317501"/>
            </a:xfrm>
            <a:prstGeom prst="rect">
              <a:avLst/>
            </a:prstGeom>
            <a:ln w="12700" cap="flat">
              <a:noFill/>
              <a:miter lim="400000"/>
            </a:ln>
            <a:effectLst/>
          </p:spPr>
        </p:pic>
      </p:grpSp>
      <p:grpSp>
        <p:nvGrpSpPr>
          <p:cNvPr id="226" name="Group 226"/>
          <p:cNvGrpSpPr/>
          <p:nvPr/>
        </p:nvGrpSpPr>
        <p:grpSpPr>
          <a:xfrm>
            <a:off x="3476662" y="8616949"/>
            <a:ext cx="5360802" cy="622301"/>
            <a:chOff x="-246546" y="0"/>
            <a:chExt cx="5360801" cy="622300"/>
          </a:xfrm>
        </p:grpSpPr>
        <p:sp>
          <p:nvSpPr>
            <p:cNvPr id="223" name="Shape 223"/>
            <p:cNvSpPr/>
            <p:nvPr/>
          </p:nvSpPr>
          <p:spPr>
            <a:xfrm>
              <a:off x="-246547" y="-1"/>
              <a:ext cx="5010449"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Effectifs partielles de     et  </a:t>
              </a:r>
            </a:p>
          </p:txBody>
        </p:sp>
        <p:pic>
          <p:nvPicPr>
            <p:cNvPr id="224" name="pasted-image.pdf"/>
            <p:cNvPicPr>
              <a:picLocks noChangeAspect="1"/>
            </p:cNvPicPr>
            <p:nvPr/>
          </p:nvPicPr>
          <p:blipFill>
            <a:blip r:embed="rId2">
              <a:extLst/>
            </a:blip>
            <a:stretch>
              <a:fillRect/>
            </a:stretch>
          </p:blipFill>
          <p:spPr>
            <a:xfrm>
              <a:off x="4771354" y="247650"/>
              <a:ext cx="342901" cy="304800"/>
            </a:xfrm>
            <a:prstGeom prst="rect">
              <a:avLst/>
            </a:prstGeom>
            <a:ln w="12700" cap="flat">
              <a:noFill/>
              <a:miter lim="400000"/>
            </a:ln>
            <a:effectLst/>
          </p:spPr>
        </p:pic>
        <p:pic>
          <p:nvPicPr>
            <p:cNvPr id="225" name="pasted-image.pdf"/>
            <p:cNvPicPr>
              <a:picLocks noChangeAspect="1"/>
            </p:cNvPicPr>
            <p:nvPr/>
          </p:nvPicPr>
          <p:blipFill>
            <a:blip r:embed="rId3">
              <a:extLst/>
            </a:blip>
            <a:stretch>
              <a:fillRect/>
            </a:stretch>
          </p:blipFill>
          <p:spPr>
            <a:xfrm>
              <a:off x="3815977" y="247650"/>
              <a:ext cx="368301" cy="279400"/>
            </a:xfrm>
            <a:prstGeom prst="rect">
              <a:avLst/>
            </a:prstGeom>
            <a:ln w="12700" cap="flat">
              <a:noFill/>
              <a:miter lim="400000"/>
            </a:ln>
            <a:effectLst/>
          </p:spPr>
        </p:pic>
      </p:grpSp>
      <p:pic>
        <p:nvPicPr>
          <p:cNvPr id="227" name="pasted-image.pdf"/>
          <p:cNvPicPr>
            <a:picLocks noChangeAspect="1"/>
          </p:cNvPicPr>
          <p:nvPr/>
        </p:nvPicPr>
        <p:blipFill>
          <a:blip r:embed="rId6">
            <a:extLst/>
          </a:blip>
          <a:stretch>
            <a:fillRect/>
          </a:stretch>
        </p:blipFill>
        <p:spPr>
          <a:xfrm>
            <a:off x="1153417" y="1296640"/>
            <a:ext cx="10477501" cy="5029201"/>
          </a:xfrm>
          <a:prstGeom prst="rect">
            <a:avLst/>
          </a:prstGeom>
          <a:ln w="12700">
            <a:miter lim="400000"/>
          </a:ln>
        </p:spPr>
      </p:pic>
    </p:spTree>
  </p:cSld>
  <p:clrMapOvr>
    <a:masterClrMapping/>
  </p:clrMapOvr>
  <p:transition xmlns:p14="http://schemas.microsoft.com/office/powerpoint/2010/main" spd="med" advClick="1" p14:dur="1000"/>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2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2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2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22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26" grpId="5"/>
      <p:bldP build="whole" bldLvl="1" animBg="1" rev="0" advAuto="0" spid="213" grpId="1"/>
      <p:bldP build="whole" bldLvl="1" animBg="1" rev="0" advAuto="0" spid="215" grpId="3"/>
      <p:bldP build="whole" bldLvl="1" animBg="1" rev="0" advAuto="0" spid="214" grpId="2"/>
      <p:bldP build="whole" bldLvl="1" animBg="1" rev="0" advAuto="0" spid="222" grpId="4"/>
    </p:bldLst>
  </p:timing>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grpSp>
        <p:nvGrpSpPr>
          <p:cNvPr id="231" name="Group 231"/>
          <p:cNvGrpSpPr/>
          <p:nvPr/>
        </p:nvGrpSpPr>
        <p:grpSpPr>
          <a:xfrm>
            <a:off x="8013055" y="2477740"/>
            <a:ext cx="3022204" cy="5243364"/>
            <a:chOff x="-101600" y="0"/>
            <a:chExt cx="3022203" cy="5243363"/>
          </a:xfrm>
        </p:grpSpPr>
        <p:sp>
          <p:nvSpPr>
            <p:cNvPr id="229" name="Shape 229"/>
            <p:cNvSpPr/>
            <p:nvPr/>
          </p:nvSpPr>
          <p:spPr>
            <a:xfrm>
              <a:off x="2108200" y="0"/>
              <a:ext cx="812404" cy="511473"/>
            </a:xfrm>
            <a:prstGeom prst="roundRect">
              <a:avLst>
                <a:gd name="adj" fmla="val 37245"/>
              </a:avLst>
            </a:prstGeom>
            <a:solidFill>
              <a:srgbClr val="FFB0B2"/>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230" name="Shape 230"/>
            <p:cNvSpPr/>
            <p:nvPr/>
          </p:nvSpPr>
          <p:spPr>
            <a:xfrm>
              <a:off x="-101600" y="4731891"/>
              <a:ext cx="812404" cy="511473"/>
            </a:xfrm>
            <a:prstGeom prst="roundRect">
              <a:avLst>
                <a:gd name="adj" fmla="val 37245"/>
              </a:avLst>
            </a:prstGeom>
            <a:solidFill>
              <a:srgbClr val="FFB0B2"/>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grpSp>
        <p:nvGrpSpPr>
          <p:cNvPr id="234" name="Group 234"/>
          <p:cNvGrpSpPr/>
          <p:nvPr/>
        </p:nvGrpSpPr>
        <p:grpSpPr>
          <a:xfrm>
            <a:off x="3321496" y="1944340"/>
            <a:ext cx="1821608" cy="6248401"/>
            <a:chOff x="-609798" y="0"/>
            <a:chExt cx="1821606" cy="6248400"/>
          </a:xfrm>
        </p:grpSpPr>
        <p:sp>
          <p:nvSpPr>
            <p:cNvPr id="232" name="Shape 232"/>
            <p:cNvSpPr/>
            <p:nvPr/>
          </p:nvSpPr>
          <p:spPr>
            <a:xfrm>
              <a:off x="399405" y="0"/>
              <a:ext cx="812404" cy="3733800"/>
            </a:xfrm>
            <a:prstGeom prst="roundRect">
              <a:avLst>
                <a:gd name="adj" fmla="val 23449"/>
              </a:avLst>
            </a:prstGeom>
            <a:solidFill>
              <a:srgbClr val="0DFCF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233" name="Shape 233"/>
            <p:cNvSpPr/>
            <p:nvPr/>
          </p:nvSpPr>
          <p:spPr>
            <a:xfrm>
              <a:off x="-609799" y="4803477"/>
              <a:ext cx="1415406" cy="1444923"/>
            </a:xfrm>
            <a:prstGeom prst="roundRect">
              <a:avLst>
                <a:gd name="adj" fmla="val 13459"/>
              </a:avLst>
            </a:prstGeom>
            <a:solidFill>
              <a:srgbClr val="0DFCF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grpSp>
        <p:nvGrpSpPr>
          <p:cNvPr id="237" name="Group 237"/>
          <p:cNvGrpSpPr/>
          <p:nvPr/>
        </p:nvGrpSpPr>
        <p:grpSpPr>
          <a:xfrm>
            <a:off x="3245246" y="2477740"/>
            <a:ext cx="7511010" cy="5651501"/>
            <a:chOff x="0" y="0"/>
            <a:chExt cx="7511008" cy="5651500"/>
          </a:xfrm>
        </p:grpSpPr>
        <p:sp>
          <p:nvSpPr>
            <p:cNvPr id="235" name="Shape 235"/>
            <p:cNvSpPr/>
            <p:nvPr/>
          </p:nvSpPr>
          <p:spPr>
            <a:xfrm>
              <a:off x="0" y="0"/>
              <a:ext cx="6400751" cy="511473"/>
            </a:xfrm>
            <a:prstGeom prst="roundRect">
              <a:avLst>
                <a:gd name="adj" fmla="val 37245"/>
              </a:avLst>
            </a:prstGeom>
            <a:solidFill>
              <a:srgbClr val="FFB0B2"/>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236" name="Shape 236"/>
            <p:cNvSpPr/>
            <p:nvPr/>
          </p:nvSpPr>
          <p:spPr>
            <a:xfrm>
              <a:off x="6095603" y="4206577"/>
              <a:ext cx="1415406" cy="1444923"/>
            </a:xfrm>
            <a:prstGeom prst="roundRect">
              <a:avLst>
                <a:gd name="adj" fmla="val 13459"/>
              </a:avLst>
            </a:prstGeom>
            <a:solidFill>
              <a:srgbClr val="FFB0B2"/>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grpSp>
        <p:nvGrpSpPr>
          <p:cNvPr id="240" name="Group 240"/>
          <p:cNvGrpSpPr/>
          <p:nvPr/>
        </p:nvGrpSpPr>
        <p:grpSpPr>
          <a:xfrm>
            <a:off x="1981200" y="5814367"/>
            <a:ext cx="3161904" cy="1919437"/>
            <a:chOff x="-673100" y="0"/>
            <a:chExt cx="3161903" cy="1919436"/>
          </a:xfrm>
        </p:grpSpPr>
        <p:sp>
          <p:nvSpPr>
            <p:cNvPr id="238" name="Shape 238"/>
            <p:cNvSpPr/>
            <p:nvPr/>
          </p:nvSpPr>
          <p:spPr>
            <a:xfrm>
              <a:off x="1676400" y="0"/>
              <a:ext cx="812404" cy="511473"/>
            </a:xfrm>
            <a:prstGeom prst="roundRect">
              <a:avLst>
                <a:gd name="adj" fmla="val 37245"/>
              </a:avLst>
            </a:prstGeom>
            <a:solidFill>
              <a:srgbClr val="0DFCF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239" name="Shape 239"/>
            <p:cNvSpPr/>
            <p:nvPr/>
          </p:nvSpPr>
          <p:spPr>
            <a:xfrm>
              <a:off x="-673100" y="1407963"/>
              <a:ext cx="812404" cy="511474"/>
            </a:xfrm>
            <a:prstGeom prst="roundRect">
              <a:avLst>
                <a:gd name="adj" fmla="val 37245"/>
              </a:avLst>
            </a:prstGeom>
            <a:solidFill>
              <a:srgbClr val="0DFCF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sp>
        <p:nvSpPr>
          <p:cNvPr id="241" name="Shape 241"/>
          <p:cNvSpPr/>
          <p:nvPr/>
        </p:nvSpPr>
        <p:spPr>
          <a:xfrm>
            <a:off x="3931294" y="260349"/>
            <a:ext cx="4481812"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Tableau de contingence</a:t>
            </a:r>
          </a:p>
        </p:txBody>
      </p:sp>
      <p:pic>
        <p:nvPicPr>
          <p:cNvPr id="242" name="pasted-image.pdf"/>
          <p:cNvPicPr>
            <a:picLocks noChangeAspect="1"/>
          </p:cNvPicPr>
          <p:nvPr/>
        </p:nvPicPr>
        <p:blipFill>
          <a:blip r:embed="rId2">
            <a:extLst/>
          </a:blip>
          <a:stretch>
            <a:fillRect/>
          </a:stretch>
        </p:blipFill>
        <p:spPr>
          <a:xfrm>
            <a:off x="2060897" y="6739830"/>
            <a:ext cx="2578101" cy="1333501"/>
          </a:xfrm>
          <a:prstGeom prst="rect">
            <a:avLst/>
          </a:prstGeom>
          <a:ln w="12700">
            <a:miter lim="400000"/>
          </a:ln>
        </p:spPr>
      </p:pic>
      <p:pic>
        <p:nvPicPr>
          <p:cNvPr id="243" name="pasted-image.pdf"/>
          <p:cNvPicPr>
            <a:picLocks noChangeAspect="1"/>
          </p:cNvPicPr>
          <p:nvPr/>
        </p:nvPicPr>
        <p:blipFill>
          <a:blip r:embed="rId3">
            <a:extLst/>
          </a:blip>
          <a:stretch>
            <a:fillRect/>
          </a:stretch>
        </p:blipFill>
        <p:spPr>
          <a:xfrm>
            <a:off x="8114655" y="6774085"/>
            <a:ext cx="2590801" cy="1282701"/>
          </a:xfrm>
          <a:prstGeom prst="rect">
            <a:avLst/>
          </a:prstGeom>
          <a:ln w="12700">
            <a:miter lim="400000"/>
          </a:ln>
        </p:spPr>
      </p:pic>
      <p:grpSp>
        <p:nvGrpSpPr>
          <p:cNvPr id="246" name="Group 246"/>
          <p:cNvGrpSpPr/>
          <p:nvPr/>
        </p:nvGrpSpPr>
        <p:grpSpPr>
          <a:xfrm>
            <a:off x="291368" y="8487320"/>
            <a:ext cx="4772559" cy="622301"/>
            <a:chOff x="0" y="0"/>
            <a:chExt cx="4772558" cy="622300"/>
          </a:xfrm>
        </p:grpSpPr>
        <p:sp>
          <p:nvSpPr>
            <p:cNvPr id="244" name="Shape 244"/>
            <p:cNvSpPr/>
            <p:nvPr/>
          </p:nvSpPr>
          <p:spPr>
            <a:xfrm>
              <a:off x="0" y="-1"/>
              <a:ext cx="4224859"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Effectifs marginaux de</a:t>
              </a:r>
            </a:p>
          </p:txBody>
        </p:sp>
        <p:pic>
          <p:nvPicPr>
            <p:cNvPr id="245" name="pasted-image.pdf"/>
            <p:cNvPicPr>
              <a:picLocks noChangeAspect="1"/>
            </p:cNvPicPr>
            <p:nvPr/>
          </p:nvPicPr>
          <p:blipFill>
            <a:blip r:embed="rId4">
              <a:extLst/>
            </a:blip>
            <a:stretch>
              <a:fillRect/>
            </a:stretch>
          </p:blipFill>
          <p:spPr>
            <a:xfrm>
              <a:off x="4429658" y="123924"/>
              <a:ext cx="342901" cy="317501"/>
            </a:xfrm>
            <a:prstGeom prst="rect">
              <a:avLst/>
            </a:prstGeom>
            <a:ln w="12700" cap="flat">
              <a:noFill/>
              <a:miter lim="400000"/>
            </a:ln>
            <a:effectLst/>
          </p:spPr>
        </p:pic>
      </p:grpSp>
      <p:grpSp>
        <p:nvGrpSpPr>
          <p:cNvPr id="249" name="Group 249"/>
          <p:cNvGrpSpPr/>
          <p:nvPr/>
        </p:nvGrpSpPr>
        <p:grpSpPr>
          <a:xfrm>
            <a:off x="6810399" y="8504336"/>
            <a:ext cx="4776069" cy="622301"/>
            <a:chOff x="0" y="0"/>
            <a:chExt cx="4776068" cy="622300"/>
          </a:xfrm>
        </p:grpSpPr>
        <p:pic>
          <p:nvPicPr>
            <p:cNvPr id="247" name="pasted-image.pdf"/>
            <p:cNvPicPr>
              <a:picLocks noChangeAspect="1"/>
            </p:cNvPicPr>
            <p:nvPr/>
          </p:nvPicPr>
          <p:blipFill>
            <a:blip r:embed="rId5">
              <a:extLst/>
            </a:blip>
            <a:stretch>
              <a:fillRect/>
            </a:stretch>
          </p:blipFill>
          <p:spPr>
            <a:xfrm>
              <a:off x="4395068" y="152400"/>
              <a:ext cx="381001" cy="317500"/>
            </a:xfrm>
            <a:prstGeom prst="rect">
              <a:avLst/>
            </a:prstGeom>
            <a:ln w="12700" cap="flat">
              <a:noFill/>
              <a:miter lim="400000"/>
            </a:ln>
            <a:effectLst/>
          </p:spPr>
        </p:pic>
        <p:sp>
          <p:nvSpPr>
            <p:cNvPr id="248" name="Shape 248"/>
            <p:cNvSpPr/>
            <p:nvPr/>
          </p:nvSpPr>
          <p:spPr>
            <a:xfrm>
              <a:off x="0" y="-1"/>
              <a:ext cx="4224859"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Effectifs marginaux de</a:t>
              </a:r>
            </a:p>
          </p:txBody>
        </p:sp>
      </p:grpSp>
      <p:pic>
        <p:nvPicPr>
          <p:cNvPr id="250" name="pasted-image.pdf"/>
          <p:cNvPicPr>
            <a:picLocks noChangeAspect="1"/>
          </p:cNvPicPr>
          <p:nvPr/>
        </p:nvPicPr>
        <p:blipFill>
          <a:blip r:embed="rId6">
            <a:extLst/>
          </a:blip>
          <a:stretch>
            <a:fillRect/>
          </a:stretch>
        </p:blipFill>
        <p:spPr>
          <a:xfrm>
            <a:off x="1153417" y="1296640"/>
            <a:ext cx="10477501" cy="5029201"/>
          </a:xfrm>
          <a:prstGeom prst="rect">
            <a:avLst/>
          </a:prstGeom>
          <a:ln w="12700">
            <a:miter lim="400000"/>
          </a:ln>
        </p:spPr>
      </p:pic>
    </p:spTree>
  </p:cSld>
  <p:clrMapOvr>
    <a:masterClrMapping/>
  </p:clrMapOvr>
  <p:transition xmlns:p14="http://schemas.microsoft.com/office/powerpoint/2010/main" spd="med" advClick="1" p14:dur="1000"/>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4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24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23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24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24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23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23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0" presetID="1" grpId="8" fill="hold">
                                  <p:stCondLst>
                                    <p:cond delay="0"/>
                                  </p:stCondLst>
                                  <p:iterate type="el" backwards="0">
                                    <p:tmAbs val="0"/>
                                  </p:iterate>
                                  <p:childTnLst>
                                    <p:set>
                                      <p:cBhvr>
                                        <p:cTn id="34" fill="hold"/>
                                        <p:tgtEl>
                                          <p:spTgt spid="24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40" grpId="2"/>
      <p:bldP build="whole" bldLvl="1" animBg="1" rev="0" advAuto="0" spid="231" grpId="6"/>
      <p:bldP build="whole" bldLvl="1" animBg="1" rev="0" advAuto="0" spid="249" grpId="8"/>
      <p:bldP build="whole" bldLvl="1" animBg="1" rev="0" advAuto="0" spid="237" grpId="7"/>
      <p:bldP build="whole" bldLvl="1" animBg="1" rev="0" advAuto="0" spid="234" grpId="3"/>
      <p:bldP build="whole" bldLvl="1" animBg="1" rev="0" advAuto="0" spid="242" grpId="1"/>
      <p:bldP build="whole" bldLvl="1" animBg="1" rev="0" advAuto="0" spid="246" grpId="4"/>
      <p:bldP build="whole" bldLvl="1" animBg="1" rev="0" advAuto="0" spid="243" grpId="5"/>
    </p:bldLst>
  </p:timing>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grpSp>
        <p:nvGrpSpPr>
          <p:cNvPr id="255" name="Group 255"/>
          <p:cNvGrpSpPr/>
          <p:nvPr/>
        </p:nvGrpSpPr>
        <p:grpSpPr>
          <a:xfrm>
            <a:off x="7734610" y="1879600"/>
            <a:ext cx="3492190" cy="5755085"/>
            <a:chOff x="0" y="0"/>
            <a:chExt cx="3492189" cy="5755084"/>
          </a:xfrm>
        </p:grpSpPr>
        <p:sp>
          <p:nvSpPr>
            <p:cNvPr id="252" name="Shape 252"/>
            <p:cNvSpPr/>
            <p:nvPr/>
          </p:nvSpPr>
          <p:spPr>
            <a:xfrm>
              <a:off x="2222189" y="0"/>
              <a:ext cx="1270001" cy="3863281"/>
            </a:xfrm>
            <a:prstGeom prst="roundRect">
              <a:avLst>
                <a:gd name="adj" fmla="val 15000"/>
              </a:avLst>
            </a:prstGeom>
            <a:solidFill>
              <a:srgbClr val="0DFCF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pic>
          <p:nvPicPr>
            <p:cNvPr id="253" name="pasted-image.pdf"/>
            <p:cNvPicPr>
              <a:picLocks noChangeAspect="1"/>
            </p:cNvPicPr>
            <p:nvPr/>
          </p:nvPicPr>
          <p:blipFill>
            <a:blip r:embed="rId2">
              <a:extLst/>
            </a:blip>
            <a:stretch>
              <a:fillRect/>
            </a:stretch>
          </p:blipFill>
          <p:spPr>
            <a:xfrm>
              <a:off x="3111189" y="5285184"/>
              <a:ext cx="381001" cy="317501"/>
            </a:xfrm>
            <a:prstGeom prst="rect">
              <a:avLst/>
            </a:prstGeom>
            <a:ln w="12700" cap="flat">
              <a:noFill/>
              <a:miter lim="400000"/>
            </a:ln>
            <a:effectLst/>
          </p:spPr>
        </p:pic>
        <p:sp>
          <p:nvSpPr>
            <p:cNvPr id="254" name="Shape 254"/>
            <p:cNvSpPr/>
            <p:nvPr/>
          </p:nvSpPr>
          <p:spPr>
            <a:xfrm>
              <a:off x="-1" y="5132784"/>
              <a:ext cx="2996581"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Distribution de </a:t>
              </a:r>
            </a:p>
          </p:txBody>
        </p:sp>
      </p:grpSp>
      <p:grpSp>
        <p:nvGrpSpPr>
          <p:cNvPr id="260" name="Group 260"/>
          <p:cNvGrpSpPr/>
          <p:nvPr/>
        </p:nvGrpSpPr>
        <p:grpSpPr>
          <a:xfrm>
            <a:off x="1054410" y="5742880"/>
            <a:ext cx="8586652" cy="1891805"/>
            <a:chOff x="0" y="0"/>
            <a:chExt cx="8586651" cy="1891803"/>
          </a:xfrm>
        </p:grpSpPr>
        <p:sp>
          <p:nvSpPr>
            <p:cNvPr id="256" name="Shape 256"/>
            <p:cNvSpPr/>
            <p:nvPr/>
          </p:nvSpPr>
          <p:spPr>
            <a:xfrm>
              <a:off x="2063464" y="0"/>
              <a:ext cx="6523188" cy="582960"/>
            </a:xfrm>
            <a:prstGeom prst="roundRect">
              <a:avLst>
                <a:gd name="adj" fmla="val 32678"/>
              </a:avLst>
            </a:prstGeom>
            <a:solidFill>
              <a:srgbClr val="FFB0B2"/>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nvGrpSpPr>
            <p:cNvPr id="259" name="Group 259"/>
            <p:cNvGrpSpPr/>
            <p:nvPr/>
          </p:nvGrpSpPr>
          <p:grpSpPr>
            <a:xfrm>
              <a:off x="0" y="1269503"/>
              <a:ext cx="3527711" cy="622301"/>
              <a:chOff x="0" y="0"/>
              <a:chExt cx="3527710" cy="622300"/>
            </a:xfrm>
          </p:grpSpPr>
          <p:sp>
            <p:nvSpPr>
              <p:cNvPr id="257" name="Shape 257"/>
              <p:cNvSpPr/>
              <p:nvPr/>
            </p:nvSpPr>
            <p:spPr>
              <a:xfrm>
                <a:off x="-1" y="-1"/>
                <a:ext cx="2996581"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Distribution de </a:t>
                </a:r>
              </a:p>
            </p:txBody>
          </p:sp>
          <p:pic>
            <p:nvPicPr>
              <p:cNvPr id="258" name="pasted-image.pdf"/>
              <p:cNvPicPr>
                <a:picLocks noChangeAspect="1"/>
              </p:cNvPicPr>
              <p:nvPr/>
            </p:nvPicPr>
            <p:blipFill>
              <a:blip r:embed="rId3">
                <a:extLst/>
              </a:blip>
              <a:stretch>
                <a:fillRect/>
              </a:stretch>
            </p:blipFill>
            <p:spPr>
              <a:xfrm>
                <a:off x="3184810" y="152400"/>
                <a:ext cx="342901" cy="317500"/>
              </a:xfrm>
              <a:prstGeom prst="rect">
                <a:avLst/>
              </a:prstGeom>
              <a:ln w="12700" cap="flat">
                <a:noFill/>
                <a:miter lim="400000"/>
              </a:ln>
              <a:effectLst/>
            </p:spPr>
          </p:pic>
        </p:grpSp>
      </p:grpSp>
      <p:sp>
        <p:nvSpPr>
          <p:cNvPr id="261" name="Shape 261"/>
          <p:cNvSpPr/>
          <p:nvPr/>
        </p:nvSpPr>
        <p:spPr>
          <a:xfrm>
            <a:off x="3931294" y="260349"/>
            <a:ext cx="4481812"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Tableau de contingence</a:t>
            </a:r>
          </a:p>
        </p:txBody>
      </p:sp>
      <p:pic>
        <p:nvPicPr>
          <p:cNvPr id="262" name="pasted-image.pdf"/>
          <p:cNvPicPr>
            <a:picLocks noChangeAspect="1"/>
          </p:cNvPicPr>
          <p:nvPr/>
        </p:nvPicPr>
        <p:blipFill>
          <a:blip r:embed="rId4">
            <a:extLst/>
          </a:blip>
          <a:stretch>
            <a:fillRect/>
          </a:stretch>
        </p:blipFill>
        <p:spPr>
          <a:xfrm>
            <a:off x="1153417" y="1296640"/>
            <a:ext cx="10477501" cy="5029201"/>
          </a:xfrm>
          <a:prstGeom prst="rect">
            <a:avLst/>
          </a:prstGeom>
          <a:ln w="12700">
            <a:miter lim="400000"/>
          </a:ln>
        </p:spPr>
      </p:pic>
    </p:spTree>
  </p:cSld>
  <p:clrMapOvr>
    <a:masterClrMapping/>
  </p:clrMapOvr>
  <p:transition xmlns:p14="http://schemas.microsoft.com/office/powerpoint/2010/main" spd="med" advClick="1" p14:dur="1000"/>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6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25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60" grpId="1"/>
      <p:bldP build="whole" bldLvl="1" animBg="1" rev="0" advAuto="0" spid="255" grpId="2"/>
    </p:bldLst>
  </p:timing>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grpSp>
        <p:nvGrpSpPr>
          <p:cNvPr id="266" name="Group 266"/>
          <p:cNvGrpSpPr/>
          <p:nvPr/>
        </p:nvGrpSpPr>
        <p:grpSpPr>
          <a:xfrm>
            <a:off x="10735667" y="5760690"/>
            <a:ext cx="895251" cy="2440236"/>
            <a:chOff x="0" y="0"/>
            <a:chExt cx="895250" cy="2440235"/>
          </a:xfrm>
        </p:grpSpPr>
        <p:sp>
          <p:nvSpPr>
            <p:cNvPr id="264" name="Shape 264"/>
            <p:cNvSpPr/>
            <p:nvPr/>
          </p:nvSpPr>
          <p:spPr>
            <a:xfrm>
              <a:off x="0" y="1817935"/>
              <a:ext cx="753468" cy="622301"/>
            </a:xfrm>
            <a:prstGeom prst="roundRect">
              <a:avLst>
                <a:gd name="adj" fmla="val 30612"/>
              </a:avLst>
            </a:prstGeom>
            <a:solidFill>
              <a:srgbClr val="FFF5A8"/>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265" name="Shape 265"/>
            <p:cNvSpPr/>
            <p:nvPr/>
          </p:nvSpPr>
          <p:spPr>
            <a:xfrm>
              <a:off x="311199" y="0"/>
              <a:ext cx="584052" cy="622300"/>
            </a:xfrm>
            <a:prstGeom prst="roundRect">
              <a:avLst>
                <a:gd name="adj" fmla="val 32617"/>
              </a:avLst>
            </a:prstGeom>
            <a:solidFill>
              <a:srgbClr val="FFF5A8"/>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sp>
        <p:nvSpPr>
          <p:cNvPr id="267" name="Shape 267"/>
          <p:cNvSpPr/>
          <p:nvPr/>
        </p:nvSpPr>
        <p:spPr>
          <a:xfrm>
            <a:off x="10735667" y="6938367"/>
            <a:ext cx="753468" cy="622301"/>
          </a:xfrm>
          <a:prstGeom prst="roundRect">
            <a:avLst>
              <a:gd name="adj" fmla="val 30612"/>
            </a:avLst>
          </a:prstGeom>
          <a:solidFill>
            <a:srgbClr val="0DFCFF"/>
          </a:solidFill>
          <a:ln w="25400">
            <a:miter lim="400000"/>
          </a:ln>
          <a:effectLst>
            <a:reflection blurRad="0" stA="71804" stPos="0" endA="0" endPos="40000" dist="0" dir="5400000" fadeDir="5400000" sx="100000" sy="-100000" kx="0" ky="0" algn="bl" rotWithShape="0"/>
          </a:effectLst>
        </p:spPr>
        <p:txBody>
          <a:bodyPr lIns="50800" tIns="50800" rIns="50800" bIns="50800" anchor="ctr"/>
          <a:lstStyle/>
          <a:p>
            <a:pPr>
              <a:defRPr sz="4000"/>
            </a:pPr>
          </a:p>
        </p:txBody>
      </p:sp>
      <p:grpSp>
        <p:nvGrpSpPr>
          <p:cNvPr id="270" name="Group 270"/>
          <p:cNvGrpSpPr/>
          <p:nvPr/>
        </p:nvGrpSpPr>
        <p:grpSpPr>
          <a:xfrm>
            <a:off x="7255867" y="5760690"/>
            <a:ext cx="3170089" cy="2465636"/>
            <a:chOff x="0" y="0"/>
            <a:chExt cx="3170088" cy="2465635"/>
          </a:xfrm>
        </p:grpSpPr>
        <p:sp>
          <p:nvSpPr>
            <p:cNvPr id="268" name="Shape 268"/>
            <p:cNvSpPr/>
            <p:nvPr/>
          </p:nvSpPr>
          <p:spPr>
            <a:xfrm>
              <a:off x="0" y="1843335"/>
              <a:ext cx="753468" cy="622301"/>
            </a:xfrm>
            <a:prstGeom prst="roundRect">
              <a:avLst>
                <a:gd name="adj" fmla="val 30612"/>
              </a:avLst>
            </a:prstGeom>
            <a:solidFill>
              <a:srgbClr val="FFB0B2"/>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269" name="Shape 269"/>
            <p:cNvSpPr/>
            <p:nvPr/>
          </p:nvSpPr>
          <p:spPr>
            <a:xfrm>
              <a:off x="2525266" y="0"/>
              <a:ext cx="644823" cy="622300"/>
            </a:xfrm>
            <a:prstGeom prst="roundRect">
              <a:avLst>
                <a:gd name="adj" fmla="val 30612"/>
              </a:avLst>
            </a:prstGeom>
            <a:solidFill>
              <a:srgbClr val="FFB0B2"/>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grpSp>
        <p:nvGrpSpPr>
          <p:cNvPr id="273" name="Group 273"/>
          <p:cNvGrpSpPr/>
          <p:nvPr/>
        </p:nvGrpSpPr>
        <p:grpSpPr>
          <a:xfrm>
            <a:off x="6502400" y="3811240"/>
            <a:ext cx="1506935" cy="3774828"/>
            <a:chOff x="0" y="0"/>
            <a:chExt cx="1506934" cy="3774826"/>
          </a:xfrm>
        </p:grpSpPr>
        <p:sp>
          <p:nvSpPr>
            <p:cNvPr id="271" name="Shape 271"/>
            <p:cNvSpPr/>
            <p:nvPr/>
          </p:nvSpPr>
          <p:spPr>
            <a:xfrm>
              <a:off x="0" y="0"/>
              <a:ext cx="753468" cy="622300"/>
            </a:xfrm>
            <a:prstGeom prst="roundRect">
              <a:avLst>
                <a:gd name="adj" fmla="val 30612"/>
              </a:avLst>
            </a:prstGeom>
            <a:solidFill>
              <a:srgbClr val="0DFCF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272" name="Shape 272"/>
            <p:cNvSpPr/>
            <p:nvPr/>
          </p:nvSpPr>
          <p:spPr>
            <a:xfrm>
              <a:off x="753467" y="3152526"/>
              <a:ext cx="753468" cy="622301"/>
            </a:xfrm>
            <a:prstGeom prst="roundRect">
              <a:avLst>
                <a:gd name="adj" fmla="val 30612"/>
              </a:avLst>
            </a:prstGeom>
            <a:solidFill>
              <a:srgbClr val="0DFCF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sp>
        <p:nvSpPr>
          <p:cNvPr id="274" name="Shape 274"/>
          <p:cNvSpPr/>
          <p:nvPr/>
        </p:nvSpPr>
        <p:spPr>
          <a:xfrm>
            <a:off x="3931294" y="260349"/>
            <a:ext cx="4481812"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Tableau de contingence</a:t>
            </a:r>
          </a:p>
        </p:txBody>
      </p:sp>
      <p:pic>
        <p:nvPicPr>
          <p:cNvPr id="275" name="pasted-image.pdf"/>
          <p:cNvPicPr>
            <a:picLocks noChangeAspect="1"/>
          </p:cNvPicPr>
          <p:nvPr/>
        </p:nvPicPr>
        <p:blipFill>
          <a:blip r:embed="rId2">
            <a:extLst/>
          </a:blip>
          <a:stretch>
            <a:fillRect/>
          </a:stretch>
        </p:blipFill>
        <p:spPr>
          <a:xfrm>
            <a:off x="1153417" y="1296640"/>
            <a:ext cx="10477501" cy="5029201"/>
          </a:xfrm>
          <a:prstGeom prst="rect">
            <a:avLst/>
          </a:prstGeom>
          <a:ln w="12700">
            <a:miter lim="400000"/>
          </a:ln>
        </p:spPr>
      </p:pic>
      <p:pic>
        <p:nvPicPr>
          <p:cNvPr id="276" name="pasted-image.pdf"/>
          <p:cNvPicPr>
            <a:picLocks noChangeAspect="1"/>
          </p:cNvPicPr>
          <p:nvPr/>
        </p:nvPicPr>
        <p:blipFill>
          <a:blip r:embed="rId3">
            <a:extLst/>
          </a:blip>
          <a:stretch>
            <a:fillRect/>
          </a:stretch>
        </p:blipFill>
        <p:spPr>
          <a:xfrm>
            <a:off x="6172200" y="7184925"/>
            <a:ext cx="1778000" cy="838201"/>
          </a:xfrm>
          <a:prstGeom prst="rect">
            <a:avLst/>
          </a:prstGeom>
          <a:ln w="12700">
            <a:miter lim="400000"/>
          </a:ln>
        </p:spPr>
      </p:pic>
      <p:sp>
        <p:nvSpPr>
          <p:cNvPr id="277" name="Shape 277"/>
          <p:cNvSpPr/>
          <p:nvPr/>
        </p:nvSpPr>
        <p:spPr>
          <a:xfrm>
            <a:off x="412601" y="7292875"/>
            <a:ext cx="5067598"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Fréquence relative partielle</a:t>
            </a:r>
          </a:p>
        </p:txBody>
      </p:sp>
      <p:pic>
        <p:nvPicPr>
          <p:cNvPr id="278" name="pasted-image.pdf"/>
          <p:cNvPicPr>
            <a:picLocks noChangeAspect="1"/>
          </p:cNvPicPr>
          <p:nvPr/>
        </p:nvPicPr>
        <p:blipFill>
          <a:blip r:embed="rId4">
            <a:extLst/>
          </a:blip>
          <a:stretch>
            <a:fillRect/>
          </a:stretch>
        </p:blipFill>
        <p:spPr>
          <a:xfrm>
            <a:off x="9645600" y="7166967"/>
            <a:ext cx="1778001" cy="838201"/>
          </a:xfrm>
          <a:prstGeom prst="rect">
            <a:avLst/>
          </a:prstGeom>
          <a:ln w="12700">
            <a:miter lim="400000"/>
          </a:ln>
        </p:spPr>
      </p:pic>
    </p:spTree>
  </p:cSld>
  <p:clrMapOvr>
    <a:masterClrMapping/>
  </p:clrMapOvr>
  <p:transition xmlns:p14="http://schemas.microsoft.com/office/powerpoint/2010/main" spd="med" advClick="1" p14:dur="1000"/>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7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27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27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26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26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70" grpId="2"/>
      <p:bldP build="whole" bldLvl="1" animBg="1" rev="0" advAuto="0" spid="267" grpId="4"/>
      <p:bldP build="whole" bldLvl="1" animBg="1" rev="0" advAuto="0" spid="273" grpId="1"/>
      <p:bldP build="whole" bldLvl="1" animBg="1" rev="0" advAuto="0" spid="278" grpId="3"/>
      <p:bldP build="whole" bldLvl="1" animBg="1" rev="0" advAuto="0" spid="266" grpId="5"/>
    </p:bldLst>
  </p:timing>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Baskerville"/>
        <a:ea typeface="Baskerville"/>
        <a:cs typeface="Baskerville"/>
      </a:majorFont>
      <a:minorFont>
        <a:latin typeface="Baskerville"/>
        <a:ea typeface="Baskerville"/>
        <a:cs typeface="Baskervill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reflection blurRad="0" stA="71804" stPos="0" endA="0" endPos="40000" dist="0" dir="5400000" fadeDir="5400000" sx="100000" sy="-100000" kx="0" ky="0" algn="bl" rotWithShape="0"/>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6995D7"/>
        </a:solidFill>
        <a:ln w="25400" cap="flat">
          <a:noFill/>
          <a:miter lim="400000"/>
        </a:ln>
        <a:effectLst>
          <a:reflection blurRad="0" stA="71804" stPos="0" endA="0" endPos="40000" dist="0" dir="5400000" fadeDir="5400000" sx="100000" sy="-100000" kx="0" ky="0" algn="bl" rotWithShape="0"/>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4000" u="none" kumimoji="0" normalizeH="0">
            <a:ln>
              <a:noFill/>
            </a:ln>
            <a:solidFill>
              <a:srgbClr val="000000"/>
            </a:solidFill>
            <a:effectLst/>
            <a:uFillTx/>
            <a:latin typeface="+mn-lt"/>
            <a:ea typeface="+mn-ea"/>
            <a:cs typeface="+mn-cs"/>
            <a:sym typeface="Baskervill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535353"/>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Baskerville"/>
        <a:ea typeface="Baskerville"/>
        <a:cs typeface="Baskerville"/>
      </a:majorFont>
      <a:minorFont>
        <a:latin typeface="Baskerville"/>
        <a:ea typeface="Baskerville"/>
        <a:cs typeface="Baskervill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reflection blurRad="0" stA="71804" stPos="0" endA="0" endPos="40000" dist="0" dir="5400000" fadeDir="5400000" sx="100000" sy="-100000" kx="0" ky="0" algn="bl" rotWithShape="0"/>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6995D7"/>
        </a:solidFill>
        <a:ln w="25400" cap="flat">
          <a:noFill/>
          <a:miter lim="400000"/>
        </a:ln>
        <a:effectLst>
          <a:reflection blurRad="0" stA="71804" stPos="0" endA="0" endPos="40000" dist="0" dir="5400000" fadeDir="5400000" sx="100000" sy="-100000" kx="0" ky="0" algn="bl" rotWithShape="0"/>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4000" u="none" kumimoji="0" normalizeH="0">
            <a:ln>
              <a:noFill/>
            </a:ln>
            <a:solidFill>
              <a:srgbClr val="000000"/>
            </a:solidFill>
            <a:effectLst/>
            <a:uFillTx/>
            <a:latin typeface="+mn-lt"/>
            <a:ea typeface="+mn-ea"/>
            <a:cs typeface="+mn-cs"/>
            <a:sym typeface="Baskervill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535353"/>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