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Relationship Id="rId9" Type="http://schemas.openxmlformats.org/officeDocument/2006/relationships/image" Target="../media/image35.png"/><Relationship Id="rId10" Type="http://schemas.openxmlformats.org/officeDocument/2006/relationships/image" Target="../media/image39.png"/><Relationship Id="rId11" Type="http://schemas.openxmlformats.org/officeDocument/2006/relationships/image" Target="../media/image40.png"/><Relationship Id="rId12" Type="http://schemas.openxmlformats.org/officeDocument/2006/relationships/image" Target="../media/image41.png"/><Relationship Id="rId13" Type="http://schemas.openxmlformats.org/officeDocument/2006/relationships/image" Target="../media/image42.png"/><Relationship Id="rId14" Type="http://schemas.openxmlformats.org/officeDocument/2006/relationships/image" Target="../media/image43.png"/><Relationship Id="rId15" Type="http://schemas.openxmlformats.org/officeDocument/2006/relationships/image" Target="../media/image44.png"/><Relationship Id="rId16" Type="http://schemas.openxmlformats.org/officeDocument/2006/relationships/image" Target="../media/image45.png"/><Relationship Id="rId17" Type="http://schemas.openxmlformats.org/officeDocument/2006/relationships/image" Target="../media/image46.png"/><Relationship Id="rId18" Type="http://schemas.openxmlformats.org/officeDocument/2006/relationships/image" Target="../media/image47.png"/><Relationship Id="rId19" Type="http://schemas.openxmlformats.org/officeDocument/2006/relationships/image" Target="../media/image48.png"/><Relationship Id="rId20" Type="http://schemas.openxmlformats.org/officeDocument/2006/relationships/image" Target="../media/image49.png"/><Relationship Id="rId21" Type="http://schemas.openxmlformats.org/officeDocument/2006/relationships/image" Target="../media/image50.png"/><Relationship Id="rId22" Type="http://schemas.openxmlformats.org/officeDocument/2006/relationships/image" Target="../media/image5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Relationship Id="rId9" Type="http://schemas.openxmlformats.org/officeDocument/2006/relationships/image" Target="../media/image33.png"/><Relationship Id="rId10" Type="http://schemas.openxmlformats.org/officeDocument/2006/relationships/image" Target="../media/image34.png"/><Relationship Id="rId11" Type="http://schemas.openxmlformats.org/officeDocument/2006/relationships/image" Target="../media/image35.png"/><Relationship Id="rId12" Type="http://schemas.openxmlformats.org/officeDocument/2006/relationships/image" Target="../media/image36.png"/><Relationship Id="rId13" Type="http://schemas.openxmlformats.org/officeDocument/2006/relationships/image" Target="../media/image37.png"/><Relationship Id="rId14" Type="http://schemas.openxmlformats.org/officeDocument/2006/relationships/image" Target="../media/image38.png"/><Relationship Id="rId15" Type="http://schemas.openxmlformats.org/officeDocument/2006/relationships/image" Target="../media/image3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17</a:t>
            </a:r>
          </a:p>
        </p:txBody>
      </p:sp>
      <p:sp>
        <p:nvSpPr>
          <p:cNvPr id="123" name="Shape 123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3.2 Optimisation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roup 272"/>
          <p:cNvGrpSpPr/>
          <p:nvPr/>
        </p:nvGrpSpPr>
        <p:grpSpPr>
          <a:xfrm>
            <a:off x="7086600" y="4025900"/>
            <a:ext cx="2870200" cy="4559300"/>
            <a:chOff x="0" y="0"/>
            <a:chExt cx="2870200" cy="4559300"/>
          </a:xfrm>
        </p:grpSpPr>
        <p:sp>
          <p:nvSpPr>
            <p:cNvPr id="270" name="Shape 270"/>
            <p:cNvSpPr/>
            <p:nvPr/>
          </p:nvSpPr>
          <p:spPr>
            <a:xfrm>
              <a:off x="0" y="0"/>
              <a:ext cx="1219200" cy="1333500"/>
            </a:xfrm>
            <a:prstGeom prst="roundRect">
              <a:avLst>
                <a:gd name="adj" fmla="val 15625"/>
              </a:avLst>
            </a:prstGeom>
            <a:solidFill>
              <a:srgbClr val="FFD8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1" name="Shape 271"/>
            <p:cNvSpPr/>
            <p:nvPr/>
          </p:nvSpPr>
          <p:spPr>
            <a:xfrm>
              <a:off x="1765300" y="3670300"/>
              <a:ext cx="1104900" cy="889000"/>
            </a:xfrm>
            <a:prstGeom prst="roundRect">
              <a:avLst>
                <a:gd name="adj" fmla="val 21429"/>
              </a:avLst>
            </a:prstGeom>
            <a:solidFill>
              <a:srgbClr val="FFD8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5" name="Group 275"/>
          <p:cNvGrpSpPr/>
          <p:nvPr/>
        </p:nvGrpSpPr>
        <p:grpSpPr>
          <a:xfrm>
            <a:off x="5448300" y="3543300"/>
            <a:ext cx="1054100" cy="1409700"/>
            <a:chOff x="0" y="0"/>
            <a:chExt cx="1054100" cy="1409700"/>
          </a:xfrm>
        </p:grpSpPr>
        <p:sp>
          <p:nvSpPr>
            <p:cNvPr id="273" name="Shape 273"/>
            <p:cNvSpPr/>
            <p:nvPr/>
          </p:nvSpPr>
          <p:spPr>
            <a:xfrm>
              <a:off x="0" y="0"/>
              <a:ext cx="330200" cy="482600"/>
            </a:xfrm>
            <a:prstGeom prst="roundRect">
              <a:avLst>
                <a:gd name="adj" fmla="val 50000"/>
              </a:avLst>
            </a:prstGeom>
            <a:solidFill>
              <a:srgbClr val="FFD8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4" name="Shape 274"/>
            <p:cNvSpPr/>
            <p:nvPr/>
          </p:nvSpPr>
          <p:spPr>
            <a:xfrm>
              <a:off x="723900" y="927100"/>
              <a:ext cx="330200" cy="482600"/>
            </a:xfrm>
            <a:prstGeom prst="roundRect">
              <a:avLst>
                <a:gd name="adj" fmla="val 50000"/>
              </a:avLst>
            </a:prstGeom>
            <a:solidFill>
              <a:srgbClr val="FFD8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76" name="Shape 276"/>
          <p:cNvSpPr/>
          <p:nvPr/>
        </p:nvSpPr>
        <p:spPr>
          <a:xfrm>
            <a:off x="4178300" y="3060700"/>
            <a:ext cx="508000" cy="647700"/>
          </a:xfrm>
          <a:prstGeom prst="roundRect">
            <a:avLst>
              <a:gd name="adj" fmla="val 3750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7" name="Shape 27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78" name="Shape 278"/>
          <p:cNvSpPr/>
          <p:nvPr/>
        </p:nvSpPr>
        <p:spPr>
          <a:xfrm>
            <a:off x="2872308" y="393700"/>
            <a:ext cx="98425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Quelles sont les dimension d’une canne pouvant contenir 1L de sirop d’érable et qui utilise le moins de métal possible?</a:t>
            </a:r>
          </a:p>
        </p:txBody>
      </p:sp>
      <p:grpSp>
        <p:nvGrpSpPr>
          <p:cNvPr id="283" name="Group 283"/>
          <p:cNvGrpSpPr/>
          <p:nvPr/>
        </p:nvGrpSpPr>
        <p:grpSpPr>
          <a:xfrm>
            <a:off x="8877299" y="2082800"/>
            <a:ext cx="2133601" cy="3060700"/>
            <a:chOff x="0" y="0"/>
            <a:chExt cx="2133600" cy="3060700"/>
          </a:xfrm>
        </p:grpSpPr>
        <p:sp>
          <p:nvSpPr>
            <p:cNvPr id="279" name="Shape 279"/>
            <p:cNvSpPr/>
            <p:nvPr/>
          </p:nvSpPr>
          <p:spPr>
            <a:xfrm>
              <a:off x="0" y="0"/>
              <a:ext cx="2133601" cy="8255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0" y="2235200"/>
              <a:ext cx="2133601" cy="8255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1" name="Shape 281"/>
            <p:cNvSpPr/>
            <p:nvPr/>
          </p:nvSpPr>
          <p:spPr>
            <a:xfrm flipH="1">
              <a:off x="-1" y="419100"/>
              <a:ext cx="2" cy="22223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Shape 282"/>
            <p:cNvSpPr/>
            <p:nvPr/>
          </p:nvSpPr>
          <p:spPr>
            <a:xfrm flipH="1">
              <a:off x="2133600" y="431800"/>
              <a:ext cx="1" cy="22223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8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2900" y="2324100"/>
            <a:ext cx="2146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100" y="2273300"/>
            <a:ext cx="3759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14600" y="32258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9100" y="3124200"/>
            <a:ext cx="1917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1" name="Group 291"/>
          <p:cNvGrpSpPr/>
          <p:nvPr/>
        </p:nvGrpSpPr>
        <p:grpSpPr>
          <a:xfrm>
            <a:off x="9944541" y="2426200"/>
            <a:ext cx="1447359" cy="1282200"/>
            <a:chOff x="0" y="33923"/>
            <a:chExt cx="1447358" cy="1282199"/>
          </a:xfrm>
        </p:grpSpPr>
        <p:sp>
          <p:nvSpPr>
            <p:cNvPr id="288" name="Shape 288"/>
            <p:cNvSpPr/>
            <p:nvPr/>
          </p:nvSpPr>
          <p:spPr>
            <a:xfrm flipV="1">
              <a:off x="0" y="33923"/>
              <a:ext cx="1036375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89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7058" y="122323"/>
              <a:ext cx="2032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06058" y="985923"/>
              <a:ext cx="2413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9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41700" y="2921000"/>
            <a:ext cx="24765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19100" y="4216400"/>
            <a:ext cx="34036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422900" y="4127500"/>
            <a:ext cx="2781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962400" y="7264400"/>
            <a:ext cx="2032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7" name="Group 307"/>
          <p:cNvGrpSpPr/>
          <p:nvPr/>
        </p:nvGrpSpPr>
        <p:grpSpPr>
          <a:xfrm>
            <a:off x="419100" y="5702300"/>
            <a:ext cx="6662540" cy="2964524"/>
            <a:chOff x="0" y="0"/>
            <a:chExt cx="6662539" cy="2964523"/>
          </a:xfrm>
        </p:grpSpPr>
        <p:sp>
          <p:nvSpPr>
            <p:cNvPr id="296" name="Shape 296"/>
            <p:cNvSpPr/>
            <p:nvPr/>
          </p:nvSpPr>
          <p:spPr>
            <a:xfrm flipV="1">
              <a:off x="50806" y="1249368"/>
              <a:ext cx="6611734" cy="330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97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381000" y="825500"/>
              <a:ext cx="2032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50800" y="1511300"/>
              <a:ext cx="9906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9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2400300"/>
              <a:ext cx="8636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0" name="Shape 300"/>
            <p:cNvSpPr/>
            <p:nvPr/>
          </p:nvSpPr>
          <p:spPr>
            <a:xfrm flipV="1">
              <a:off x="12700" y="2171700"/>
              <a:ext cx="6611733" cy="330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Shape 301"/>
            <p:cNvSpPr/>
            <p:nvPr/>
          </p:nvSpPr>
          <p:spPr>
            <a:xfrm flipH="1">
              <a:off x="1143000" y="827140"/>
              <a:ext cx="25294" cy="213738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02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371600" y="787400"/>
              <a:ext cx="203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3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3022600" y="0"/>
              <a:ext cx="1028700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4" name="Shape 304"/>
            <p:cNvSpPr/>
            <p:nvPr/>
          </p:nvSpPr>
          <p:spPr>
            <a:xfrm flipH="1">
              <a:off x="2717800" y="825500"/>
              <a:ext cx="25294" cy="21373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Shape 305"/>
            <p:cNvSpPr/>
            <p:nvPr/>
          </p:nvSpPr>
          <p:spPr>
            <a:xfrm flipH="1">
              <a:off x="4495800" y="787400"/>
              <a:ext cx="25294" cy="21373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Shape 306"/>
            <p:cNvSpPr/>
            <p:nvPr/>
          </p:nvSpPr>
          <p:spPr>
            <a:xfrm flipH="1">
              <a:off x="1727200" y="787400"/>
              <a:ext cx="25294" cy="21373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08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2501900" y="7454900"/>
            <a:ext cx="292100" cy="38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5778500" y="7277100"/>
            <a:ext cx="3175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Shape 310"/>
          <p:cNvSpPr/>
          <p:nvPr/>
        </p:nvSpPr>
        <p:spPr>
          <a:xfrm flipH="1" flipV="1">
            <a:off x="2324100" y="8051800"/>
            <a:ext cx="660400" cy="52466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1" name="Shape 311"/>
          <p:cNvSpPr/>
          <p:nvPr/>
        </p:nvSpPr>
        <p:spPr>
          <a:xfrm flipH="1">
            <a:off x="5709036" y="8043033"/>
            <a:ext cx="628264" cy="40498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2" name="Shape 312"/>
          <p:cNvSpPr/>
          <p:nvPr/>
        </p:nvSpPr>
        <p:spPr>
          <a:xfrm>
            <a:off x="3539021" y="8001000"/>
            <a:ext cx="8382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min</a:t>
            </a:r>
          </a:p>
        </p:txBody>
      </p:sp>
      <p:pic>
        <p:nvPicPr>
          <p:cNvPr id="313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8204200" y="5638800"/>
            <a:ext cx="3111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7353300" y="7048500"/>
            <a:ext cx="3022600" cy="152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10668000" y="7023100"/>
            <a:ext cx="20701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dropped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8864600" y="8623300"/>
            <a:ext cx="1346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dropped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10515600" y="8978900"/>
            <a:ext cx="1943100" cy="40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11"/>
      <p:bldP build="whole" bldLvl="1" animBg="1" rev="0" advAuto="0" spid="315" grpId="13"/>
      <p:bldP build="whole" bldLvl="1" animBg="1" rev="0" advAuto="0" spid="316" grpId="14"/>
      <p:bldP build="whole" bldLvl="1" animBg="1" rev="0" advAuto="0" spid="307" grpId="1"/>
      <p:bldP build="whole" bldLvl="1" animBg="1" rev="0" advAuto="0" spid="295" grpId="2"/>
      <p:bldP build="whole" bldLvl="1" animBg="1" rev="0" advAuto="0" spid="313" grpId="8"/>
      <p:bldP build="whole" bldLvl="1" animBg="1" rev="0" advAuto="0" spid="308" grpId="3"/>
      <p:bldP build="whole" bldLvl="1" animBg="1" rev="0" advAuto="0" spid="317" grpId="15"/>
      <p:bldP build="whole" bldLvl="1" animBg="1" rev="0" advAuto="0" spid="312" grpId="7"/>
      <p:bldP build="whole" bldLvl="1" animBg="1" rev="0" advAuto="0" spid="311" grpId="6"/>
      <p:bldP build="whole" bldLvl="1" animBg="1" rev="0" advAuto="0" spid="275" grpId="10"/>
      <p:bldP build="whole" bldLvl="1" animBg="1" rev="0" advAuto="0" spid="276" grpId="9"/>
      <p:bldP build="whole" bldLvl="1" animBg="1" rev="0" advAuto="0" spid="309" grpId="4"/>
      <p:bldP build="whole" bldLvl="1" animBg="1" rev="0" advAuto="0" spid="310" grpId="5"/>
      <p:bldP build="whole" bldLvl="1" animBg="1" rev="0" advAuto="0" spid="272" grpId="1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20" name="Shape 320"/>
          <p:cNvSpPr/>
          <p:nvPr/>
        </p:nvSpPr>
        <p:spPr>
          <a:xfrm>
            <a:off x="4414639" y="4559300"/>
            <a:ext cx="41670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3.2 # 12 à 16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323" name="Shape 323"/>
          <p:cNvSpPr/>
          <p:nvPr>
            <p:ph type="body" idx="14"/>
          </p:nvPr>
        </p:nvSpPr>
        <p:spPr>
          <a:xfrm>
            <a:off x="1308100" y="2501900"/>
            <a:ext cx="95250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L’optimisation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326" name="Shape 326"/>
          <p:cNvSpPr/>
          <p:nvPr>
            <p:ph type="body" idx="14"/>
          </p:nvPr>
        </p:nvSpPr>
        <p:spPr>
          <a:xfrm>
            <a:off x="6500539" y="4178300"/>
            <a:ext cx="4186239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3.2  # 8 à 23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126" name="Shape 126"/>
          <p:cNvSpPr/>
          <p:nvPr/>
        </p:nvSpPr>
        <p:spPr>
          <a:xfrm>
            <a:off x="3149600" y="1308100"/>
            <a:ext cx="67310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Croissance et décroissance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Maximum et minimum relatif</a:t>
            </a:r>
          </a:p>
        </p:txBody>
      </p:sp>
      <p:pic>
        <p:nvPicPr>
          <p:cNvPr id="127" name="fonctcrois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26223" y="3977232"/>
            <a:ext cx="7567810" cy="513103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0" name="Group 130"/>
          <p:cNvGrpSpPr/>
          <p:nvPr/>
        </p:nvGrpSpPr>
        <p:grpSpPr>
          <a:xfrm>
            <a:off x="4381301" y="4971098"/>
            <a:ext cx="1389394" cy="4353414"/>
            <a:chOff x="1193616" y="0"/>
            <a:chExt cx="1389392" cy="4353412"/>
          </a:xfrm>
        </p:grpSpPr>
        <p:sp>
          <p:nvSpPr>
            <p:cNvPr id="128" name="Shape 128"/>
            <p:cNvSpPr/>
            <p:nvPr/>
          </p:nvSpPr>
          <p:spPr>
            <a:xfrm flipH="1">
              <a:off x="1698841" y="-1"/>
              <a:ext cx="557648" cy="606547"/>
            </a:xfrm>
            <a:prstGeom prst="line">
              <a:avLst/>
            </a:prstGeom>
            <a:noFill/>
            <a:ln w="381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Shape 129"/>
            <p:cNvSpPr/>
            <p:nvPr/>
          </p:nvSpPr>
          <p:spPr>
            <a:xfrm flipV="1">
              <a:off x="1193615" y="597651"/>
              <a:ext cx="1389394" cy="375576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3" name="Group 133"/>
          <p:cNvGrpSpPr/>
          <p:nvPr/>
        </p:nvGrpSpPr>
        <p:grpSpPr>
          <a:xfrm>
            <a:off x="4618254" y="4986750"/>
            <a:ext cx="3023716" cy="2737785"/>
            <a:chOff x="0" y="106781"/>
            <a:chExt cx="3023715" cy="2737783"/>
          </a:xfrm>
        </p:grpSpPr>
        <p:sp>
          <p:nvSpPr>
            <p:cNvPr id="131" name="Shape 131"/>
            <p:cNvSpPr/>
            <p:nvPr/>
          </p:nvSpPr>
          <p:spPr>
            <a:xfrm flipH="1" flipV="1">
              <a:off x="1303386" y="106781"/>
              <a:ext cx="589886" cy="575241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Shape 132"/>
            <p:cNvSpPr/>
            <p:nvPr/>
          </p:nvSpPr>
          <p:spPr>
            <a:xfrm>
              <a:off x="0" y="219055"/>
              <a:ext cx="3023715" cy="2625510"/>
            </a:xfrm>
            <a:prstGeom prst="line">
              <a:avLst/>
            </a:prstGeom>
            <a:noFill/>
            <a:ln w="25400" cap="flat">
              <a:solidFill>
                <a:srgbClr val="FF625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6" name="Group 136"/>
          <p:cNvGrpSpPr/>
          <p:nvPr/>
        </p:nvGrpSpPr>
        <p:grpSpPr>
          <a:xfrm>
            <a:off x="6621528" y="4000500"/>
            <a:ext cx="2602711" cy="177800"/>
            <a:chOff x="0" y="1230920"/>
            <a:chExt cx="2602710" cy="177800"/>
          </a:xfrm>
        </p:grpSpPr>
        <p:sp>
          <p:nvSpPr>
            <p:cNvPr id="134" name="Shape 134"/>
            <p:cNvSpPr/>
            <p:nvPr/>
          </p:nvSpPr>
          <p:spPr>
            <a:xfrm>
              <a:off x="1303271" y="1230920"/>
              <a:ext cx="165101" cy="177801"/>
            </a:xfrm>
            <a:prstGeom prst="ellipse">
              <a:avLst/>
            </a:prstGeom>
            <a:solidFill>
              <a:srgbClr val="77B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5" name="Shape 135"/>
            <p:cNvSpPr/>
            <p:nvPr/>
          </p:nvSpPr>
          <p:spPr>
            <a:xfrm flipV="1">
              <a:off x="0" y="1301334"/>
              <a:ext cx="2602711" cy="2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9" name="Group 139"/>
          <p:cNvGrpSpPr/>
          <p:nvPr/>
        </p:nvGrpSpPr>
        <p:grpSpPr>
          <a:xfrm>
            <a:off x="3060700" y="8812820"/>
            <a:ext cx="2602711" cy="177801"/>
            <a:chOff x="0" y="1230920"/>
            <a:chExt cx="2602710" cy="177800"/>
          </a:xfrm>
        </p:grpSpPr>
        <p:sp>
          <p:nvSpPr>
            <p:cNvPr id="137" name="Shape 137"/>
            <p:cNvSpPr/>
            <p:nvPr/>
          </p:nvSpPr>
          <p:spPr>
            <a:xfrm>
              <a:off x="1303271" y="1230920"/>
              <a:ext cx="165101" cy="177801"/>
            </a:xfrm>
            <a:prstGeom prst="ellipse">
              <a:avLst/>
            </a:prstGeom>
            <a:solidFill>
              <a:srgbClr val="77B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8" name="Shape 138"/>
            <p:cNvSpPr/>
            <p:nvPr/>
          </p:nvSpPr>
          <p:spPr>
            <a:xfrm flipV="1">
              <a:off x="0" y="1301334"/>
              <a:ext cx="2602711" cy="2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2"/>
      <p:bldP build="p" bldLvl="5" animBg="1" rev="0" advAuto="0" spid="126" grpId="1"/>
      <p:bldP build="whole" bldLvl="1" animBg="1" rev="0" advAuto="0" spid="133" grpId="4"/>
      <p:bldP build="whole" bldLvl="1" animBg="1" rev="0" advAuto="0" spid="139" grpId="6"/>
      <p:bldP build="whole" bldLvl="1" animBg="1" rev="0" advAuto="0" spid="136" grpId="5"/>
      <p:bldP build="whole" bldLvl="1" animBg="1" rev="0" advAuto="0" spid="130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body" idx="13"/>
          </p:nvPr>
        </p:nvSpPr>
        <p:spPr>
          <a:xfrm>
            <a:off x="4572000" y="2705100"/>
            <a:ext cx="38481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Optimisation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2108" y="9588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Maintenant qu’on sait comment trouver les extremums d’une fonction, on est en mesure de résoudre des problèmes d’optimisation.</a:t>
            </a:r>
          </a:p>
        </p:txBody>
      </p:sp>
      <p:sp>
        <p:nvSpPr>
          <p:cNvPr id="144" name="Shape 144"/>
          <p:cNvSpPr/>
          <p:nvPr/>
        </p:nvSpPr>
        <p:spPr>
          <a:xfrm>
            <a:off x="2108" y="42989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Un problème d’optimisation est un problème ou l’on cherche à maximiser ou minimiser quelque chose.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3822935" y="342900"/>
            <a:ext cx="53504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Résoudre un problème écrit.</a:t>
            </a:r>
          </a:p>
        </p:txBody>
      </p:sp>
      <p:sp>
        <p:nvSpPr>
          <p:cNvPr id="147" name="Shape 147"/>
          <p:cNvSpPr/>
          <p:nvPr/>
        </p:nvSpPr>
        <p:spPr>
          <a:xfrm>
            <a:off x="2108" y="1365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Bien qu’il n’existe pas de méthode générale pour résoudre un problème écrit, voici quelques idées pour vous aider à les résoudre:</a:t>
            </a:r>
          </a:p>
        </p:txBody>
      </p:sp>
      <p:sp>
        <p:nvSpPr>
          <p:cNvPr id="148" name="Shape 148"/>
          <p:cNvSpPr/>
          <p:nvPr/>
        </p:nvSpPr>
        <p:spPr>
          <a:xfrm>
            <a:off x="406892" y="3022600"/>
            <a:ext cx="12179301" cy="562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Faire un dessin.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Déterminer ce qui est constant et ce qui est variable.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Poser des variables.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Déterminer ce qui est à optimiser.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Trouver une fonction qui donne la quantité à optimiser.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Utiliser les contraintes pour que la fonction n’ait qu’une variable.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Trouver les zéros de la dérivée.</a:t>
            </a:r>
          </a:p>
          <a:p>
            <a:pPr marL="190500" indent="-190500" algn="l">
              <a:lnSpc>
                <a:spcPct val="120000"/>
              </a:lnSpc>
              <a:buSzPct val="76000"/>
              <a:buChar char="•"/>
            </a:pPr>
            <a:r>
              <a:t>Déterminer si c’est un minimum, un maximum ou ni l’un ni l’autre.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1"/>
      <p:bldP build="p" bldLvl="5" animBg="1" rev="0" advAuto="0" spid="148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4826000" y="177800"/>
            <a:ext cx="2755900" cy="571500"/>
          </a:xfrm>
          <a:prstGeom prst="roundRect">
            <a:avLst>
              <a:gd name="adj" fmla="val 33333"/>
            </a:avLst>
          </a:prstGeom>
          <a:solidFill>
            <a:srgbClr val="FFC67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53" name="Group 153"/>
          <p:cNvGrpSpPr/>
          <p:nvPr/>
        </p:nvGrpSpPr>
        <p:grpSpPr>
          <a:xfrm>
            <a:off x="2286000" y="5041900"/>
            <a:ext cx="9817100" cy="1028700"/>
            <a:chOff x="0" y="0"/>
            <a:chExt cx="9817100" cy="1028700"/>
          </a:xfrm>
        </p:grpSpPr>
        <p:sp>
          <p:nvSpPr>
            <p:cNvPr id="151" name="Shape 151"/>
            <p:cNvSpPr/>
            <p:nvPr/>
          </p:nvSpPr>
          <p:spPr>
            <a:xfrm>
              <a:off x="8407400" y="0"/>
              <a:ext cx="1409700" cy="457200"/>
            </a:xfrm>
            <a:prstGeom prst="roundRect">
              <a:avLst>
                <a:gd name="adj" fmla="val 41667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2" name="Shape 152"/>
            <p:cNvSpPr/>
            <p:nvPr/>
          </p:nvSpPr>
          <p:spPr>
            <a:xfrm>
              <a:off x="0" y="571500"/>
              <a:ext cx="1409700" cy="457200"/>
            </a:xfrm>
            <a:prstGeom prst="roundRect">
              <a:avLst>
                <a:gd name="adj" fmla="val 41667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6" name="Group 156"/>
          <p:cNvGrpSpPr/>
          <p:nvPr/>
        </p:nvGrpSpPr>
        <p:grpSpPr>
          <a:xfrm>
            <a:off x="2667000" y="3632200"/>
            <a:ext cx="7620000" cy="1892300"/>
            <a:chOff x="0" y="0"/>
            <a:chExt cx="7620000" cy="1892300"/>
          </a:xfrm>
        </p:grpSpPr>
        <p:sp>
          <p:nvSpPr>
            <p:cNvPr id="154" name="Shape 154"/>
            <p:cNvSpPr/>
            <p:nvPr/>
          </p:nvSpPr>
          <p:spPr>
            <a:xfrm>
              <a:off x="0" y="0"/>
              <a:ext cx="419100" cy="457200"/>
            </a:xfrm>
            <a:prstGeom prst="roundRect">
              <a:avLst>
                <a:gd name="adj" fmla="val 4545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5" name="Shape 155"/>
            <p:cNvSpPr/>
            <p:nvPr/>
          </p:nvSpPr>
          <p:spPr>
            <a:xfrm>
              <a:off x="7200900" y="1435100"/>
              <a:ext cx="419100" cy="457200"/>
            </a:xfrm>
            <a:prstGeom prst="roundRect">
              <a:avLst>
                <a:gd name="adj" fmla="val 4545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57" name="Shape 157"/>
          <p:cNvSpPr/>
          <p:nvPr>
            <p:ph type="body" idx="13"/>
          </p:nvPr>
        </p:nvSpPr>
        <p:spPr>
          <a:xfrm>
            <a:off x="101600" y="1778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58" name="Shape 158"/>
          <p:cNvSpPr/>
          <p:nvPr/>
        </p:nvSpPr>
        <p:spPr>
          <a:xfrm>
            <a:off x="2440508" y="171450"/>
            <a:ext cx="10477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Quelles sont les dimensions d’un enclos rectangulaire de surface maximal qu’on peut faire avec 100 m de clôture?</a:t>
            </a:r>
          </a:p>
        </p:txBody>
      </p:sp>
      <p:sp>
        <p:nvSpPr>
          <p:cNvPr id="159" name="Shape 159"/>
          <p:cNvSpPr/>
          <p:nvPr/>
        </p:nvSpPr>
        <p:spPr>
          <a:xfrm>
            <a:off x="7366000" y="1765300"/>
            <a:ext cx="3454400" cy="17399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60" name="Shape 160"/>
          <p:cNvSpPr/>
          <p:nvPr/>
        </p:nvSpPr>
        <p:spPr>
          <a:xfrm>
            <a:off x="414895" y="1333500"/>
            <a:ext cx="19049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Constant:</a:t>
            </a:r>
          </a:p>
        </p:txBody>
      </p:sp>
      <p:sp>
        <p:nvSpPr>
          <p:cNvPr id="161" name="Shape 161"/>
          <p:cNvSpPr/>
          <p:nvPr/>
        </p:nvSpPr>
        <p:spPr>
          <a:xfrm>
            <a:off x="438621" y="2006600"/>
            <a:ext cx="17642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Variable:</a:t>
            </a:r>
          </a:p>
        </p:txBody>
      </p:sp>
      <p:sp>
        <p:nvSpPr>
          <p:cNvPr id="162" name="Shape 162"/>
          <p:cNvSpPr/>
          <p:nvPr/>
        </p:nvSpPr>
        <p:spPr>
          <a:xfrm>
            <a:off x="2442591" y="1333500"/>
            <a:ext cx="23199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périmètre</a:t>
            </a:r>
          </a:p>
        </p:txBody>
      </p:sp>
      <p:sp>
        <p:nvSpPr>
          <p:cNvPr id="163" name="Shape 163"/>
          <p:cNvSpPr/>
          <p:nvPr/>
        </p:nvSpPr>
        <p:spPr>
          <a:xfrm>
            <a:off x="2277454" y="2019300"/>
            <a:ext cx="16004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côtés</a:t>
            </a:r>
          </a:p>
        </p:txBody>
      </p:sp>
      <p:grpSp>
        <p:nvGrpSpPr>
          <p:cNvPr id="168" name="Group 168"/>
          <p:cNvGrpSpPr/>
          <p:nvPr/>
        </p:nvGrpSpPr>
        <p:grpSpPr>
          <a:xfrm>
            <a:off x="6959600" y="1435100"/>
            <a:ext cx="4267200" cy="2463800"/>
            <a:chOff x="0" y="0"/>
            <a:chExt cx="4267200" cy="2463800"/>
          </a:xfrm>
        </p:grpSpPr>
        <p:pic>
          <p:nvPicPr>
            <p:cNvPr id="164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08200" y="22479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38600" y="110490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04140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7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08200" y="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9" name="Shape 169"/>
          <p:cNvSpPr/>
          <p:nvPr/>
        </p:nvSpPr>
        <p:spPr>
          <a:xfrm>
            <a:off x="501228" y="2705100"/>
            <a:ext cx="23672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À optimiser:</a:t>
            </a:r>
          </a:p>
        </p:txBody>
      </p:sp>
      <p:sp>
        <p:nvSpPr>
          <p:cNvPr id="170" name="Shape 170"/>
          <p:cNvSpPr/>
          <p:nvPr/>
        </p:nvSpPr>
        <p:spPr>
          <a:xfrm>
            <a:off x="2866764" y="2705100"/>
            <a:ext cx="341069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l’aire du rectangle</a:t>
            </a:r>
          </a:p>
        </p:txBody>
      </p:sp>
      <p:pic>
        <p:nvPicPr>
          <p:cNvPr id="17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5300" y="3606800"/>
            <a:ext cx="24130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453789" y="4254500"/>
            <a:ext cx="22335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Contrainte:</a:t>
            </a:r>
          </a:p>
        </p:txBody>
      </p:sp>
      <p:pic>
        <p:nvPicPr>
          <p:cNvPr id="17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44900" y="3606800"/>
            <a:ext cx="3429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32100" y="4406900"/>
            <a:ext cx="2603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83300" y="4445000"/>
            <a:ext cx="27813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93200" y="4445000"/>
            <a:ext cx="36322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067800" y="5092700"/>
            <a:ext cx="29464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68300" y="5626100"/>
            <a:ext cx="3403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911600" y="5588000"/>
            <a:ext cx="21717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17500" y="6451600"/>
            <a:ext cx="10414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524000" y="6540500"/>
            <a:ext cx="195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033000" y="6540500"/>
            <a:ext cx="2387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033000" y="7175500"/>
            <a:ext cx="21590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Shape 184"/>
          <p:cNvSpPr/>
          <p:nvPr/>
        </p:nvSpPr>
        <p:spPr>
          <a:xfrm>
            <a:off x="1148171" y="7175500"/>
            <a:ext cx="25719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 ou min?</a:t>
            </a:r>
          </a:p>
        </p:txBody>
      </p:sp>
      <p:grpSp>
        <p:nvGrpSpPr>
          <p:cNvPr id="192" name="Group 192"/>
          <p:cNvGrpSpPr/>
          <p:nvPr/>
        </p:nvGrpSpPr>
        <p:grpSpPr>
          <a:xfrm>
            <a:off x="101600" y="7975600"/>
            <a:ext cx="4406900" cy="1689100"/>
            <a:chOff x="0" y="0"/>
            <a:chExt cx="4406900" cy="1689100"/>
          </a:xfrm>
        </p:grpSpPr>
        <p:pic>
          <p:nvPicPr>
            <p:cNvPr id="185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2590800" y="0"/>
              <a:ext cx="4191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6" name="Shape 186"/>
            <p:cNvSpPr/>
            <p:nvPr/>
          </p:nvSpPr>
          <p:spPr>
            <a:xfrm>
              <a:off x="2404913" y="13006"/>
              <a:ext cx="596" cy="1599725"/>
            </a:xfrm>
            <a:prstGeom prst="line">
              <a:avLst/>
            </a:prstGeom>
            <a:noFill/>
            <a:ln w="25400" cap="flat">
              <a:solidFill>
                <a:srgbClr val="23232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Shape 187"/>
            <p:cNvSpPr/>
            <p:nvPr/>
          </p:nvSpPr>
          <p:spPr>
            <a:xfrm>
              <a:off x="3302000" y="0"/>
              <a:ext cx="596" cy="1599724"/>
            </a:xfrm>
            <a:prstGeom prst="line">
              <a:avLst/>
            </a:prstGeom>
            <a:noFill/>
            <a:ln w="25400" cap="flat">
              <a:solidFill>
                <a:srgbClr val="23232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Shape 188"/>
            <p:cNvSpPr/>
            <p:nvPr/>
          </p:nvSpPr>
          <p:spPr>
            <a:xfrm flipH="1" flipV="1">
              <a:off x="1194395" y="342899"/>
              <a:ext cx="3212505" cy="1"/>
            </a:xfrm>
            <a:prstGeom prst="line">
              <a:avLst/>
            </a:prstGeom>
            <a:noFill/>
            <a:ln w="25400" cap="flat">
              <a:solidFill>
                <a:srgbClr val="23232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89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495300"/>
              <a:ext cx="10414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Shape 190"/>
            <p:cNvSpPr/>
            <p:nvPr/>
          </p:nvSpPr>
          <p:spPr>
            <a:xfrm flipH="1" flipV="1">
              <a:off x="1117600" y="1066800"/>
              <a:ext cx="3212505" cy="1"/>
            </a:xfrm>
            <a:prstGeom prst="line">
              <a:avLst/>
            </a:prstGeom>
            <a:noFill/>
            <a:ln w="25400" cap="flat">
              <a:solidFill>
                <a:srgbClr val="23232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91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1219200"/>
              <a:ext cx="9144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93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841500" y="8572500"/>
            <a:ext cx="3175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3759200" y="8686800"/>
            <a:ext cx="292100" cy="3810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Shape 195"/>
          <p:cNvSpPr/>
          <p:nvPr/>
        </p:nvSpPr>
        <p:spPr>
          <a:xfrm flipH="1">
            <a:off x="1697475" y="9194800"/>
            <a:ext cx="423425" cy="371454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6" name="Shape 196"/>
          <p:cNvSpPr/>
          <p:nvPr/>
        </p:nvSpPr>
        <p:spPr>
          <a:xfrm flipH="1" flipV="1">
            <a:off x="3766406" y="9205257"/>
            <a:ext cx="528923" cy="364523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7" name="Shape 197"/>
          <p:cNvSpPr/>
          <p:nvPr/>
        </p:nvSpPr>
        <p:spPr>
          <a:xfrm>
            <a:off x="6474197" y="7505700"/>
            <a:ext cx="378172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dimensions sont</a:t>
            </a:r>
          </a:p>
        </p:txBody>
      </p:sp>
      <p:pic>
        <p:nvPicPr>
          <p:cNvPr id="198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5435600" y="8382000"/>
            <a:ext cx="1295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dropped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7581900" y="8356600"/>
            <a:ext cx="20955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dropped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9817100" y="8343900"/>
            <a:ext cx="19177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dropped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11823700" y="8343900"/>
            <a:ext cx="9017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>
            <a:off x="2510358" y="9029700"/>
            <a:ext cx="9144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</a:t>
            </a:r>
          </a:p>
        </p:txBody>
      </p:sp>
      <p:sp>
        <p:nvSpPr>
          <p:cNvPr id="203" name="Shape 203"/>
          <p:cNvSpPr/>
          <p:nvPr/>
        </p:nvSpPr>
        <p:spPr>
          <a:xfrm>
            <a:off x="8120583" y="8953500"/>
            <a:ext cx="18859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carré!</a:t>
            </a:r>
          </a:p>
        </p:txBody>
      </p:sp>
      <p:pic>
        <p:nvPicPr>
          <p:cNvPr id="204" name="dropped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4508500" y="6451600"/>
            <a:ext cx="19050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droppedImage.pd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6642100" y="6540500"/>
            <a:ext cx="31750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nodeType="click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Class="entr" nodeType="click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Class="entr" nodeType="click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Class="entr" nodeType="click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Class="entr" nodeType="click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Class="entr" nodeType="click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20"/>
      <p:bldP build="whole" bldLvl="1" animBg="1" rev="0" advAuto="0" spid="173" grpId="10"/>
      <p:bldP build="whole" bldLvl="1" animBg="1" rev="0" advAuto="0" spid="169" grpId="7"/>
      <p:bldP build="whole" bldLvl="1" animBg="1" rev="0" advAuto="0" spid="183" grpId="25"/>
      <p:bldP build="whole" bldLvl="1" animBg="1" rev="0" advAuto="0" spid="150" grpId="33"/>
      <p:bldP build="whole" bldLvl="1" animBg="1" rev="0" advAuto="0" spid="175" grpId="13"/>
      <p:bldP build="whole" bldLvl="1" animBg="1" rev="0" advAuto="0" spid="194" grpId="29"/>
      <p:bldP build="whole" bldLvl="1" animBg="1" rev="0" advAuto="0" spid="197" grpId="34"/>
      <p:bldP build="whole" bldLvl="1" animBg="1" rev="0" advAuto="0" spid="192" grpId="27"/>
      <p:bldP build="whole" bldLvl="1" animBg="1" rev="0" advAuto="0" spid="168" grpId="6"/>
      <p:bldP build="whole" bldLvl="1" animBg="1" rev="0" advAuto="0" spid="195" grpId="30"/>
      <p:bldP build="whole" bldLvl="1" animBg="1" rev="0" advAuto="0" spid="172" grpId="11"/>
      <p:bldP build="whole" bldLvl="1" animBg="1" rev="0" advAuto="0" spid="176" grpId="14"/>
      <p:bldP build="whole" bldLvl="1" animBg="1" rev="0" advAuto="0" spid="193" grpId="28"/>
      <p:bldP build="whole" bldLvl="1" animBg="1" rev="0" advAuto="0" spid="153" grpId="18"/>
      <p:bldP build="whole" bldLvl="1" animBg="1" rev="0" advAuto="0" spid="198" grpId="35"/>
      <p:bldP build="whole" bldLvl="1" animBg="1" rev="0" advAuto="0" spid="196" grpId="31"/>
      <p:bldP build="whole" bldLvl="1" animBg="1" rev="0" advAuto="0" spid="160" grpId="2"/>
      <p:bldP build="whole" bldLvl="1" animBg="1" rev="0" advAuto="0" spid="156" grpId="16"/>
      <p:bldP build="whole" bldLvl="1" animBg="1" rev="0" advAuto="0" spid="170" grpId="8"/>
      <p:bldP build="whole" bldLvl="1" animBg="1" rev="0" advAuto="0" spid="204" grpId="22"/>
      <p:bldP build="whole" bldLvl="1" animBg="1" rev="0" advAuto="0" spid="159" grpId="1"/>
      <p:bldP build="whole" bldLvl="1" animBg="1" rev="0" advAuto="0" spid="201" grpId="38"/>
      <p:bldP build="whole" bldLvl="1" animBg="1" rev="0" advAuto="0" spid="162" grpId="4"/>
      <p:bldP build="whole" bldLvl="1" animBg="1" rev="0" advAuto="0" spid="161" grpId="3"/>
      <p:bldP build="whole" bldLvl="1" animBg="1" rev="0" advAuto="0" spid="181" grpId="21"/>
      <p:bldP build="whole" bldLvl="1" animBg="1" rev="0" advAuto="0" spid="199" grpId="36"/>
      <p:bldP build="whole" bldLvl="1" animBg="1" rev="0" advAuto="0" spid="184" grpId="26"/>
      <p:bldP build="whole" bldLvl="1" animBg="1" rev="0" advAuto="0" spid="179" grpId="19"/>
      <p:bldP build="whole" bldLvl="1" animBg="1" rev="0" advAuto="0" spid="203" grpId="39"/>
      <p:bldP build="whole" bldLvl="1" animBg="1" rev="0" advAuto="0" spid="182" grpId="24"/>
      <p:bldP build="whole" bldLvl="1" animBg="1" rev="0" advAuto="0" spid="171" grpId="9"/>
      <p:bldP build="whole" bldLvl="1" animBg="1" rev="0" advAuto="0" spid="200" grpId="37"/>
      <p:bldP build="whole" bldLvl="1" animBg="1" rev="0" advAuto="0" spid="205" grpId="23"/>
      <p:bldP build="whole" bldLvl="1" animBg="1" rev="0" advAuto="0" spid="174" grpId="12"/>
      <p:bldP build="whole" bldLvl="1" animBg="1" rev="0" advAuto="0" spid="178" grpId="17"/>
      <p:bldP build="whole" bldLvl="1" animBg="1" rev="0" advAuto="0" spid="177" grpId="15"/>
      <p:bldP build="whole" bldLvl="1" animBg="1" rev="0" advAuto="0" spid="202" grpId="32"/>
      <p:bldP build="whole" bldLvl="1" animBg="1" rev="0" advAuto="0" spid="163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08" name="Shape 208"/>
          <p:cNvSpPr/>
          <p:nvPr/>
        </p:nvSpPr>
        <p:spPr>
          <a:xfrm>
            <a:off x="4528939" y="4559300"/>
            <a:ext cx="39384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3.2 # 8 à 11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11" name="Shape 211"/>
          <p:cNvSpPr/>
          <p:nvPr/>
        </p:nvSpPr>
        <p:spPr>
          <a:xfrm>
            <a:off x="2872308" y="393700"/>
            <a:ext cx="98425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Quelles sont les dimension d’une canne pouvant contenir 1L de sirop d’érable et qui utilise le moins de métal possible?</a:t>
            </a:r>
          </a:p>
        </p:txBody>
      </p:sp>
      <p:grpSp>
        <p:nvGrpSpPr>
          <p:cNvPr id="216" name="Group 216"/>
          <p:cNvGrpSpPr/>
          <p:nvPr/>
        </p:nvGrpSpPr>
        <p:grpSpPr>
          <a:xfrm>
            <a:off x="8877299" y="2082800"/>
            <a:ext cx="2133601" cy="3060700"/>
            <a:chOff x="0" y="0"/>
            <a:chExt cx="2133600" cy="3060700"/>
          </a:xfrm>
        </p:grpSpPr>
        <p:sp>
          <p:nvSpPr>
            <p:cNvPr id="212" name="Shape 212"/>
            <p:cNvSpPr/>
            <p:nvPr/>
          </p:nvSpPr>
          <p:spPr>
            <a:xfrm>
              <a:off x="0" y="0"/>
              <a:ext cx="2133601" cy="8255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3" name="Shape 213"/>
            <p:cNvSpPr/>
            <p:nvPr/>
          </p:nvSpPr>
          <p:spPr>
            <a:xfrm>
              <a:off x="0" y="2235200"/>
              <a:ext cx="2133601" cy="8255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4" name="Shape 214"/>
            <p:cNvSpPr/>
            <p:nvPr/>
          </p:nvSpPr>
          <p:spPr>
            <a:xfrm flipH="1">
              <a:off x="-1" y="419100"/>
              <a:ext cx="2" cy="22223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Shape 215"/>
            <p:cNvSpPr/>
            <p:nvPr/>
          </p:nvSpPr>
          <p:spPr>
            <a:xfrm flipH="1">
              <a:off x="2133600" y="431800"/>
              <a:ext cx="1" cy="22223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1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4200" y="7581900"/>
            <a:ext cx="2146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4500" y="5575300"/>
            <a:ext cx="3759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679700" y="84074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4200" y="8305800"/>
            <a:ext cx="19177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Shape 221"/>
          <p:cNvSpPr/>
          <p:nvPr/>
        </p:nvSpPr>
        <p:spPr>
          <a:xfrm>
            <a:off x="359940" y="2184400"/>
            <a:ext cx="353883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 cherche-t-on?</a:t>
            </a:r>
          </a:p>
        </p:txBody>
      </p:sp>
      <p:sp>
        <p:nvSpPr>
          <p:cNvPr id="222" name="Shape 222"/>
          <p:cNvSpPr/>
          <p:nvPr/>
        </p:nvSpPr>
        <p:spPr>
          <a:xfrm>
            <a:off x="323725" y="4559300"/>
            <a:ext cx="480506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L’aire latérale du cylindre</a:t>
            </a:r>
          </a:p>
        </p:txBody>
      </p:sp>
      <p:grpSp>
        <p:nvGrpSpPr>
          <p:cNvPr id="226" name="Group 226"/>
          <p:cNvGrpSpPr/>
          <p:nvPr/>
        </p:nvGrpSpPr>
        <p:grpSpPr>
          <a:xfrm>
            <a:off x="4856993" y="1738307"/>
            <a:ext cx="4680707" cy="3728154"/>
            <a:chOff x="0" y="0"/>
            <a:chExt cx="4680706" cy="3728152"/>
          </a:xfrm>
        </p:grpSpPr>
        <p:sp>
          <p:nvSpPr>
            <p:cNvPr id="223" name="Shape 223"/>
            <p:cNvSpPr/>
            <p:nvPr/>
          </p:nvSpPr>
          <p:spPr>
            <a:xfrm>
              <a:off x="0" y="560392"/>
              <a:ext cx="30537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Aire des disques</a:t>
              </a:r>
            </a:p>
          </p:txBody>
        </p:sp>
        <p:sp>
          <p:nvSpPr>
            <p:cNvPr id="224" name="Shape 224"/>
            <p:cNvSpPr/>
            <p:nvPr/>
          </p:nvSpPr>
          <p:spPr>
            <a:xfrm>
              <a:off x="3283706" y="0"/>
              <a:ext cx="1397001" cy="54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0" fill="norm" stroke="1" extrusionOk="0">
                  <a:moveTo>
                    <a:pt x="0" y="16190"/>
                  </a:moveTo>
                  <a:cubicBezTo>
                    <a:pt x="0" y="16190"/>
                    <a:pt x="11089" y="-1140"/>
                    <a:pt x="13745" y="59"/>
                  </a:cubicBezTo>
                  <a:cubicBezTo>
                    <a:pt x="15751" y="964"/>
                    <a:pt x="21600" y="20460"/>
                    <a:pt x="21600" y="2046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225" name="Shape 225"/>
            <p:cNvSpPr/>
            <p:nvPr/>
          </p:nvSpPr>
          <p:spPr>
            <a:xfrm>
              <a:off x="3067806" y="1385892"/>
              <a:ext cx="1421756" cy="234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0"/>
                  </a:moveTo>
                  <a:cubicBezTo>
                    <a:pt x="0" y="0"/>
                    <a:pt x="8909" y="19992"/>
                    <a:pt x="14857" y="21116"/>
                  </a:cubicBezTo>
                  <a:cubicBezTo>
                    <a:pt x="17418" y="21600"/>
                    <a:pt x="21600" y="18362"/>
                    <a:pt x="21600" y="18362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230" name="Group 230"/>
          <p:cNvGrpSpPr/>
          <p:nvPr/>
        </p:nvGrpSpPr>
        <p:grpSpPr>
          <a:xfrm>
            <a:off x="9944541" y="2426200"/>
            <a:ext cx="1447359" cy="1282200"/>
            <a:chOff x="0" y="33923"/>
            <a:chExt cx="1447358" cy="1282199"/>
          </a:xfrm>
        </p:grpSpPr>
        <p:sp>
          <p:nvSpPr>
            <p:cNvPr id="227" name="Shape 227"/>
            <p:cNvSpPr/>
            <p:nvPr/>
          </p:nvSpPr>
          <p:spPr>
            <a:xfrm flipV="1">
              <a:off x="0" y="33923"/>
              <a:ext cx="1036375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8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7058" y="122323"/>
              <a:ext cx="2032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9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06058" y="985923"/>
              <a:ext cx="2413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1" name="Shape 231"/>
          <p:cNvSpPr/>
          <p:nvPr/>
        </p:nvSpPr>
        <p:spPr>
          <a:xfrm>
            <a:off x="216755" y="3009900"/>
            <a:ext cx="55753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Les dimensions d’un cylindre</a:t>
            </a:r>
          </a:p>
        </p:txBody>
      </p:sp>
      <p:sp>
        <p:nvSpPr>
          <p:cNvPr id="232" name="Shape 232"/>
          <p:cNvSpPr/>
          <p:nvPr/>
        </p:nvSpPr>
        <p:spPr>
          <a:xfrm>
            <a:off x="319422" y="3708400"/>
            <a:ext cx="36198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Qui optimise quoi?</a:t>
            </a:r>
          </a:p>
        </p:txBody>
      </p:sp>
      <p:grpSp>
        <p:nvGrpSpPr>
          <p:cNvPr id="235" name="Group 235"/>
          <p:cNvGrpSpPr/>
          <p:nvPr/>
        </p:nvGrpSpPr>
        <p:grpSpPr>
          <a:xfrm>
            <a:off x="8483600" y="6362700"/>
            <a:ext cx="4229100" cy="2235200"/>
            <a:chOff x="0" y="0"/>
            <a:chExt cx="4229100" cy="2235200"/>
          </a:xfrm>
        </p:grpSpPr>
        <p:sp>
          <p:nvSpPr>
            <p:cNvPr id="233" name="Shape 233"/>
            <p:cNvSpPr/>
            <p:nvPr/>
          </p:nvSpPr>
          <p:spPr>
            <a:xfrm>
              <a:off x="0" y="0"/>
              <a:ext cx="3835400" cy="22352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34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987800" y="800100"/>
              <a:ext cx="2413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6" name="Shape 236"/>
          <p:cNvSpPr/>
          <p:nvPr/>
        </p:nvSpPr>
        <p:spPr>
          <a:xfrm>
            <a:off x="8992964" y="5727700"/>
            <a:ext cx="270658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Circonférence</a:t>
            </a:r>
          </a:p>
        </p:txBody>
      </p:sp>
      <p:sp>
        <p:nvSpPr>
          <p:cNvPr id="237" name="Shape 237"/>
          <p:cNvSpPr/>
          <p:nvPr/>
        </p:nvSpPr>
        <p:spPr>
          <a:xfrm>
            <a:off x="2108" y="6343650"/>
            <a:ext cx="791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Hum... 2 variables! Voyons voir si la contrainte peut nous aider</a:t>
            </a:r>
          </a:p>
        </p:txBody>
      </p:sp>
      <p:pic>
        <p:nvPicPr>
          <p:cNvPr id="238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06800" y="8102600"/>
            <a:ext cx="2476500" cy="93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15"/>
      <p:bldP build="whole" bldLvl="1" animBg="1" rev="0" advAuto="0" spid="219" grpId="14"/>
      <p:bldP build="whole" bldLvl="1" animBg="1" rev="0" advAuto="0" spid="222" grpId="6"/>
      <p:bldP build="whole" bldLvl="1" animBg="1" rev="0" advAuto="0" spid="220" grpId="13"/>
      <p:bldP build="whole" bldLvl="1" animBg="1" rev="0" advAuto="0" spid="237" grpId="11"/>
      <p:bldP build="whole" bldLvl="1" animBg="1" rev="0" advAuto="0" spid="218" grpId="10"/>
      <p:bldP build="whole" bldLvl="1" animBg="1" rev="0" advAuto="0" spid="232" grpId="5"/>
      <p:bldP build="whole" bldLvl="1" animBg="1" rev="0" advAuto="0" spid="217" grpId="12"/>
      <p:bldP build="whole" bldLvl="1" animBg="1" rev="0" advAuto="0" spid="226" grpId="7"/>
      <p:bldP build="whole" bldLvl="1" animBg="1" rev="0" advAuto="0" spid="216" grpId="1"/>
      <p:bldP build="whole" bldLvl="1" animBg="1" rev="0" advAuto="0" spid="231" grpId="3"/>
      <p:bldP build="whole" bldLvl="1" animBg="1" rev="0" advAuto="0" spid="235" grpId="8"/>
      <p:bldP build="whole" bldLvl="1" animBg="1" rev="0" advAuto="0" spid="221" grpId="2"/>
      <p:bldP build="whole" bldLvl="1" animBg="1" rev="0" advAuto="0" spid="236" grpId="9"/>
      <p:bldP build="whole" bldLvl="1" animBg="1" rev="0" advAuto="0" spid="230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2"/>
          <p:cNvGrpSpPr/>
          <p:nvPr/>
        </p:nvGrpSpPr>
        <p:grpSpPr>
          <a:xfrm>
            <a:off x="3378200" y="2908300"/>
            <a:ext cx="2540000" cy="2146300"/>
            <a:chOff x="0" y="0"/>
            <a:chExt cx="2540000" cy="2146300"/>
          </a:xfrm>
        </p:grpSpPr>
        <p:sp>
          <p:nvSpPr>
            <p:cNvPr id="240" name="Shape 240"/>
            <p:cNvSpPr/>
            <p:nvPr/>
          </p:nvSpPr>
          <p:spPr>
            <a:xfrm>
              <a:off x="1803400" y="0"/>
              <a:ext cx="736600" cy="990600"/>
            </a:xfrm>
            <a:prstGeom prst="roundRect">
              <a:avLst>
                <a:gd name="adj" fmla="val 2586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1" name="Shape 241"/>
            <p:cNvSpPr/>
            <p:nvPr/>
          </p:nvSpPr>
          <p:spPr>
            <a:xfrm>
              <a:off x="0" y="1651000"/>
              <a:ext cx="736600" cy="495300"/>
            </a:xfrm>
            <a:prstGeom prst="roundRect">
              <a:avLst>
                <a:gd name="adj" fmla="val 3846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45" name="Group 245"/>
          <p:cNvGrpSpPr/>
          <p:nvPr/>
        </p:nvGrpSpPr>
        <p:grpSpPr>
          <a:xfrm>
            <a:off x="3898900" y="2247900"/>
            <a:ext cx="698500" cy="1371600"/>
            <a:chOff x="0" y="0"/>
            <a:chExt cx="698500" cy="1371600"/>
          </a:xfrm>
        </p:grpSpPr>
        <p:sp>
          <p:nvSpPr>
            <p:cNvPr id="243" name="Shape 243"/>
            <p:cNvSpPr/>
            <p:nvPr/>
          </p:nvSpPr>
          <p:spPr>
            <a:xfrm>
              <a:off x="330200" y="800100"/>
              <a:ext cx="368300" cy="5715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4" name="Shape 244"/>
            <p:cNvSpPr/>
            <p:nvPr/>
          </p:nvSpPr>
          <p:spPr>
            <a:xfrm>
              <a:off x="0" y="0"/>
              <a:ext cx="368300" cy="5715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46" name="Shape 24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47" name="Shape 247"/>
          <p:cNvSpPr/>
          <p:nvPr/>
        </p:nvSpPr>
        <p:spPr>
          <a:xfrm>
            <a:off x="2872308" y="393700"/>
            <a:ext cx="98425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Quelles sont les dimension d’une canne pouvant contenir 1L de sirop d’érable et qui utilise le moins de métal possible?</a:t>
            </a:r>
          </a:p>
        </p:txBody>
      </p:sp>
      <p:grpSp>
        <p:nvGrpSpPr>
          <p:cNvPr id="252" name="Group 252"/>
          <p:cNvGrpSpPr/>
          <p:nvPr/>
        </p:nvGrpSpPr>
        <p:grpSpPr>
          <a:xfrm>
            <a:off x="8877299" y="2082800"/>
            <a:ext cx="2133601" cy="3060700"/>
            <a:chOff x="0" y="0"/>
            <a:chExt cx="2133600" cy="3060700"/>
          </a:xfrm>
        </p:grpSpPr>
        <p:sp>
          <p:nvSpPr>
            <p:cNvPr id="248" name="Shape 248"/>
            <p:cNvSpPr/>
            <p:nvPr/>
          </p:nvSpPr>
          <p:spPr>
            <a:xfrm>
              <a:off x="0" y="0"/>
              <a:ext cx="2133601" cy="8255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0" y="2235200"/>
              <a:ext cx="2133601" cy="8255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0" name="Shape 250"/>
            <p:cNvSpPr/>
            <p:nvPr/>
          </p:nvSpPr>
          <p:spPr>
            <a:xfrm flipH="1">
              <a:off x="-1" y="419100"/>
              <a:ext cx="2" cy="22223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Shape 251"/>
            <p:cNvSpPr/>
            <p:nvPr/>
          </p:nvSpPr>
          <p:spPr>
            <a:xfrm flipH="1">
              <a:off x="2133600" y="431800"/>
              <a:ext cx="1" cy="22223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5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2900" y="2324100"/>
            <a:ext cx="2146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100" y="2273300"/>
            <a:ext cx="3759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14600" y="32258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9100" y="3124200"/>
            <a:ext cx="1917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0" name="Group 260"/>
          <p:cNvGrpSpPr/>
          <p:nvPr/>
        </p:nvGrpSpPr>
        <p:grpSpPr>
          <a:xfrm>
            <a:off x="9944541" y="2426200"/>
            <a:ext cx="1447359" cy="1282200"/>
            <a:chOff x="0" y="33923"/>
            <a:chExt cx="1447358" cy="1282199"/>
          </a:xfrm>
        </p:grpSpPr>
        <p:sp>
          <p:nvSpPr>
            <p:cNvPr id="257" name="Shape 257"/>
            <p:cNvSpPr/>
            <p:nvPr/>
          </p:nvSpPr>
          <p:spPr>
            <a:xfrm flipV="1">
              <a:off x="0" y="33923"/>
              <a:ext cx="1036375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58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7058" y="122323"/>
              <a:ext cx="2032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9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06058" y="985923"/>
              <a:ext cx="2413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6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41700" y="2921000"/>
            <a:ext cx="24765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305300" y="4089400"/>
            <a:ext cx="2235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42900" y="4089400"/>
            <a:ext cx="37846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42900" y="5270500"/>
            <a:ext cx="34036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597400" y="5283200"/>
            <a:ext cx="2628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683500" y="5270500"/>
            <a:ext cx="26543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597400" y="6438900"/>
            <a:ext cx="24384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556500" y="6438900"/>
            <a:ext cx="27813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5" grpId="1"/>
      <p:bldP build="whole" bldLvl="1" animBg="1" rev="0" advAuto="0" spid="265" grpId="6"/>
      <p:bldP build="whole" bldLvl="1" animBg="1" rev="0" advAuto="0" spid="263" grpId="2"/>
      <p:bldP build="whole" bldLvl="1" animBg="1" rev="0" advAuto="0" spid="242" grpId="3"/>
      <p:bldP build="whole" bldLvl="1" animBg="1" rev="0" advAuto="0" spid="264" grpId="5"/>
      <p:bldP build="whole" bldLvl="1" animBg="1" rev="0" advAuto="0" spid="266" grpId="7"/>
      <p:bldP build="whole" bldLvl="1" animBg="1" rev="0" advAuto="0" spid="262" grpId="4"/>
      <p:bldP build="whole" bldLvl="1" animBg="1" rev="0" advAuto="0" spid="267" grpId="8"/>
      <p:bldP build="whole" bldLvl="1" animBg="1" rev="0" advAuto="0" spid="268" grpId="9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