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1pPr>
    <a:lvl2pPr marL="0" marR="0" indent="3429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2pPr>
    <a:lvl3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3pPr>
    <a:lvl4pPr marL="0" marR="0" indent="10287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4pPr>
    <a:lvl5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5pPr>
    <a:lvl6pPr marL="0" marR="0" indent="17145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6pPr>
    <a:lvl7pPr marL="0" marR="0" indent="2057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7pPr>
    <a:lvl8pPr marL="0" marR="0" indent="24003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8pPr>
    <a:lvl9pPr marL="0" marR="0" indent="2743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Light"/>
          <a:ea typeface="Gill Sans Light"/>
          <a:cs typeface="Gill Sans Light"/>
        </a:font>
        <a:srgbClr val="5F7579"/>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000000">
              <a:alpha val="5000"/>
            </a:srgbClr>
          </a:solidFill>
        </a:fill>
      </a:tcStyle>
    </a:band2H>
    <a:firstCol>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3"/>
          </a:solidFill>
        </a:fill>
      </a:tcStyle>
    </a:firstCol>
    <a:la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lastRow>
    <a:fir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p:nvPr>
            <p:ph type="sldImg"/>
          </p:nvPr>
        </p:nvSpPr>
        <p:spPr>
          <a:xfrm>
            <a:off x="1143000" y="685800"/>
            <a:ext cx="4572000" cy="3429000"/>
          </a:xfrm>
          <a:prstGeom prst="rect">
            <a:avLst/>
          </a:prstGeom>
        </p:spPr>
        <p:txBody>
          <a:bodyPr/>
          <a:lstStyle/>
          <a:p>
            <a:pPr/>
          </a:p>
        </p:txBody>
      </p:sp>
      <p:sp>
        <p:nvSpPr>
          <p:cNvPr id="143" name="Shape 14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re et sous-titre">
    <p:spTree>
      <p:nvGrpSpPr>
        <p:cNvPr id="1" name=""/>
        <p:cNvGrpSpPr/>
        <p:nvPr/>
      </p:nvGrpSpPr>
      <p:grpSpPr>
        <a:xfrm>
          <a:off x="0" y="0"/>
          <a:ext cx="0" cy="0"/>
          <a:chOff x="0" y="0"/>
          <a:chExt cx="0" cy="0"/>
        </a:xfrm>
      </p:grpSpPr>
      <p:sp>
        <p:nvSpPr>
          <p:cNvPr id="11" name="Shape 11"/>
          <p:cNvSpPr/>
          <p:nvPr>
            <p:ph type="body" sz="quarter" idx="13"/>
          </p:nvPr>
        </p:nvSpPr>
        <p:spPr>
          <a:xfrm>
            <a:off x="5067300" y="6807200"/>
            <a:ext cx="3225800" cy="1270000"/>
          </a:xfrm>
          <a:prstGeom prst="roundRect">
            <a:avLst>
              <a:gd name="adj" fmla="val 41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800">
                <a:solidFill>
                  <a:srgbClr val="000000"/>
                </a:solidFill>
                <a:latin typeface="+mn-lt"/>
                <a:ea typeface="+mn-ea"/>
                <a:cs typeface="+mn-cs"/>
                <a:sym typeface="Baskerville"/>
              </a:defRPr>
            </a:pPr>
          </a:p>
        </p:txBody>
      </p:sp>
      <p:sp>
        <p:nvSpPr>
          <p:cNvPr id="12" name="Shape 12"/>
          <p:cNvSpPr/>
          <p:nvPr>
            <p:ph type="body" sz="half" idx="14"/>
          </p:nvPr>
        </p:nvSpPr>
        <p:spPr>
          <a:xfrm>
            <a:off x="1320800" y="1993900"/>
            <a:ext cx="10375900" cy="2908300"/>
          </a:xfrm>
          <a:prstGeom prst="roundRect">
            <a:avLst>
              <a:gd name="adj" fmla="val 36099"/>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cap="all" sz="7200">
                <a:solidFill>
                  <a:srgbClr val="535353"/>
                </a:solidFill>
                <a:latin typeface="+mn-lt"/>
                <a:ea typeface="+mn-ea"/>
                <a:cs typeface="+mn-cs"/>
                <a:sym typeface="Baskerville"/>
              </a:defRPr>
            </a:pP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Remarque">
    <p:spTree>
      <p:nvGrpSpPr>
        <p:cNvPr id="1" name=""/>
        <p:cNvGrpSpPr/>
        <p:nvPr/>
      </p:nvGrpSpPr>
      <p:grpSpPr>
        <a:xfrm>
          <a:off x="0" y="0"/>
          <a:ext cx="0" cy="0"/>
          <a:chOff x="0" y="0"/>
          <a:chExt cx="0" cy="0"/>
        </a:xfrm>
      </p:grpSpPr>
      <p:sp>
        <p:nvSpPr>
          <p:cNvPr id="86" name="Shape 86"/>
          <p:cNvSpPr/>
          <p:nvPr>
            <p:ph type="body" sz="quarter" idx="13"/>
          </p:nvPr>
        </p:nvSpPr>
        <p:spPr>
          <a:xfrm>
            <a:off x="139700" y="444500"/>
            <a:ext cx="2819400" cy="787400"/>
          </a:xfrm>
          <a:prstGeom prst="roundRect">
            <a:avLst>
              <a:gd name="adj" fmla="val 50000"/>
            </a:avLst>
          </a:prstGeom>
          <a:solidFill>
            <a:srgbClr val="A460D7"/>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Remarque:</a:t>
            </a:r>
          </a:p>
        </p:txBody>
      </p:sp>
      <p:sp>
        <p:nvSpPr>
          <p:cNvPr id="87" name="Shape 8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Aujourd'hui">
    <p:spTree>
      <p:nvGrpSpPr>
        <p:cNvPr id="1" name=""/>
        <p:cNvGrpSpPr/>
        <p:nvPr/>
      </p:nvGrpSpPr>
      <p:grpSpPr>
        <a:xfrm>
          <a:off x="0" y="0"/>
          <a:ext cx="0" cy="0"/>
          <a:chOff x="0" y="0"/>
          <a:chExt cx="0" cy="0"/>
        </a:xfrm>
      </p:grpSpPr>
      <p:sp>
        <p:nvSpPr>
          <p:cNvPr id="94" name="Shape 94"/>
          <p:cNvSpPr/>
          <p:nvPr>
            <p:ph type="body" sz="quarter" idx="13"/>
          </p:nvPr>
        </p:nvSpPr>
        <p:spPr>
          <a:xfrm>
            <a:off x="3124200" y="241300"/>
            <a:ext cx="6756400" cy="7239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Aujourd’hui, nous avons vu</a:t>
            </a:r>
          </a:p>
        </p:txBody>
      </p:sp>
      <p:sp>
        <p:nvSpPr>
          <p:cNvPr id="95" name="Shape 95"/>
          <p:cNvSpPr/>
          <p:nvPr>
            <p:ph type="body" sz="half" idx="14"/>
          </p:nvPr>
        </p:nvSpPr>
        <p:spPr>
          <a:xfrm>
            <a:off x="1308100" y="1460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96" name="Shape 9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Devoir">
    <p:spTree>
      <p:nvGrpSpPr>
        <p:cNvPr id="1" name=""/>
        <p:cNvGrpSpPr/>
        <p:nvPr/>
      </p:nvGrpSpPr>
      <p:grpSpPr>
        <a:xfrm>
          <a:off x="0" y="0"/>
          <a:ext cx="0" cy="0"/>
          <a:chOff x="0" y="0"/>
          <a:chExt cx="0" cy="0"/>
        </a:xfrm>
      </p:grpSpPr>
      <p:sp>
        <p:nvSpPr>
          <p:cNvPr id="103" name="Shape 103"/>
          <p:cNvSpPr/>
          <p:nvPr>
            <p:ph type="body" sz="quarter" idx="13"/>
          </p:nvPr>
        </p:nvSpPr>
        <p:spPr>
          <a:xfrm>
            <a:off x="4000500" y="4102100"/>
            <a:ext cx="2387600" cy="787400"/>
          </a:xfrm>
          <a:prstGeom prst="roundRect">
            <a:avLst>
              <a:gd name="adj" fmla="val 50000"/>
            </a:avLst>
          </a:prstGeom>
          <a:solidFill>
            <a:srgbClr val="D92A1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Devoir:</a:t>
            </a:r>
          </a:p>
        </p:txBody>
      </p:sp>
      <p:sp>
        <p:nvSpPr>
          <p:cNvPr id="104" name="Shape 104"/>
          <p:cNvSpPr/>
          <p:nvPr>
            <p:ph type="body" sz="quarter" idx="14"/>
          </p:nvPr>
        </p:nvSpPr>
        <p:spPr>
          <a:xfrm>
            <a:off x="6666979" y="4178300"/>
            <a:ext cx="1211759" cy="622300"/>
          </a:xfrm>
          <a:prstGeom prst="rect">
            <a:avLst/>
          </a:prstGeom>
        </p:spPr>
        <p:txBody>
          <a:bodyPr wrap="none">
            <a:spAutoFit/>
          </a:bodyPr>
          <a:lstStyle>
            <a:lvl1pPr marL="0" indent="0" algn="ctr">
              <a:lnSpc>
                <a:spcPct val="100000"/>
              </a:lnSpc>
              <a:spcBef>
                <a:spcPts val="0"/>
              </a:spcBef>
              <a:buClrTx/>
              <a:buSzTx/>
              <a:buNone/>
              <a:defRPr sz="3600">
                <a:solidFill>
                  <a:srgbClr val="000000"/>
                </a:solidFill>
                <a:latin typeface="+mn-lt"/>
                <a:ea typeface="+mn-ea"/>
                <a:cs typeface="+mn-cs"/>
                <a:sym typeface="Baskerville"/>
              </a:defRPr>
            </a:lvl1pPr>
          </a:lstStyle>
          <a:p>
            <a:pPr/>
            <a:r>
              <a:t>p.  , #</a:t>
            </a:r>
          </a:p>
        </p:txBody>
      </p:sp>
      <p:sp>
        <p:nvSpPr>
          <p:cNvPr id="105" name="Shape 10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Quiz">
    <p:spTree>
      <p:nvGrpSpPr>
        <p:cNvPr id="1" name=""/>
        <p:cNvGrpSpPr/>
        <p:nvPr/>
      </p:nvGrpSpPr>
      <p:grpSpPr>
        <a:xfrm>
          <a:off x="0" y="0"/>
          <a:ext cx="0" cy="0"/>
          <a:chOff x="0" y="0"/>
          <a:chExt cx="0" cy="0"/>
        </a:xfrm>
      </p:grpSpPr>
      <p:sp>
        <p:nvSpPr>
          <p:cNvPr id="112" name="Shape 112"/>
          <p:cNvSpPr/>
          <p:nvPr>
            <p:ph type="body" sz="quarter" idx="13"/>
          </p:nvPr>
        </p:nvSpPr>
        <p:spPr>
          <a:xfrm>
            <a:off x="5308600" y="444500"/>
            <a:ext cx="2387600" cy="787400"/>
          </a:xfrm>
          <a:prstGeom prst="roundRect">
            <a:avLst>
              <a:gd name="adj" fmla="val 50000"/>
            </a:avLst>
          </a:prstGeom>
          <a:solidFill>
            <a:srgbClr val="FFF76B"/>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QUIZ</a:t>
            </a:r>
          </a:p>
        </p:txBody>
      </p:sp>
      <p:sp>
        <p:nvSpPr>
          <p:cNvPr id="113" name="Shape 1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vierge copie">
    <p:spTree>
      <p:nvGrpSpPr>
        <p:cNvPr id="1" name=""/>
        <p:cNvGrpSpPr/>
        <p:nvPr/>
      </p:nvGrpSpPr>
      <p:grpSpPr>
        <a:xfrm>
          <a:off x="0" y="0"/>
          <a:ext cx="0" cy="0"/>
          <a:chOff x="0" y="0"/>
          <a:chExt cx="0" cy="0"/>
        </a:xfrm>
      </p:grpSpPr>
      <p:sp>
        <p:nvSpPr>
          <p:cNvPr id="120" name="Shape 12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Exemple copie">
    <p:spTree>
      <p:nvGrpSpPr>
        <p:cNvPr id="1" name=""/>
        <p:cNvGrpSpPr/>
        <p:nvPr/>
      </p:nvGrpSpPr>
      <p:grpSpPr>
        <a:xfrm>
          <a:off x="0" y="0"/>
          <a:ext cx="0" cy="0"/>
          <a:chOff x="0" y="0"/>
          <a:chExt cx="0" cy="0"/>
        </a:xfrm>
      </p:grpSpPr>
      <p:sp>
        <p:nvSpPr>
          <p:cNvPr id="127" name="Shape 127"/>
          <p:cNvSpPr/>
          <p:nvPr>
            <p:ph type="body" sz="quarter" idx="13"/>
          </p:nvPr>
        </p:nvSpPr>
        <p:spPr>
          <a:xfrm>
            <a:off x="139700" y="444500"/>
            <a:ext cx="2387600" cy="787400"/>
          </a:xfrm>
          <a:prstGeom prst="roundRect">
            <a:avLst>
              <a:gd name="adj" fmla="val 50000"/>
            </a:avLst>
          </a:prstGeom>
          <a:solidFill>
            <a:srgbClr val="3A88FE"/>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Exemple:</a:t>
            </a:r>
          </a:p>
        </p:txBody>
      </p:sp>
      <p:sp>
        <p:nvSpPr>
          <p:cNvPr id="128" name="Shape 12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Au boulot copie">
    <p:spTree>
      <p:nvGrpSpPr>
        <p:cNvPr id="1" name=""/>
        <p:cNvGrpSpPr/>
        <p:nvPr/>
      </p:nvGrpSpPr>
      <p:grpSpPr>
        <a:xfrm>
          <a:off x="0" y="0"/>
          <a:ext cx="0" cy="0"/>
          <a:chOff x="0" y="0"/>
          <a:chExt cx="0" cy="0"/>
        </a:xfrm>
      </p:grpSpPr>
      <p:sp>
        <p:nvSpPr>
          <p:cNvPr id="135" name="Shape 135"/>
          <p:cNvSpPr/>
          <p:nvPr>
            <p:ph type="body" sz="quarter" idx="13"/>
          </p:nvPr>
        </p:nvSpPr>
        <p:spPr>
          <a:xfrm>
            <a:off x="3251200" y="266700"/>
            <a:ext cx="6502400" cy="711200"/>
          </a:xfrm>
          <a:prstGeom prst="roundRect">
            <a:avLst>
              <a:gd name="adj" fmla="val 50000"/>
            </a:avLst>
          </a:prstGeom>
          <a:solidFill>
            <a:srgbClr val="EEF148"/>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Faites les exercices suivants</a:t>
            </a:r>
          </a:p>
        </p:txBody>
      </p:sp>
      <p:sp>
        <p:nvSpPr>
          <p:cNvPr id="136" name="Shape 13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rnier cours">
    <p:spTree>
      <p:nvGrpSpPr>
        <p:cNvPr id="1" name=""/>
        <p:cNvGrpSpPr/>
        <p:nvPr/>
      </p:nvGrpSpPr>
      <p:grpSpPr>
        <a:xfrm>
          <a:off x="0" y="0"/>
          <a:ext cx="0" cy="0"/>
          <a:chOff x="0" y="0"/>
          <a:chExt cx="0" cy="0"/>
        </a:xfrm>
      </p:grpSpPr>
      <p:sp>
        <p:nvSpPr>
          <p:cNvPr id="20" name="Shape 20"/>
          <p:cNvSpPr/>
          <p:nvPr>
            <p:ph type="body" sz="quarter" idx="13"/>
          </p:nvPr>
        </p:nvSpPr>
        <p:spPr>
          <a:xfrm>
            <a:off x="2755900" y="165100"/>
            <a:ext cx="78105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 dernier cours, nous avons vu</a:t>
            </a:r>
          </a:p>
        </p:txBody>
      </p:sp>
      <p:sp>
        <p:nvSpPr>
          <p:cNvPr id="21" name="Shape 21"/>
          <p:cNvSpPr/>
          <p:nvPr>
            <p:ph type="body" sz="half" idx="14"/>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22" name="Shape 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voir">
    <p:spTree>
      <p:nvGrpSpPr>
        <p:cNvPr id="1" name=""/>
        <p:cNvGrpSpPr/>
        <p:nvPr/>
      </p:nvGrpSpPr>
      <p:grpSpPr>
        <a:xfrm>
          <a:off x="0" y="0"/>
          <a:ext cx="0" cy="0"/>
          <a:chOff x="0" y="0"/>
          <a:chExt cx="0" cy="0"/>
        </a:xfrm>
      </p:grpSpPr>
      <p:sp>
        <p:nvSpPr>
          <p:cNvPr id="29" name="Shape 29"/>
          <p:cNvSpPr/>
          <p:nvPr/>
        </p:nvSpPr>
        <p:spPr>
          <a:xfrm>
            <a:off x="2857500" y="203200"/>
            <a:ext cx="7607300" cy="7747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Aujourd’hui, nous allons voir</a:t>
            </a:r>
          </a:p>
        </p:txBody>
      </p:sp>
      <p:sp>
        <p:nvSpPr>
          <p:cNvPr id="30" name="Shape 30"/>
          <p:cNvSpPr/>
          <p:nvPr>
            <p:ph type="body" sz="half" idx="13"/>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Au boulot">
    <p:spTree>
      <p:nvGrpSpPr>
        <p:cNvPr id="1" name=""/>
        <p:cNvGrpSpPr/>
        <p:nvPr/>
      </p:nvGrpSpPr>
      <p:grpSpPr>
        <a:xfrm>
          <a:off x="0" y="0"/>
          <a:ext cx="0" cy="0"/>
          <a:chOff x="0" y="0"/>
          <a:chExt cx="0" cy="0"/>
        </a:xfrm>
      </p:grpSpPr>
      <p:sp>
        <p:nvSpPr>
          <p:cNvPr id="38" name="Shape 38"/>
          <p:cNvSpPr/>
          <p:nvPr>
            <p:ph type="body" sz="quarter" idx="13"/>
          </p:nvPr>
        </p:nvSpPr>
        <p:spPr>
          <a:xfrm>
            <a:off x="3251200" y="266700"/>
            <a:ext cx="6502400" cy="711200"/>
          </a:xfrm>
          <a:prstGeom prst="roundRect">
            <a:avLst>
              <a:gd name="adj" fmla="val 50000"/>
            </a:avLst>
          </a:prstGeom>
          <a:solidFill>
            <a:srgbClr val="EEF148"/>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Faites les exercices suivants</a:t>
            </a:r>
          </a:p>
        </p:txBody>
      </p:sp>
      <p:sp>
        <p:nvSpPr>
          <p:cNvPr id="39" name="Shape 3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Section">
    <p:spTree>
      <p:nvGrpSpPr>
        <p:cNvPr id="1" name=""/>
        <p:cNvGrpSpPr/>
        <p:nvPr/>
      </p:nvGrpSpPr>
      <p:grpSpPr>
        <a:xfrm>
          <a:off x="0" y="0"/>
          <a:ext cx="0" cy="0"/>
          <a:chOff x="0" y="0"/>
          <a:chExt cx="0" cy="0"/>
        </a:xfrm>
      </p:grpSpPr>
      <p:sp>
        <p:nvSpPr>
          <p:cNvPr id="46" name="Shape 46"/>
          <p:cNvSpPr/>
          <p:nvPr>
            <p:ph type="body" sz="quarter" idx="13"/>
          </p:nvPr>
        </p:nvSpPr>
        <p:spPr>
          <a:xfrm>
            <a:off x="3962400" y="165100"/>
            <a:ext cx="50800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000">
                <a:solidFill>
                  <a:srgbClr val="000000"/>
                </a:solidFill>
                <a:latin typeface="+mn-lt"/>
                <a:ea typeface="+mn-ea"/>
                <a:cs typeface="+mn-cs"/>
                <a:sym typeface="Baskerville"/>
              </a:defRPr>
            </a:pPr>
          </a:p>
        </p:txBody>
      </p:sp>
      <p:sp>
        <p:nvSpPr>
          <p:cNvPr id="47" name="Shape 47"/>
          <p:cNvSpPr/>
          <p:nvPr>
            <p:ph type="sldNum" sz="quarter" idx="2"/>
          </p:nvPr>
        </p:nvSpPr>
        <p:spPr>
          <a:prstGeom prst="rect">
            <a:avLst/>
          </a:prstGeom>
        </p:spPr>
        <p:txBody>
          <a:bodyPr/>
          <a:lstStyle>
            <a:lvl1pPr>
              <a:defRPr>
                <a:solidFill>
                  <a:srgbClr val="23232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héorème">
    <p:spTree>
      <p:nvGrpSpPr>
        <p:cNvPr id="1" name=""/>
        <p:cNvGrpSpPr/>
        <p:nvPr/>
      </p:nvGrpSpPr>
      <p:grpSpPr>
        <a:xfrm>
          <a:off x="0" y="0"/>
          <a:ext cx="0" cy="0"/>
          <a:chOff x="0" y="0"/>
          <a:chExt cx="0" cy="0"/>
        </a:xfrm>
      </p:grpSpPr>
      <p:sp>
        <p:nvSpPr>
          <p:cNvPr id="54" name="Shape 54"/>
          <p:cNvSpPr/>
          <p:nvPr>
            <p:ph type="body" sz="quarter" idx="13"/>
          </p:nvPr>
        </p:nvSpPr>
        <p:spPr>
          <a:xfrm>
            <a:off x="139700" y="469900"/>
            <a:ext cx="2743200" cy="762000"/>
          </a:xfrm>
          <a:prstGeom prst="roundRect">
            <a:avLst>
              <a:gd name="adj" fmla="val 50000"/>
            </a:avLst>
          </a:prstGeom>
          <a:solidFill>
            <a:srgbClr val="6FD355"/>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Théorème:</a:t>
            </a:r>
          </a:p>
        </p:txBody>
      </p:sp>
      <p:sp>
        <p:nvSpPr>
          <p:cNvPr id="55" name="Shape 55"/>
          <p:cNvSpPr/>
          <p:nvPr>
            <p:ph type="body" sz="quarter" idx="14"/>
          </p:nvPr>
        </p:nvSpPr>
        <p:spPr>
          <a:xfrm>
            <a:off x="139700" y="2565400"/>
            <a:ext cx="2743200" cy="698500"/>
          </a:xfrm>
          <a:prstGeom prst="roundRect">
            <a:avLst>
              <a:gd name="adj" fmla="val 50000"/>
            </a:avLst>
          </a:prstGeom>
          <a:solidFill>
            <a:srgbClr val="84F866"/>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Preuve:</a:t>
            </a:r>
          </a:p>
        </p:txBody>
      </p:sp>
      <p:sp>
        <p:nvSpPr>
          <p:cNvPr id="56" name="Shape 5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vierge">
    <p:spTree>
      <p:nvGrpSpPr>
        <p:cNvPr id="1" name=""/>
        <p:cNvGrpSpPr/>
        <p:nvPr/>
      </p:nvGrpSpPr>
      <p:grpSpPr>
        <a:xfrm>
          <a:off x="0" y="0"/>
          <a:ext cx="0" cy="0"/>
          <a:chOff x="0" y="0"/>
          <a:chExt cx="0" cy="0"/>
        </a:xfrm>
      </p:grpSpPr>
      <p:sp>
        <p:nvSpPr>
          <p:cNvPr id="63" name="Shape 6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Définition">
    <p:spTree>
      <p:nvGrpSpPr>
        <p:cNvPr id="1" name=""/>
        <p:cNvGrpSpPr/>
        <p:nvPr/>
      </p:nvGrpSpPr>
      <p:grpSpPr>
        <a:xfrm>
          <a:off x="0" y="0"/>
          <a:ext cx="0" cy="0"/>
          <a:chOff x="0" y="0"/>
          <a:chExt cx="0" cy="0"/>
        </a:xfrm>
      </p:grpSpPr>
      <p:sp>
        <p:nvSpPr>
          <p:cNvPr id="70" name="Shape 70"/>
          <p:cNvSpPr/>
          <p:nvPr>
            <p:ph type="body" sz="quarter" idx="13"/>
          </p:nvPr>
        </p:nvSpPr>
        <p:spPr>
          <a:xfrm>
            <a:off x="139700" y="469900"/>
            <a:ext cx="2667000" cy="762000"/>
          </a:xfrm>
          <a:prstGeom prst="roundRect">
            <a:avLst>
              <a:gd name="adj" fmla="val 50000"/>
            </a:avLst>
          </a:prstGeom>
          <a:solidFill>
            <a:srgbClr val="EF983D"/>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Définition:</a:t>
            </a:r>
          </a:p>
        </p:txBody>
      </p:sp>
      <p:sp>
        <p:nvSpPr>
          <p:cNvPr id="71" name="Shape 7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Exemple">
    <p:spTree>
      <p:nvGrpSpPr>
        <p:cNvPr id="1" name=""/>
        <p:cNvGrpSpPr/>
        <p:nvPr/>
      </p:nvGrpSpPr>
      <p:grpSpPr>
        <a:xfrm>
          <a:off x="0" y="0"/>
          <a:ext cx="0" cy="0"/>
          <a:chOff x="0" y="0"/>
          <a:chExt cx="0" cy="0"/>
        </a:xfrm>
      </p:grpSpPr>
      <p:sp>
        <p:nvSpPr>
          <p:cNvPr id="78" name="Shape 78"/>
          <p:cNvSpPr/>
          <p:nvPr>
            <p:ph type="body" sz="quarter" idx="13"/>
          </p:nvPr>
        </p:nvSpPr>
        <p:spPr>
          <a:xfrm>
            <a:off x="139700" y="444500"/>
            <a:ext cx="2387600" cy="787400"/>
          </a:xfrm>
          <a:prstGeom prst="roundRect">
            <a:avLst>
              <a:gd name="adj" fmla="val 50000"/>
            </a:avLst>
          </a:prstGeom>
          <a:solidFill>
            <a:srgbClr val="3A88FE"/>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Exemple:</a:t>
            </a:r>
          </a:p>
        </p:txBody>
      </p:sp>
      <p:sp>
        <p:nvSpPr>
          <p:cNvPr id="79" name="Shape 7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355600" y="254000"/>
            <a:ext cx="12293600" cy="2438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du titre</a:t>
            </a:r>
          </a:p>
        </p:txBody>
      </p:sp>
      <p:sp>
        <p:nvSpPr>
          <p:cNvPr id="3" name="Shape 3"/>
          <p:cNvSpPr/>
          <p:nvPr>
            <p:ph type="body" idx="1"/>
          </p:nvPr>
        </p:nvSpPr>
        <p:spPr>
          <a:xfrm>
            <a:off x="355600" y="254000"/>
            <a:ext cx="12293600" cy="9232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niveau 1</a:t>
            </a:r>
          </a:p>
          <a:p>
            <a:pPr lvl="1"/>
            <a:r>
              <a:t>Texte niveau 2</a:t>
            </a:r>
          </a:p>
          <a:p>
            <a:pPr lvl="2"/>
            <a:r>
              <a:t>Texte niveau 3</a:t>
            </a:r>
          </a:p>
          <a:p>
            <a:pPr lvl="3"/>
            <a:r>
              <a:t>Texte niveau 4</a:t>
            </a:r>
          </a:p>
          <a:p>
            <a:pPr lvl="4"/>
            <a:r>
              <a:t>Texte niveau 5</a:t>
            </a:r>
          </a:p>
        </p:txBody>
      </p:sp>
      <p:sp>
        <p:nvSpPr>
          <p:cNvPr id="4" name="Shape 4"/>
          <p:cNvSpPr/>
          <p:nvPr>
            <p:ph type="sldNum" sz="quarter" idx="2"/>
          </p:nvPr>
        </p:nvSpPr>
        <p:spPr>
          <a:xfrm>
            <a:off x="6324600" y="9271000"/>
            <a:ext cx="342900" cy="355600"/>
          </a:xfrm>
          <a:prstGeom prst="rect">
            <a:avLst/>
          </a:prstGeom>
          <a:ln w="12700">
            <a:miter lim="400000"/>
          </a:ln>
        </p:spPr>
        <p:txBody>
          <a:bodyPr wrap="none" lIns="50800" tIns="50800" rIns="50800" bIns="50800">
            <a:spAutoFit/>
          </a:bodyPr>
          <a:lstStyle>
            <a:lvl1pPr>
              <a:defRPr sz="1800">
                <a:solidFill>
                  <a:srgbClr val="535353"/>
                </a:solidFill>
                <a:latin typeface="Gill Sans Light"/>
                <a:ea typeface="Gill Sans Light"/>
                <a:cs typeface="Gill Sans Light"/>
                <a:sym typeface="Gill Sans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1pPr>
      <a:lvl2pPr marL="0" marR="0" indent="2286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2pPr>
      <a:lvl3pPr marL="0" marR="0" indent="4572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3pPr>
      <a:lvl4pPr marL="0" marR="0" indent="6858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4pPr>
      <a:lvl5pPr marL="0" marR="0" indent="9144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5pPr>
      <a:lvl6pPr marL="0" marR="0" indent="11430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6pPr>
      <a:lvl7pPr marL="0" marR="0" indent="13716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7pPr>
      <a:lvl8pPr marL="0" marR="0" indent="16002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8pPr>
      <a:lvl9pPr marL="0" marR="0" indent="1828800" algn="ctr" defTabSz="584200" latinLnBrk="0">
        <a:lnSpc>
          <a:spcPct val="100000"/>
        </a:lnSpc>
        <a:spcBef>
          <a:spcPts val="0"/>
        </a:spcBef>
        <a:spcAft>
          <a:spcPts val="0"/>
        </a:spcAft>
        <a:buClrTx/>
        <a:buSzTx/>
        <a:buFontTx/>
        <a:buNone/>
        <a:tabLst/>
        <a:defRPr b="0" baseline="0" cap="all" i="0" spc="0" strike="noStrike" sz="7200" u="none">
          <a:ln>
            <a:noFill/>
          </a:ln>
          <a:solidFill>
            <a:srgbClr val="525252"/>
          </a:solidFill>
          <a:uFillTx/>
          <a:latin typeface="Gill Sans Light"/>
          <a:ea typeface="Gill Sans Light"/>
          <a:cs typeface="Gill Sans Light"/>
          <a:sym typeface="Gill Sans Light"/>
        </a:defRPr>
      </a:lvl9pPr>
    </p:titleStyle>
    <p:bodyStyle>
      <a:lvl1pPr marL="304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1pPr>
      <a:lvl2pPr marL="685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2pPr>
      <a:lvl3pPr marL="1066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3pPr>
      <a:lvl4pPr marL="1447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4pPr>
      <a:lvl5pPr marL="1828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5pPr>
      <a:lvl6pPr marL="2209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6pPr>
      <a:lvl7pPr marL="2590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7pPr>
      <a:lvl8pPr marL="2971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8pPr>
      <a:lvl9pPr marL="3352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3.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7.png"/><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20.png"/><Relationship Id="rId6" Type="http://schemas.openxmlformats.org/officeDocument/2006/relationships/image" Target="../media/image21.png"/><Relationship Id="rId7" Type="http://schemas.openxmlformats.org/officeDocument/2006/relationships/image" Target="../media/image22.png"/><Relationship Id="rId8" Type="http://schemas.openxmlformats.org/officeDocument/2006/relationships/image" Target="../media/image23.png"/><Relationship Id="rId9" Type="http://schemas.openxmlformats.org/officeDocument/2006/relationships/image" Target="../media/image24.png"/><Relationship Id="rId10" Type="http://schemas.openxmlformats.org/officeDocument/2006/relationships/image" Target="../media/image25.png"/><Relationship Id="rId11" Type="http://schemas.openxmlformats.org/officeDocument/2006/relationships/image" Target="../media/image26.png"/><Relationship Id="rId12" Type="http://schemas.openxmlformats.org/officeDocument/2006/relationships/image" Target="../media/image27.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image" Target="../media/image8.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9.png"/><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15.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5" name="Shape 145"/>
          <p:cNvSpPr/>
          <p:nvPr>
            <p:ph type="body" idx="13"/>
          </p:nvPr>
        </p:nvSpPr>
        <p:spPr>
          <a:xfrm>
            <a:off x="4826000" y="6819900"/>
            <a:ext cx="3340100" cy="1270000"/>
          </a:xfrm>
          <a:prstGeom prst="roundRect">
            <a:avLst>
              <a:gd name="adj" fmla="val 4100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sz="4800">
                <a:solidFill>
                  <a:srgbClr val="000000"/>
                </a:solidFill>
                <a:latin typeface="+mn-lt"/>
                <a:ea typeface="+mn-ea"/>
                <a:cs typeface="+mn-cs"/>
                <a:sym typeface="Baskerville"/>
              </a:defRPr>
            </a:lvl1pPr>
          </a:lstStyle>
          <a:p>
            <a:pPr/>
            <a:r>
              <a:t>Cours 16</a:t>
            </a:r>
          </a:p>
        </p:txBody>
      </p:sp>
      <p:sp>
        <p:nvSpPr>
          <p:cNvPr id="146" name="Shape 146"/>
          <p:cNvSpPr/>
          <p:nvPr>
            <p:ph type="body" idx="14"/>
          </p:nvPr>
        </p:nvSpPr>
        <p:spPr>
          <a:prstGeom prst="roundRect">
            <a:avLst>
              <a:gd name="adj" fmla="val 36099"/>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cap="all" sz="7200">
                <a:solidFill>
                  <a:srgbClr val="000000"/>
                </a:solidFill>
                <a:latin typeface="+mn-lt"/>
                <a:ea typeface="+mn-ea"/>
                <a:cs typeface="+mn-cs"/>
                <a:sym typeface="Baskerville"/>
              </a:defRPr>
            </a:lvl1pPr>
          </a:lstStyle>
          <a:p>
            <a:pPr/>
            <a:r>
              <a:t>3.3 Concavité</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9" name="Shape 289"/>
          <p:cNvSpPr/>
          <p:nvPr>
            <p:ph type="body" idx="13"/>
          </p:nvPr>
        </p:nvSpPr>
        <p:spPr>
          <a:prstGeom prst="roundRect">
            <a:avLst>
              <a:gd name="adj" fmla="val 50000"/>
            </a:avLst>
          </a:prstGeom>
        </p:spPr>
        <p:txBody>
          <a:bodyPr/>
          <a:lstStyle/>
          <a:p>
            <a:pPr/>
            <a:r>
              <a:t>Définition:</a:t>
            </a:r>
          </a:p>
        </p:txBody>
      </p:sp>
      <p:sp>
        <p:nvSpPr>
          <p:cNvPr id="290" name="Shape 290"/>
          <p:cNvSpPr/>
          <p:nvPr/>
        </p:nvSpPr>
        <p:spPr>
          <a:xfrm>
            <a:off x="3113608" y="647700"/>
            <a:ext cx="12992101" cy="1155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r>
              <a:t>On nomme les endroits ou il y a un changement </a:t>
            </a:r>
          </a:p>
          <a:p>
            <a:pPr algn="l"/>
            <a:r>
              <a:t>de concavité, un </a:t>
            </a:r>
            <a:r>
              <a:rPr>
                <a:latin typeface="Baskerville SemiBold"/>
                <a:ea typeface="Baskerville SemiBold"/>
                <a:cs typeface="Baskerville SemiBold"/>
                <a:sym typeface="Baskerville SemiBold"/>
              </a:rPr>
              <a:t>point d’inflexion</a:t>
            </a:r>
            <a:r>
              <a:t>. </a:t>
            </a:r>
          </a:p>
        </p:txBody>
      </p:sp>
      <p:sp>
        <p:nvSpPr>
          <p:cNvPr id="291" name="Shape 291"/>
          <p:cNvSpPr/>
          <p:nvPr/>
        </p:nvSpPr>
        <p:spPr>
          <a:xfrm>
            <a:off x="139700" y="3898900"/>
            <a:ext cx="2819400" cy="787400"/>
          </a:xfrm>
          <a:prstGeom prst="roundRect">
            <a:avLst>
              <a:gd name="adj" fmla="val 50000"/>
            </a:avLst>
          </a:prstGeom>
          <a:solidFill>
            <a:srgbClr val="A460D7"/>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Remarque:</a:t>
            </a:r>
          </a:p>
        </p:txBody>
      </p:sp>
      <p:grpSp>
        <p:nvGrpSpPr>
          <p:cNvPr id="294" name="Group 294"/>
          <p:cNvGrpSpPr/>
          <p:nvPr/>
        </p:nvGrpSpPr>
        <p:grpSpPr>
          <a:xfrm>
            <a:off x="3190564" y="3790950"/>
            <a:ext cx="9525001" cy="2184400"/>
            <a:chOff x="0" y="0"/>
            <a:chExt cx="9525000" cy="2184400"/>
          </a:xfrm>
        </p:grpSpPr>
        <p:sp>
          <p:nvSpPr>
            <p:cNvPr id="292" name="Shape 292"/>
            <p:cNvSpPr/>
            <p:nvPr/>
          </p:nvSpPr>
          <p:spPr>
            <a:xfrm>
              <a:off x="0" y="0"/>
              <a:ext cx="9525000" cy="21844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lvl1pPr algn="l"/>
            </a:lstStyle>
            <a:p>
              <a:pPr/>
              <a:r>
                <a:t>Un peu comme avec les extrémum relatif, les points critique de            sont de bon candidats à être des point d’inflexion mais n’en sont pas nécessairement.  </a:t>
              </a:r>
            </a:p>
          </p:txBody>
        </p:sp>
        <p:pic>
          <p:nvPicPr>
            <p:cNvPr id="293" name="droppedImage.pdf"/>
            <p:cNvPicPr>
              <a:picLocks noChangeAspect="1"/>
            </p:cNvPicPr>
            <p:nvPr/>
          </p:nvPicPr>
          <p:blipFill>
            <a:blip r:embed="rId2">
              <a:extLst/>
            </a:blip>
            <a:stretch>
              <a:fillRect/>
            </a:stretch>
          </p:blipFill>
          <p:spPr>
            <a:xfrm>
              <a:off x="2168835" y="641350"/>
              <a:ext cx="965201" cy="4953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9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1" grpId="1"/>
      <p:bldP build="whole" bldLvl="1" animBg="1" rev="0" advAuto="0" spid="294" grpId="2"/>
    </p:bldLst>
  </p:timing>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6" name="Shape 296"/>
          <p:cNvSpPr/>
          <p:nvPr>
            <p:ph type="body" idx="13"/>
          </p:nvPr>
        </p:nvSpPr>
        <p:spPr>
          <a:prstGeom prst="roundRect">
            <a:avLst>
              <a:gd name="adj" fmla="val 50000"/>
            </a:avLst>
          </a:prstGeom>
        </p:spPr>
        <p:txBody>
          <a:bodyPr/>
          <a:lstStyle/>
          <a:p>
            <a:pPr/>
            <a:r>
              <a:t>Exemple:</a:t>
            </a:r>
          </a:p>
        </p:txBody>
      </p:sp>
      <p:pic>
        <p:nvPicPr>
          <p:cNvPr id="297" name="droppedImage.pdf"/>
          <p:cNvPicPr>
            <a:picLocks noChangeAspect="1"/>
          </p:cNvPicPr>
          <p:nvPr/>
        </p:nvPicPr>
        <p:blipFill>
          <a:blip r:embed="rId2">
            <a:extLst/>
          </a:blip>
          <a:stretch>
            <a:fillRect/>
          </a:stretch>
        </p:blipFill>
        <p:spPr>
          <a:xfrm>
            <a:off x="3251200" y="520700"/>
            <a:ext cx="1905000" cy="533400"/>
          </a:xfrm>
          <a:prstGeom prst="rect">
            <a:avLst/>
          </a:prstGeom>
          <a:ln w="12700">
            <a:miter lim="400000"/>
          </a:ln>
        </p:spPr>
      </p:pic>
      <p:pic>
        <p:nvPicPr>
          <p:cNvPr id="298" name="droppedImage.pdf"/>
          <p:cNvPicPr>
            <a:picLocks noChangeAspect="1"/>
          </p:cNvPicPr>
          <p:nvPr/>
        </p:nvPicPr>
        <p:blipFill>
          <a:blip r:embed="rId3">
            <a:extLst/>
          </a:blip>
          <a:stretch>
            <a:fillRect/>
          </a:stretch>
        </p:blipFill>
        <p:spPr>
          <a:xfrm>
            <a:off x="6502400" y="520700"/>
            <a:ext cx="2260600" cy="533400"/>
          </a:xfrm>
          <a:prstGeom prst="rect">
            <a:avLst/>
          </a:prstGeom>
          <a:ln w="12700">
            <a:miter lim="400000"/>
          </a:ln>
        </p:spPr>
      </p:pic>
      <p:pic>
        <p:nvPicPr>
          <p:cNvPr id="299" name="droppedImage.pdf"/>
          <p:cNvPicPr>
            <a:picLocks noChangeAspect="1"/>
          </p:cNvPicPr>
          <p:nvPr/>
        </p:nvPicPr>
        <p:blipFill>
          <a:blip r:embed="rId4">
            <a:extLst/>
          </a:blip>
          <a:stretch>
            <a:fillRect/>
          </a:stretch>
        </p:blipFill>
        <p:spPr>
          <a:xfrm>
            <a:off x="10083800" y="558800"/>
            <a:ext cx="2184400" cy="495300"/>
          </a:xfrm>
          <a:prstGeom prst="rect">
            <a:avLst/>
          </a:prstGeom>
          <a:ln w="12700">
            <a:miter lim="400000"/>
          </a:ln>
        </p:spPr>
      </p:pic>
      <p:pic>
        <p:nvPicPr>
          <p:cNvPr id="300" name="droppedImage.pdf"/>
          <p:cNvPicPr>
            <a:picLocks noChangeAspect="1"/>
          </p:cNvPicPr>
          <p:nvPr/>
        </p:nvPicPr>
        <p:blipFill>
          <a:blip r:embed="rId5">
            <a:extLst/>
          </a:blip>
          <a:stretch>
            <a:fillRect/>
          </a:stretch>
        </p:blipFill>
        <p:spPr>
          <a:xfrm>
            <a:off x="3276600" y="1727200"/>
            <a:ext cx="1879600" cy="533400"/>
          </a:xfrm>
          <a:prstGeom prst="rect">
            <a:avLst/>
          </a:prstGeom>
          <a:ln w="12700">
            <a:miter lim="400000"/>
          </a:ln>
        </p:spPr>
      </p:pic>
      <p:pic>
        <p:nvPicPr>
          <p:cNvPr id="301" name="droppedImage.pdf"/>
          <p:cNvPicPr>
            <a:picLocks noChangeAspect="1"/>
          </p:cNvPicPr>
          <p:nvPr/>
        </p:nvPicPr>
        <p:blipFill>
          <a:blip r:embed="rId6">
            <a:extLst/>
          </a:blip>
          <a:stretch>
            <a:fillRect/>
          </a:stretch>
        </p:blipFill>
        <p:spPr>
          <a:xfrm>
            <a:off x="6502400" y="1727200"/>
            <a:ext cx="2235200" cy="533400"/>
          </a:xfrm>
          <a:prstGeom prst="rect">
            <a:avLst/>
          </a:prstGeom>
          <a:ln w="12700">
            <a:miter lim="400000"/>
          </a:ln>
        </p:spPr>
      </p:pic>
      <p:pic>
        <p:nvPicPr>
          <p:cNvPr id="302" name="droppedImage.pdf"/>
          <p:cNvPicPr>
            <a:picLocks noChangeAspect="1"/>
          </p:cNvPicPr>
          <p:nvPr/>
        </p:nvPicPr>
        <p:blipFill>
          <a:blip r:embed="rId7">
            <a:extLst/>
          </a:blip>
          <a:stretch>
            <a:fillRect/>
          </a:stretch>
        </p:blipFill>
        <p:spPr>
          <a:xfrm>
            <a:off x="9982200" y="1727200"/>
            <a:ext cx="2565400" cy="533400"/>
          </a:xfrm>
          <a:prstGeom prst="rect">
            <a:avLst/>
          </a:prstGeom>
          <a:ln w="12700">
            <a:miter lim="400000"/>
          </a:ln>
        </p:spPr>
      </p:pic>
      <p:grpSp>
        <p:nvGrpSpPr>
          <p:cNvPr id="307" name="Group 307"/>
          <p:cNvGrpSpPr/>
          <p:nvPr/>
        </p:nvGrpSpPr>
        <p:grpSpPr>
          <a:xfrm>
            <a:off x="454285" y="2921000"/>
            <a:ext cx="9527915" cy="622300"/>
            <a:chOff x="0" y="0"/>
            <a:chExt cx="9527914" cy="622300"/>
          </a:xfrm>
        </p:grpSpPr>
        <p:sp>
          <p:nvSpPr>
            <p:cNvPr id="303" name="Shape 303"/>
            <p:cNvSpPr/>
            <p:nvPr/>
          </p:nvSpPr>
          <p:spPr>
            <a:xfrm>
              <a:off x="0" y="0"/>
              <a:ext cx="8220448"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a:lstStyle>
            <a:p>
              <a:pPr/>
              <a:r>
                <a:t>Le seul point critique de            et             est</a:t>
              </a:r>
            </a:p>
          </p:txBody>
        </p:sp>
        <p:pic>
          <p:nvPicPr>
            <p:cNvPr id="304" name="droppedImage.pdf"/>
            <p:cNvPicPr>
              <a:picLocks noChangeAspect="1"/>
            </p:cNvPicPr>
            <p:nvPr/>
          </p:nvPicPr>
          <p:blipFill>
            <a:blip r:embed="rId8">
              <a:extLst/>
            </a:blip>
            <a:stretch>
              <a:fillRect/>
            </a:stretch>
          </p:blipFill>
          <p:spPr>
            <a:xfrm>
              <a:off x="4663814" y="63500"/>
              <a:ext cx="965201" cy="495300"/>
            </a:xfrm>
            <a:prstGeom prst="rect">
              <a:avLst/>
            </a:prstGeom>
            <a:ln w="12700" cap="flat">
              <a:noFill/>
              <a:miter lim="400000"/>
            </a:ln>
            <a:effectLst/>
          </p:spPr>
        </p:pic>
        <p:pic>
          <p:nvPicPr>
            <p:cNvPr id="305" name="droppedImage.pdf"/>
            <p:cNvPicPr>
              <a:picLocks noChangeAspect="1"/>
            </p:cNvPicPr>
            <p:nvPr/>
          </p:nvPicPr>
          <p:blipFill>
            <a:blip r:embed="rId9">
              <a:extLst/>
            </a:blip>
            <a:stretch>
              <a:fillRect/>
            </a:stretch>
          </p:blipFill>
          <p:spPr>
            <a:xfrm>
              <a:off x="6505314" y="101600"/>
              <a:ext cx="927101" cy="495300"/>
            </a:xfrm>
            <a:prstGeom prst="rect">
              <a:avLst/>
            </a:prstGeom>
            <a:ln w="12700" cap="flat">
              <a:noFill/>
              <a:miter lim="400000"/>
            </a:ln>
            <a:effectLst/>
          </p:spPr>
        </p:pic>
        <p:pic>
          <p:nvPicPr>
            <p:cNvPr id="306" name="droppedImage.pdf"/>
            <p:cNvPicPr>
              <a:picLocks noChangeAspect="1"/>
            </p:cNvPicPr>
            <p:nvPr/>
          </p:nvPicPr>
          <p:blipFill>
            <a:blip r:embed="rId10">
              <a:extLst/>
            </a:blip>
            <a:stretch>
              <a:fillRect/>
            </a:stretch>
          </p:blipFill>
          <p:spPr>
            <a:xfrm>
              <a:off x="8448414" y="152400"/>
              <a:ext cx="1079501" cy="330200"/>
            </a:xfrm>
            <a:prstGeom prst="rect">
              <a:avLst/>
            </a:prstGeom>
            <a:ln w="12700" cap="flat">
              <a:noFill/>
              <a:miter lim="400000"/>
            </a:ln>
            <a:effectLst/>
          </p:spPr>
        </p:pic>
      </p:grpSp>
      <p:pic>
        <p:nvPicPr>
          <p:cNvPr id="308" name="xquatre.pdf"/>
          <p:cNvPicPr>
            <a:picLocks noChangeAspect="1"/>
          </p:cNvPicPr>
          <p:nvPr/>
        </p:nvPicPr>
        <p:blipFill>
          <a:blip r:embed="rId11">
            <a:extLst/>
          </a:blip>
          <a:stretch>
            <a:fillRect/>
          </a:stretch>
        </p:blipFill>
        <p:spPr>
          <a:xfrm>
            <a:off x="6359411" y="5181600"/>
            <a:ext cx="6581890" cy="4368801"/>
          </a:xfrm>
          <a:prstGeom prst="rect">
            <a:avLst/>
          </a:prstGeom>
          <a:ln w="12700">
            <a:miter lim="400000"/>
          </a:ln>
        </p:spPr>
      </p:pic>
      <p:pic>
        <p:nvPicPr>
          <p:cNvPr id="309" name="xtrois.pdf"/>
          <p:cNvPicPr>
            <a:picLocks noChangeAspect="1"/>
          </p:cNvPicPr>
          <p:nvPr/>
        </p:nvPicPr>
        <p:blipFill>
          <a:blip r:embed="rId12">
            <a:extLst/>
          </a:blip>
          <a:stretch>
            <a:fillRect/>
          </a:stretch>
        </p:blipFill>
        <p:spPr>
          <a:xfrm>
            <a:off x="-406400" y="5175352"/>
            <a:ext cx="6591301" cy="4375048"/>
          </a:xfrm>
          <a:prstGeom prst="rect">
            <a:avLst/>
          </a:prstGeom>
          <a:ln w="12700">
            <a:miter lim="400000"/>
          </a:ln>
        </p:spPr>
      </p:pic>
      <p:grpSp>
        <p:nvGrpSpPr>
          <p:cNvPr id="312" name="Group 312"/>
          <p:cNvGrpSpPr/>
          <p:nvPr/>
        </p:nvGrpSpPr>
        <p:grpSpPr>
          <a:xfrm>
            <a:off x="577465" y="4254500"/>
            <a:ext cx="3129187" cy="3111500"/>
            <a:chOff x="0" y="0"/>
            <a:chExt cx="3129185" cy="3111499"/>
          </a:xfrm>
        </p:grpSpPr>
        <p:sp>
          <p:nvSpPr>
            <p:cNvPr id="310" name="Shape 310"/>
            <p:cNvSpPr/>
            <p:nvPr/>
          </p:nvSpPr>
          <p:spPr>
            <a:xfrm>
              <a:off x="0" y="0"/>
              <a:ext cx="312918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point d’inflexion</a:t>
              </a:r>
            </a:p>
          </p:txBody>
        </p:sp>
        <p:sp>
          <p:nvSpPr>
            <p:cNvPr id="311" name="Shape 311"/>
            <p:cNvSpPr/>
            <p:nvPr/>
          </p:nvSpPr>
          <p:spPr>
            <a:xfrm flipH="1" flipV="1">
              <a:off x="995151" y="628271"/>
              <a:ext cx="1322984" cy="2483229"/>
            </a:xfrm>
            <a:prstGeom prst="line">
              <a:avLst/>
            </a:prstGeom>
            <a:noFill/>
            <a:ln w="25400" cap="flat">
              <a:solidFill>
                <a:srgbClr val="96D35F"/>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nvGrpSpPr>
          <p:cNvPr id="315" name="Group 315"/>
          <p:cNvGrpSpPr/>
          <p:nvPr/>
        </p:nvGrpSpPr>
        <p:grpSpPr>
          <a:xfrm>
            <a:off x="7432563" y="4114800"/>
            <a:ext cx="4443860" cy="3257929"/>
            <a:chOff x="0" y="0"/>
            <a:chExt cx="4443858" cy="3257928"/>
          </a:xfrm>
        </p:grpSpPr>
        <p:sp>
          <p:nvSpPr>
            <p:cNvPr id="313" name="Shape 313"/>
            <p:cNvSpPr/>
            <p:nvPr/>
          </p:nvSpPr>
          <p:spPr>
            <a:xfrm>
              <a:off x="0" y="0"/>
              <a:ext cx="4443859"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pas un point d’inflexion</a:t>
              </a:r>
            </a:p>
          </p:txBody>
        </p:sp>
        <p:sp>
          <p:nvSpPr>
            <p:cNvPr id="314" name="Shape 314"/>
            <p:cNvSpPr/>
            <p:nvPr/>
          </p:nvSpPr>
          <p:spPr>
            <a:xfrm flipV="1">
              <a:off x="2221619" y="864724"/>
              <a:ext cx="862170" cy="2393205"/>
            </a:xfrm>
            <a:prstGeom prst="line">
              <a:avLst/>
            </a:prstGeom>
            <a:noFill/>
            <a:ln w="25400" cap="flat">
              <a:solidFill>
                <a:srgbClr val="FF401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9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0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0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30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30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30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30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3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31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97" grpId="1"/>
      <p:bldP build="whole" bldLvl="1" animBg="1" rev="0" advAuto="0" spid="307" grpId="7"/>
      <p:bldP build="whole" bldLvl="1" animBg="1" rev="0" advAuto="0" spid="298" grpId="2"/>
      <p:bldP build="whole" bldLvl="1" animBg="1" rev="0" advAuto="0" spid="299" grpId="3"/>
      <p:bldP build="whole" bldLvl="1" animBg="1" rev="0" advAuto="0" spid="302" grpId="6"/>
      <p:bldP build="whole" bldLvl="1" animBg="1" rev="0" advAuto="0" spid="301" grpId="5"/>
      <p:bldP build="whole" bldLvl="1" animBg="1" rev="0" advAuto="0" spid="309" grpId="8"/>
      <p:bldP build="whole" bldLvl="1" animBg="1" rev="0" advAuto="0" spid="312" grpId="10"/>
      <p:bldP build="whole" bldLvl="1" animBg="1" rev="0" advAuto="0" spid="315" grpId="11"/>
      <p:bldP build="whole" bldLvl="1" animBg="1" rev="0" advAuto="0" spid="308" grpId="9"/>
      <p:bldP build="whole" bldLvl="1" animBg="1" rev="0" advAuto="0" spid="300" grpId="4"/>
    </p:bldLst>
  </p:timing>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7" name="Shape 317"/>
          <p:cNvSpPr/>
          <p:nvPr>
            <p:ph type="body" idx="13"/>
          </p:nvPr>
        </p:nvSpPr>
        <p:spPr>
          <a:prstGeom prst="roundRect">
            <a:avLst>
              <a:gd name="adj" fmla="val 50000"/>
            </a:avLst>
          </a:prstGeom>
        </p:spPr>
        <p:txBody>
          <a:bodyPr/>
          <a:lstStyle/>
          <a:p>
            <a:pPr/>
            <a:r>
              <a:t>Faites les exercices suivants</a:t>
            </a:r>
          </a:p>
        </p:txBody>
      </p:sp>
      <p:sp>
        <p:nvSpPr>
          <p:cNvPr id="318" name="Shape 318"/>
          <p:cNvSpPr/>
          <p:nvPr/>
        </p:nvSpPr>
        <p:spPr>
          <a:xfrm>
            <a:off x="4921845" y="4559300"/>
            <a:ext cx="315262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Section 3.2 # 29</a:t>
            </a:r>
          </a:p>
        </p:txBody>
      </p:sp>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0" name="Shape 320"/>
          <p:cNvSpPr/>
          <p:nvPr>
            <p:ph type="body" idx="13"/>
          </p:nvPr>
        </p:nvSpPr>
        <p:spPr>
          <a:prstGeom prst="roundRect">
            <a:avLst>
              <a:gd name="adj" fmla="val 50000"/>
            </a:avLst>
          </a:prstGeom>
        </p:spPr>
        <p:txBody>
          <a:bodyPr/>
          <a:lstStyle/>
          <a:p>
            <a:pPr/>
            <a:r>
              <a:t>Aujourd’hui, nous avons vu</a:t>
            </a:r>
          </a:p>
        </p:txBody>
      </p:sp>
      <p:sp>
        <p:nvSpPr>
          <p:cNvPr id="321" name="Shape 321"/>
          <p:cNvSpPr/>
          <p:nvPr>
            <p:ph type="body" idx="14"/>
          </p:nvPr>
        </p:nvSpPr>
        <p:spPr>
          <a:xfrm>
            <a:off x="1295400" y="3492500"/>
            <a:ext cx="9525000" cy="1663700"/>
          </a:xfrm>
          <a:prstGeom prst="rect">
            <a:avLst/>
          </a:prstGeom>
        </p:spPr>
        <p:txBody>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Concavité et le lien avec la dérivée seconde</a:t>
            </a:r>
          </a:p>
        </p:txBody>
      </p:sp>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1">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32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321">
                                            <p:txEl>
                                              <p:pRg st="1" end="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1" grpId="1"/>
    </p:bldLst>
  </p:timing>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3" name="Shape 323"/>
          <p:cNvSpPr/>
          <p:nvPr>
            <p:ph type="body" idx="13"/>
          </p:nvPr>
        </p:nvSpPr>
        <p:spPr>
          <a:prstGeom prst="roundRect">
            <a:avLst>
              <a:gd name="adj" fmla="val 50000"/>
            </a:avLst>
          </a:prstGeom>
        </p:spPr>
        <p:txBody>
          <a:bodyPr/>
          <a:lstStyle/>
          <a:p>
            <a:pPr/>
            <a:r>
              <a:t>Devoir:</a:t>
            </a:r>
          </a:p>
        </p:txBody>
      </p:sp>
      <p:sp>
        <p:nvSpPr>
          <p:cNvPr id="324" name="Shape 324"/>
          <p:cNvSpPr/>
          <p:nvPr>
            <p:ph type="body" idx="14"/>
          </p:nvPr>
        </p:nvSpPr>
        <p:spPr>
          <a:xfrm>
            <a:off x="6590270" y="4178300"/>
            <a:ext cx="4395640" cy="622300"/>
          </a:xfrm>
          <a:prstGeom prst="rect">
            <a:avLst/>
          </a:prstGeom>
        </p:spPr>
        <p:txBody>
          <a:bodyPr/>
          <a:lstStyle/>
          <a:p>
            <a:pPr lvl="1" marL="0" indent="342900">
              <a:lnSpc>
                <a:spcPct val="100000"/>
              </a:lnSpc>
              <a:spcBef>
                <a:spcPts val="0"/>
              </a:spcBef>
              <a:buClrTx/>
              <a:buSzTx/>
              <a:buNone/>
              <a:defRPr sz="3600">
                <a:solidFill>
                  <a:srgbClr val="000000"/>
                </a:solidFill>
                <a:latin typeface="+mn-lt"/>
                <a:ea typeface="+mn-ea"/>
                <a:cs typeface="+mn-cs"/>
                <a:sym typeface="Baskerville"/>
              </a:defRPr>
            </a:pPr>
            <a:r>
              <a:t>Section 3.3 # 24 à 29</a:t>
            </a:r>
          </a:p>
        </p:txBody>
      </p:sp>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8" name="Shape 148"/>
          <p:cNvSpPr/>
          <p:nvPr>
            <p:ph type="body" idx="13"/>
          </p:nvPr>
        </p:nvSpPr>
        <p:spPr>
          <a:prstGeom prst="roundRect">
            <a:avLst>
              <a:gd name="adj" fmla="val 50000"/>
            </a:avLst>
          </a:prstGeom>
        </p:spPr>
        <p:txBody>
          <a:bodyPr/>
          <a:lstStyle/>
          <a:p>
            <a:pPr/>
            <a:r>
              <a:t>Au dernier cours, nous avons vu</a:t>
            </a:r>
          </a:p>
        </p:txBody>
      </p:sp>
      <p:sp>
        <p:nvSpPr>
          <p:cNvPr id="149" name="Shape 149"/>
          <p:cNvSpPr/>
          <p:nvPr/>
        </p:nvSpPr>
        <p:spPr>
          <a:xfrm>
            <a:off x="3149600" y="1308100"/>
            <a:ext cx="6731000"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lvl="1" marL="635000" indent="-635000" algn="l">
              <a:lnSpc>
                <a:spcPct val="200000"/>
              </a:lnSpc>
              <a:buClr>
                <a:srgbClr val="008B81"/>
              </a:buClr>
              <a:buSzPct val="125000"/>
              <a:buFont typeface="Lucida Grande"/>
              <a:buChar char="✓"/>
            </a:pPr>
            <a:r>
              <a:t>Croissance et décroissance</a:t>
            </a:r>
          </a:p>
          <a:p>
            <a:pPr lvl="1" marL="635000" indent="-635000" algn="l">
              <a:lnSpc>
                <a:spcPct val="200000"/>
              </a:lnSpc>
              <a:buClr>
                <a:srgbClr val="008B81"/>
              </a:buClr>
              <a:buSzPct val="125000"/>
              <a:buFont typeface="Lucida Grande"/>
              <a:buChar char="✓"/>
            </a:pPr>
            <a:r>
              <a:t>Maximum et minimum relatif</a:t>
            </a:r>
          </a:p>
        </p:txBody>
      </p:sp>
      <p:pic>
        <p:nvPicPr>
          <p:cNvPr id="150" name="fonctcrois.pdf"/>
          <p:cNvPicPr>
            <a:picLocks noChangeAspect="1"/>
          </p:cNvPicPr>
          <p:nvPr/>
        </p:nvPicPr>
        <p:blipFill>
          <a:blip r:embed="rId2">
            <a:extLst/>
          </a:blip>
          <a:stretch>
            <a:fillRect/>
          </a:stretch>
        </p:blipFill>
        <p:spPr>
          <a:xfrm>
            <a:off x="2726223" y="3977232"/>
            <a:ext cx="7567810" cy="5131030"/>
          </a:xfrm>
          <a:prstGeom prst="rect">
            <a:avLst/>
          </a:prstGeom>
          <a:ln w="12700">
            <a:miter lim="400000"/>
          </a:ln>
        </p:spPr>
      </p:pic>
      <p:grpSp>
        <p:nvGrpSpPr>
          <p:cNvPr id="153" name="Group 153"/>
          <p:cNvGrpSpPr/>
          <p:nvPr/>
        </p:nvGrpSpPr>
        <p:grpSpPr>
          <a:xfrm>
            <a:off x="4381301" y="4971098"/>
            <a:ext cx="1389394" cy="4353414"/>
            <a:chOff x="1193616" y="0"/>
            <a:chExt cx="1389392" cy="4353412"/>
          </a:xfrm>
        </p:grpSpPr>
        <p:sp>
          <p:nvSpPr>
            <p:cNvPr id="151" name="Shape 151"/>
            <p:cNvSpPr/>
            <p:nvPr/>
          </p:nvSpPr>
          <p:spPr>
            <a:xfrm flipH="1">
              <a:off x="1698841" y="-1"/>
              <a:ext cx="557648" cy="606547"/>
            </a:xfrm>
            <a:prstGeom prst="line">
              <a:avLst/>
            </a:prstGeom>
            <a:noFill/>
            <a:ln w="38100" cap="flat">
              <a:solidFill>
                <a:srgbClr val="0056D6"/>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52" name="Shape 152"/>
            <p:cNvSpPr/>
            <p:nvPr/>
          </p:nvSpPr>
          <p:spPr>
            <a:xfrm flipV="1">
              <a:off x="1193615" y="597651"/>
              <a:ext cx="1389394" cy="3755762"/>
            </a:xfrm>
            <a:prstGeom prst="line">
              <a:avLst/>
            </a:prstGeom>
            <a:noFill/>
            <a:ln w="254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nvGrpSpPr>
          <p:cNvPr id="156" name="Group 156"/>
          <p:cNvGrpSpPr/>
          <p:nvPr/>
        </p:nvGrpSpPr>
        <p:grpSpPr>
          <a:xfrm>
            <a:off x="4618254" y="4986750"/>
            <a:ext cx="3023716" cy="2737785"/>
            <a:chOff x="0" y="106781"/>
            <a:chExt cx="3023715" cy="2737783"/>
          </a:xfrm>
        </p:grpSpPr>
        <p:sp>
          <p:nvSpPr>
            <p:cNvPr id="154" name="Shape 154"/>
            <p:cNvSpPr/>
            <p:nvPr/>
          </p:nvSpPr>
          <p:spPr>
            <a:xfrm flipH="1" flipV="1">
              <a:off x="1303386" y="106781"/>
              <a:ext cx="589886" cy="575241"/>
            </a:xfrm>
            <a:prstGeom prst="line">
              <a:avLst/>
            </a:prstGeom>
            <a:noFill/>
            <a:ln w="38100" cap="flat">
              <a:solidFill>
                <a:srgbClr val="FF401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55" name="Shape 155"/>
            <p:cNvSpPr/>
            <p:nvPr/>
          </p:nvSpPr>
          <p:spPr>
            <a:xfrm>
              <a:off x="0" y="219055"/>
              <a:ext cx="3023715" cy="2625510"/>
            </a:xfrm>
            <a:prstGeom prst="line">
              <a:avLst/>
            </a:prstGeom>
            <a:noFill/>
            <a:ln w="25400" cap="flat">
              <a:solidFill>
                <a:srgbClr val="FF6251"/>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nvGrpSpPr>
          <p:cNvPr id="159" name="Group 159"/>
          <p:cNvGrpSpPr/>
          <p:nvPr/>
        </p:nvGrpSpPr>
        <p:grpSpPr>
          <a:xfrm>
            <a:off x="6621528" y="4000500"/>
            <a:ext cx="2602711" cy="177800"/>
            <a:chOff x="0" y="1230920"/>
            <a:chExt cx="2602710" cy="177800"/>
          </a:xfrm>
        </p:grpSpPr>
        <p:sp>
          <p:nvSpPr>
            <p:cNvPr id="157" name="Shape 157"/>
            <p:cNvSpPr/>
            <p:nvPr/>
          </p:nvSpPr>
          <p:spPr>
            <a:xfrm>
              <a:off x="1303271" y="1230920"/>
              <a:ext cx="165101" cy="177801"/>
            </a:xfrm>
            <a:prstGeom prst="ellipse">
              <a:avLst/>
            </a:prstGeom>
            <a:solidFill>
              <a:srgbClr val="77BB41"/>
            </a:solidFill>
            <a:ln w="25400" cap="flat">
              <a:noFill/>
              <a:miter lim="400000"/>
            </a:ln>
            <a:effectLst/>
          </p:spPr>
          <p:txBody>
            <a:bodyPr wrap="square" lIns="50800" tIns="50800" rIns="50800" bIns="50800" numCol="1" anchor="ctr">
              <a:noAutofit/>
            </a:bodyPr>
            <a:lstStyle/>
            <a:p>
              <a:pPr>
                <a:defRPr sz="4000"/>
              </a:pPr>
            </a:p>
          </p:txBody>
        </p:sp>
        <p:sp>
          <p:nvSpPr>
            <p:cNvPr id="158" name="Shape 158"/>
            <p:cNvSpPr/>
            <p:nvPr/>
          </p:nvSpPr>
          <p:spPr>
            <a:xfrm flipV="1">
              <a:off x="0" y="1301334"/>
              <a:ext cx="2602711" cy="2"/>
            </a:xfrm>
            <a:prstGeom prst="line">
              <a:avLst/>
            </a:prstGeom>
            <a:noFill/>
            <a:ln w="25400" cap="flat">
              <a:solidFill>
                <a:srgbClr val="77BB41"/>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nvGrpSpPr>
          <p:cNvPr id="162" name="Group 162"/>
          <p:cNvGrpSpPr/>
          <p:nvPr/>
        </p:nvGrpSpPr>
        <p:grpSpPr>
          <a:xfrm>
            <a:off x="3060700" y="8812820"/>
            <a:ext cx="2602711" cy="177801"/>
            <a:chOff x="0" y="1230920"/>
            <a:chExt cx="2602710" cy="177800"/>
          </a:xfrm>
        </p:grpSpPr>
        <p:sp>
          <p:nvSpPr>
            <p:cNvPr id="160" name="Shape 160"/>
            <p:cNvSpPr/>
            <p:nvPr/>
          </p:nvSpPr>
          <p:spPr>
            <a:xfrm>
              <a:off x="1303271" y="1230920"/>
              <a:ext cx="165101" cy="177801"/>
            </a:xfrm>
            <a:prstGeom prst="ellipse">
              <a:avLst/>
            </a:prstGeom>
            <a:solidFill>
              <a:srgbClr val="77BB41"/>
            </a:solidFill>
            <a:ln w="25400" cap="flat">
              <a:noFill/>
              <a:miter lim="400000"/>
            </a:ln>
            <a:effectLst/>
          </p:spPr>
          <p:txBody>
            <a:bodyPr wrap="square" lIns="50800" tIns="50800" rIns="50800" bIns="50800" numCol="1" anchor="ctr">
              <a:noAutofit/>
            </a:bodyPr>
            <a:lstStyle/>
            <a:p>
              <a:pPr>
                <a:defRPr sz="4000"/>
              </a:pPr>
            </a:p>
          </p:txBody>
        </p:sp>
        <p:sp>
          <p:nvSpPr>
            <p:cNvPr id="161" name="Shape 161"/>
            <p:cNvSpPr/>
            <p:nvPr/>
          </p:nvSpPr>
          <p:spPr>
            <a:xfrm flipV="1">
              <a:off x="0" y="1301334"/>
              <a:ext cx="2602711" cy="2"/>
            </a:xfrm>
            <a:prstGeom prst="line">
              <a:avLst/>
            </a:prstGeom>
            <a:noFill/>
            <a:ln w="25400" cap="flat">
              <a:solidFill>
                <a:srgbClr val="77BB41"/>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Tree>
  </p:cSld>
  <p:clrMapOvr>
    <a:masterClrMapping/>
  </p:clrMapOvr>
  <mc:AlternateContent xmlns:mc="http://schemas.openxmlformats.org/markup-compatibility/2006">
    <mc:Choice xmlns:p14="http://schemas.microsoft.com/office/powerpoint/2010/main" Requires="p14">
      <p:transition spd="med" advClick="1" p14:dur="1000">
        <p14:flip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49">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49">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2" fill="hold">
                                  <p:stCondLst>
                                    <p:cond delay="0"/>
                                  </p:stCondLst>
                                  <p:iterate type="el" backwards="0">
                                    <p:tmAbs val="0"/>
                                  </p:iterate>
                                  <p:childTnLst>
                                    <p:set>
                                      <p:cBhvr>
                                        <p:cTn id="12" fill="hold"/>
                                        <p:tgtEl>
                                          <p:spTgt spid="15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3" fill="hold">
                                  <p:stCondLst>
                                    <p:cond delay="0"/>
                                  </p:stCondLst>
                                  <p:iterate type="el" backwards="0">
                                    <p:tmAbs val="0"/>
                                  </p:iterate>
                                  <p:childTnLst>
                                    <p:set>
                                      <p:cBhvr>
                                        <p:cTn id="16" fill="hold"/>
                                        <p:tgtEl>
                                          <p:spTgt spid="15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4" fill="hold">
                                  <p:stCondLst>
                                    <p:cond delay="0"/>
                                  </p:stCondLst>
                                  <p:iterate type="el" backwards="0">
                                    <p:tmAbs val="0"/>
                                  </p:iterate>
                                  <p:childTnLst>
                                    <p:set>
                                      <p:cBhvr>
                                        <p:cTn id="20" fill="hold"/>
                                        <p:tgtEl>
                                          <p:spTgt spid="15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1" fill="hold">
                                  <p:stCondLst>
                                    <p:cond delay="0"/>
                                  </p:stCondLst>
                                  <p:iterate type="el" backwards="0">
                                    <p:tmAbs val="0"/>
                                  </p:iterate>
                                  <p:childTnLst>
                                    <p:set>
                                      <p:cBhvr>
                                        <p:cTn id="24" fill="hold"/>
                                        <p:tgtEl>
                                          <p:spTgt spid="149">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5" fill="hold">
                                  <p:stCondLst>
                                    <p:cond delay="0"/>
                                  </p:stCondLst>
                                  <p:iterate type="el" backwards="0">
                                    <p:tmAbs val="0"/>
                                  </p:iterate>
                                  <p:childTnLst>
                                    <p:set>
                                      <p:cBhvr>
                                        <p:cTn id="28" fill="hold"/>
                                        <p:tgtEl>
                                          <p:spTgt spid="15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6" fill="hold">
                                  <p:stCondLst>
                                    <p:cond delay="0"/>
                                  </p:stCondLst>
                                  <p:iterate type="el" backwards="0">
                                    <p:tmAbs val="0"/>
                                  </p:iterate>
                                  <p:childTnLst>
                                    <p:set>
                                      <p:cBhvr>
                                        <p:cTn id="32" fill="hold"/>
                                        <p:tgtEl>
                                          <p:spTgt spid="16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2" grpId="6"/>
      <p:bldP build="p" bldLvl="5" animBg="1" rev="0" advAuto="0" spid="149" grpId="1"/>
      <p:bldP build="whole" bldLvl="1" animBg="1" rev="0" advAuto="0" spid="150" grpId="2"/>
      <p:bldP build="whole" bldLvl="1" animBg="1" rev="0" advAuto="0" spid="153" grpId="3"/>
      <p:bldP build="whole" bldLvl="1" animBg="1" rev="0" advAuto="0" spid="156" grpId="4"/>
      <p:bldP build="whole" bldLvl="1" animBg="1" rev="0" advAuto="0" spid="159" grpId="5"/>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4" name="Shape 164"/>
          <p:cNvSpPr/>
          <p:nvPr>
            <p:ph type="body" idx="13"/>
          </p:nvPr>
        </p:nvSpPr>
        <p:spPr>
          <a:xfrm>
            <a:off x="3530600" y="3733800"/>
            <a:ext cx="5930900" cy="622300"/>
          </a:xfrm>
          <a:prstGeom prst="rect">
            <a:avLst/>
          </a:prstGeom>
        </p:spPr>
        <p:txBody>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Concavité </a:t>
            </a:r>
          </a:p>
        </p:txBody>
      </p:sp>
    </p:spTree>
  </p:cSld>
  <p:clrMapOvr>
    <a:masterClrMapping/>
  </p:clrMapOvr>
  <mc:AlternateContent xmlns:mc="http://schemas.openxmlformats.org/markup-compatibility/2006">
    <mc:Choice xmlns:p14="http://schemas.microsoft.com/office/powerpoint/2010/main" Requires="p14">
      <p:transition spd="med" advClick="1" p14:dur="1000">
        <p14:flip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4">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164">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164" grpId="1"/>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6" name="Shape 166"/>
          <p:cNvSpPr/>
          <p:nvPr/>
        </p:nvSpPr>
        <p:spPr>
          <a:xfrm>
            <a:off x="2108" y="1460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Au dernier cours, on a vu comment déterminer si une fonction était croissante ou décroissante sur un intervalle donné.</a:t>
            </a:r>
          </a:p>
        </p:txBody>
      </p:sp>
      <p:grpSp>
        <p:nvGrpSpPr>
          <p:cNvPr id="169" name="Group 169"/>
          <p:cNvGrpSpPr/>
          <p:nvPr/>
        </p:nvGrpSpPr>
        <p:grpSpPr>
          <a:xfrm>
            <a:off x="397373" y="2006597"/>
            <a:ext cx="5115024" cy="5115024"/>
            <a:chOff x="54471" y="0"/>
            <a:chExt cx="5115022" cy="5115022"/>
          </a:xfrm>
        </p:grpSpPr>
        <p:sp>
          <p:nvSpPr>
            <p:cNvPr id="167" name="Shape 167"/>
            <p:cNvSpPr/>
            <p:nvPr/>
          </p:nvSpPr>
          <p:spPr>
            <a:xfrm flipH="1">
              <a:off x="54471" y="2859056"/>
              <a:ext cx="5115024" cy="1"/>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68" name="Shape 168"/>
            <p:cNvSpPr/>
            <p:nvPr/>
          </p:nvSpPr>
          <p:spPr>
            <a:xfrm>
              <a:off x="2557509" y="0"/>
              <a:ext cx="1" cy="5115023"/>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nvGrpSpPr>
          <p:cNvPr id="172" name="Group 172"/>
          <p:cNvGrpSpPr/>
          <p:nvPr/>
        </p:nvGrpSpPr>
        <p:grpSpPr>
          <a:xfrm>
            <a:off x="7048500" y="2006599"/>
            <a:ext cx="5115023" cy="5115024"/>
            <a:chOff x="0" y="0"/>
            <a:chExt cx="5115022" cy="5115022"/>
          </a:xfrm>
        </p:grpSpPr>
        <p:sp>
          <p:nvSpPr>
            <p:cNvPr id="170" name="Shape 170"/>
            <p:cNvSpPr/>
            <p:nvPr/>
          </p:nvSpPr>
          <p:spPr>
            <a:xfrm flipH="1">
              <a:off x="0" y="2849609"/>
              <a:ext cx="5115023" cy="1"/>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71" name="Shape 171"/>
            <p:cNvSpPr/>
            <p:nvPr/>
          </p:nvSpPr>
          <p:spPr>
            <a:xfrm>
              <a:off x="2621009" y="0"/>
              <a:ext cx="1" cy="5115023"/>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173" name="Shape 173"/>
          <p:cNvSpPr/>
          <p:nvPr/>
        </p:nvSpPr>
        <p:spPr>
          <a:xfrm flipV="1">
            <a:off x="695589" y="2273563"/>
            <a:ext cx="4068233" cy="4351803"/>
          </a:xfrm>
          <a:prstGeom prst="line">
            <a:avLst/>
          </a:prstGeom>
          <a:ln w="25400">
            <a:solidFill>
              <a:srgbClr val="0056D6"/>
            </a:solidFill>
            <a:miter lim="400000"/>
          </a:ln>
        </p:spPr>
        <p:txBody>
          <a:bodyPr lIns="0" tIns="0" rIns="0" bIns="0"/>
          <a:lstStyle/>
          <a:p>
            <a:pPr algn="l" defTabSz="457200">
              <a:defRPr sz="1200">
                <a:latin typeface="Helvetica"/>
                <a:ea typeface="Helvetica"/>
                <a:cs typeface="Helvetica"/>
                <a:sym typeface="Helvetica"/>
              </a:defRPr>
            </a:pPr>
          </a:p>
        </p:txBody>
      </p:sp>
      <p:sp>
        <p:nvSpPr>
          <p:cNvPr id="174" name="Shape 174"/>
          <p:cNvSpPr/>
          <p:nvPr/>
        </p:nvSpPr>
        <p:spPr>
          <a:xfrm flipH="1" flipV="1">
            <a:off x="7351182" y="2620764"/>
            <a:ext cx="4497786" cy="4000075"/>
          </a:xfrm>
          <a:prstGeom prst="line">
            <a:avLst/>
          </a:prstGeom>
          <a:ln w="25400">
            <a:solidFill>
              <a:srgbClr val="FF4013"/>
            </a:solidFill>
            <a:miter lim="400000"/>
          </a:ln>
        </p:spPr>
        <p:txBody>
          <a:bodyPr lIns="0" tIns="0" rIns="0" bIns="0"/>
          <a:lstStyle/>
          <a:p>
            <a:pPr algn="l" defTabSz="457200">
              <a:defRPr sz="1200">
                <a:latin typeface="Helvetica"/>
                <a:ea typeface="Helvetica"/>
                <a:cs typeface="Helvetica"/>
                <a:sym typeface="Helvetica"/>
              </a:defRPr>
            </a:pPr>
          </a:p>
        </p:txBody>
      </p:sp>
      <p:sp>
        <p:nvSpPr>
          <p:cNvPr id="175" name="Shape 175"/>
          <p:cNvSpPr/>
          <p:nvPr/>
        </p:nvSpPr>
        <p:spPr>
          <a:xfrm>
            <a:off x="1152239" y="8153400"/>
            <a:ext cx="1074263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Est-il possible d’être plus précis sur l’allure de la fonction ?</a:t>
            </a:r>
          </a:p>
        </p:txBody>
      </p:sp>
      <p:sp>
        <p:nvSpPr>
          <p:cNvPr id="176" name="Shape 176"/>
          <p:cNvSpPr/>
          <p:nvPr/>
        </p:nvSpPr>
        <p:spPr>
          <a:xfrm>
            <a:off x="728133" y="2286000"/>
            <a:ext cx="4030134" cy="431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0" y="21600"/>
                  <a:pt x="1027" y="11027"/>
                  <a:pt x="5586" y="6336"/>
                </a:cubicBezTo>
                <a:cubicBezTo>
                  <a:pt x="10383" y="1402"/>
                  <a:pt x="21600" y="0"/>
                  <a:pt x="21600" y="0"/>
                </a:cubicBezTo>
              </a:path>
            </a:pathLst>
          </a:custGeom>
          <a:ln w="25400">
            <a:solidFill>
              <a:srgbClr val="0061FF"/>
            </a:solidFill>
            <a:custDash>
              <a:ds d="200000" sp="200000"/>
            </a:custDash>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sp>
        <p:nvSpPr>
          <p:cNvPr id="177" name="Shape 177"/>
          <p:cNvSpPr/>
          <p:nvPr/>
        </p:nvSpPr>
        <p:spPr>
          <a:xfrm>
            <a:off x="728133" y="2319866"/>
            <a:ext cx="4030134" cy="4318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0" y="21600"/>
                  <a:pt x="12431" y="19316"/>
                  <a:pt x="15882" y="15925"/>
                </a:cubicBezTo>
                <a:cubicBezTo>
                  <a:pt x="20110" y="11770"/>
                  <a:pt x="21600" y="0"/>
                  <a:pt x="21600" y="0"/>
                </a:cubicBezTo>
              </a:path>
            </a:pathLst>
          </a:custGeom>
          <a:ln w="25400">
            <a:solidFill>
              <a:srgbClr val="0061FF"/>
            </a:solidFill>
            <a:custDash>
              <a:ds d="200000" sp="200000"/>
            </a:custDash>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sp>
        <p:nvSpPr>
          <p:cNvPr id="178" name="Shape 178"/>
          <p:cNvSpPr/>
          <p:nvPr/>
        </p:nvSpPr>
        <p:spPr>
          <a:xfrm>
            <a:off x="7382933" y="2658533"/>
            <a:ext cx="4470401" cy="39624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0"/>
                  <a:pt x="12553" y="2520"/>
                  <a:pt x="14891" y="4800"/>
                </a:cubicBezTo>
                <a:cubicBezTo>
                  <a:pt x="17356" y="7205"/>
                  <a:pt x="21600" y="21600"/>
                  <a:pt x="21600" y="21600"/>
                </a:cubicBezTo>
              </a:path>
            </a:pathLst>
          </a:custGeom>
          <a:ln w="25400">
            <a:solidFill>
              <a:srgbClr val="E32400"/>
            </a:solidFill>
            <a:custDash>
              <a:ds d="200000" sp="200000"/>
            </a:custDash>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sp>
        <p:nvSpPr>
          <p:cNvPr id="179" name="Shape 179"/>
          <p:cNvSpPr/>
          <p:nvPr/>
        </p:nvSpPr>
        <p:spPr>
          <a:xfrm>
            <a:off x="7399866" y="2709333"/>
            <a:ext cx="4419601" cy="39116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0"/>
                  <a:pt x="3567" y="11891"/>
                  <a:pt x="6703" y="15055"/>
                </a:cubicBezTo>
                <a:cubicBezTo>
                  <a:pt x="10917" y="19305"/>
                  <a:pt x="21600" y="21600"/>
                  <a:pt x="21600" y="21600"/>
                </a:cubicBezTo>
              </a:path>
            </a:pathLst>
          </a:custGeom>
          <a:ln w="25400">
            <a:solidFill>
              <a:srgbClr val="E32400"/>
            </a:solidFill>
            <a:custDash>
              <a:ds d="200000" sp="200000"/>
            </a:custDash>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spTree>
  </p:cSld>
  <p:clrMapOvr>
    <a:masterClrMapping/>
  </p:clrMapOvr>
  <mc:AlternateContent xmlns:mc="http://schemas.openxmlformats.org/markup-compatibility/2006">
    <mc:Choice xmlns:p14="http://schemas.microsoft.com/office/powerpoint/2010/main" Requires="p14">
      <p:transition spd="med" advClick="1" p14:dur="1000">
        <p14:flip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6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7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7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7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7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7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69" grpId="1"/>
      <p:bldP build="whole" bldLvl="1" animBg="1" rev="0" advAuto="0" spid="174" grpId="4"/>
      <p:bldP build="whole" bldLvl="1" animBg="1" rev="0" advAuto="0" spid="178" grpId="8"/>
      <p:bldP build="whole" bldLvl="1" animBg="1" rev="0" advAuto="0" spid="173" grpId="2"/>
      <p:bldP build="whole" bldLvl="1" animBg="1" rev="0" advAuto="0" spid="175" grpId="5"/>
      <p:bldP build="whole" bldLvl="1" animBg="1" rev="0" advAuto="0" spid="176" grpId="6"/>
      <p:bldP build="whole" bldLvl="1" animBg="1" rev="0" advAuto="0" spid="179" grpId="9"/>
      <p:bldP build="whole" bldLvl="1" animBg="1" rev="0" advAuto="0" spid="172" grpId="3"/>
      <p:bldP build="whole" bldLvl="1" animBg="1" rev="0" advAuto="0" spid="177" grpId="7"/>
    </p:bldLst>
  </p:timing>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183" name="Group 183"/>
          <p:cNvGrpSpPr/>
          <p:nvPr/>
        </p:nvGrpSpPr>
        <p:grpSpPr>
          <a:xfrm>
            <a:off x="232273" y="76197"/>
            <a:ext cx="5115024" cy="5115024"/>
            <a:chOff x="54471" y="0"/>
            <a:chExt cx="5115022" cy="5115022"/>
          </a:xfrm>
        </p:grpSpPr>
        <p:sp>
          <p:nvSpPr>
            <p:cNvPr id="181" name="Shape 181"/>
            <p:cNvSpPr/>
            <p:nvPr/>
          </p:nvSpPr>
          <p:spPr>
            <a:xfrm flipH="1">
              <a:off x="54471" y="2859056"/>
              <a:ext cx="5115024" cy="1"/>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82" name="Shape 182"/>
            <p:cNvSpPr/>
            <p:nvPr/>
          </p:nvSpPr>
          <p:spPr>
            <a:xfrm>
              <a:off x="2557509" y="0"/>
              <a:ext cx="1" cy="5115023"/>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184" name="Shape 184"/>
          <p:cNvSpPr/>
          <p:nvPr/>
        </p:nvSpPr>
        <p:spPr>
          <a:xfrm flipV="1">
            <a:off x="530489" y="343163"/>
            <a:ext cx="4068233" cy="4351803"/>
          </a:xfrm>
          <a:prstGeom prst="line">
            <a:avLst/>
          </a:prstGeom>
          <a:ln w="25400">
            <a:solidFill>
              <a:srgbClr val="0056D6"/>
            </a:solidFill>
            <a:miter lim="400000"/>
          </a:ln>
        </p:spPr>
        <p:txBody>
          <a:bodyPr lIns="0" tIns="0" rIns="0" bIns="0"/>
          <a:lstStyle/>
          <a:p>
            <a:pPr algn="l" defTabSz="457200">
              <a:defRPr sz="1200">
                <a:latin typeface="Helvetica"/>
                <a:ea typeface="Helvetica"/>
                <a:cs typeface="Helvetica"/>
                <a:sym typeface="Helvetica"/>
              </a:defRPr>
            </a:pPr>
          </a:p>
        </p:txBody>
      </p:sp>
      <p:sp>
        <p:nvSpPr>
          <p:cNvPr id="185" name="Shape 185"/>
          <p:cNvSpPr/>
          <p:nvPr/>
        </p:nvSpPr>
        <p:spPr>
          <a:xfrm>
            <a:off x="563033" y="355600"/>
            <a:ext cx="4030134" cy="431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0" y="21600"/>
                  <a:pt x="1027" y="11027"/>
                  <a:pt x="5586" y="6336"/>
                </a:cubicBezTo>
                <a:cubicBezTo>
                  <a:pt x="10383" y="1402"/>
                  <a:pt x="21600" y="0"/>
                  <a:pt x="21600" y="0"/>
                </a:cubicBezTo>
              </a:path>
            </a:pathLst>
          </a:custGeom>
          <a:ln w="25400">
            <a:solidFill>
              <a:srgbClr val="0061FF"/>
            </a:solidFill>
            <a:custDash>
              <a:ds d="200000" sp="200000"/>
            </a:custDash>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sp>
        <p:nvSpPr>
          <p:cNvPr id="186" name="Shape 186"/>
          <p:cNvSpPr/>
          <p:nvPr/>
        </p:nvSpPr>
        <p:spPr>
          <a:xfrm>
            <a:off x="563033" y="389466"/>
            <a:ext cx="4030134" cy="4318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0" y="21600"/>
                  <a:pt x="12431" y="19316"/>
                  <a:pt x="15882" y="15925"/>
                </a:cubicBezTo>
                <a:cubicBezTo>
                  <a:pt x="20110" y="11770"/>
                  <a:pt x="21600" y="0"/>
                  <a:pt x="21600" y="0"/>
                </a:cubicBezTo>
              </a:path>
            </a:pathLst>
          </a:custGeom>
          <a:ln w="25400">
            <a:solidFill>
              <a:srgbClr val="0061FF"/>
            </a:solidFill>
            <a:custDash>
              <a:ds d="200000" sp="200000"/>
            </a:custDash>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grpSp>
        <p:nvGrpSpPr>
          <p:cNvPr id="189" name="Group 189"/>
          <p:cNvGrpSpPr/>
          <p:nvPr/>
        </p:nvGrpSpPr>
        <p:grpSpPr>
          <a:xfrm>
            <a:off x="7124700" y="76199"/>
            <a:ext cx="5115023" cy="5115024"/>
            <a:chOff x="0" y="0"/>
            <a:chExt cx="5115022" cy="5115022"/>
          </a:xfrm>
        </p:grpSpPr>
        <p:sp>
          <p:nvSpPr>
            <p:cNvPr id="187" name="Shape 187"/>
            <p:cNvSpPr/>
            <p:nvPr/>
          </p:nvSpPr>
          <p:spPr>
            <a:xfrm flipH="1">
              <a:off x="0" y="2849609"/>
              <a:ext cx="5115023" cy="1"/>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88" name="Shape 188"/>
            <p:cNvSpPr/>
            <p:nvPr/>
          </p:nvSpPr>
          <p:spPr>
            <a:xfrm>
              <a:off x="2621009" y="0"/>
              <a:ext cx="1" cy="5115023"/>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190" name="Shape 190"/>
          <p:cNvSpPr/>
          <p:nvPr/>
        </p:nvSpPr>
        <p:spPr>
          <a:xfrm flipH="1" flipV="1">
            <a:off x="7427382" y="690364"/>
            <a:ext cx="4497786" cy="4000075"/>
          </a:xfrm>
          <a:prstGeom prst="line">
            <a:avLst/>
          </a:prstGeom>
          <a:ln w="25400">
            <a:solidFill>
              <a:srgbClr val="FF4013"/>
            </a:solidFill>
            <a:miter lim="400000"/>
          </a:ln>
        </p:spPr>
        <p:txBody>
          <a:bodyPr lIns="0" tIns="0" rIns="0" bIns="0"/>
          <a:lstStyle/>
          <a:p>
            <a:pPr algn="l" defTabSz="457200">
              <a:defRPr sz="1200">
                <a:latin typeface="Helvetica"/>
                <a:ea typeface="Helvetica"/>
                <a:cs typeface="Helvetica"/>
                <a:sym typeface="Helvetica"/>
              </a:defRPr>
            </a:pPr>
          </a:p>
        </p:txBody>
      </p:sp>
      <p:sp>
        <p:nvSpPr>
          <p:cNvPr id="191" name="Shape 191"/>
          <p:cNvSpPr/>
          <p:nvPr/>
        </p:nvSpPr>
        <p:spPr>
          <a:xfrm>
            <a:off x="7459133" y="728133"/>
            <a:ext cx="4470401" cy="39624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0"/>
                  <a:pt x="12553" y="2520"/>
                  <a:pt x="14891" y="4800"/>
                </a:cubicBezTo>
                <a:cubicBezTo>
                  <a:pt x="17356" y="7205"/>
                  <a:pt x="21600" y="21600"/>
                  <a:pt x="21600" y="21600"/>
                </a:cubicBezTo>
              </a:path>
            </a:pathLst>
          </a:custGeom>
          <a:ln w="25400">
            <a:solidFill>
              <a:srgbClr val="E32400"/>
            </a:solidFill>
            <a:custDash>
              <a:ds d="200000" sp="200000"/>
            </a:custDash>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sp>
        <p:nvSpPr>
          <p:cNvPr id="192" name="Shape 192"/>
          <p:cNvSpPr/>
          <p:nvPr/>
        </p:nvSpPr>
        <p:spPr>
          <a:xfrm>
            <a:off x="7476066" y="778933"/>
            <a:ext cx="4419601" cy="39116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0"/>
                  <a:pt x="3567" y="11891"/>
                  <a:pt x="6703" y="15055"/>
                </a:cubicBezTo>
                <a:cubicBezTo>
                  <a:pt x="10917" y="19305"/>
                  <a:pt x="21600" y="21600"/>
                  <a:pt x="21600" y="21600"/>
                </a:cubicBezTo>
              </a:path>
            </a:pathLst>
          </a:custGeom>
          <a:ln w="25400">
            <a:solidFill>
              <a:srgbClr val="E32400"/>
            </a:solidFill>
            <a:custDash>
              <a:ds d="200000" sp="200000"/>
            </a:custDash>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grpSp>
        <p:nvGrpSpPr>
          <p:cNvPr id="197" name="Group 197"/>
          <p:cNvGrpSpPr/>
          <p:nvPr/>
        </p:nvGrpSpPr>
        <p:grpSpPr>
          <a:xfrm>
            <a:off x="232271" y="5194300"/>
            <a:ext cx="5115024" cy="5153123"/>
            <a:chOff x="54471" y="0"/>
            <a:chExt cx="5115022" cy="5153122"/>
          </a:xfrm>
        </p:grpSpPr>
        <p:grpSp>
          <p:nvGrpSpPr>
            <p:cNvPr id="195" name="Group 195"/>
            <p:cNvGrpSpPr/>
            <p:nvPr/>
          </p:nvGrpSpPr>
          <p:grpSpPr>
            <a:xfrm>
              <a:off x="54471" y="38099"/>
              <a:ext cx="5115024" cy="5115024"/>
              <a:chOff x="54471" y="0"/>
              <a:chExt cx="5115022" cy="5115022"/>
            </a:xfrm>
          </p:grpSpPr>
          <p:sp>
            <p:nvSpPr>
              <p:cNvPr id="193" name="Shape 193"/>
              <p:cNvSpPr/>
              <p:nvPr/>
            </p:nvSpPr>
            <p:spPr>
              <a:xfrm flipH="1">
                <a:off x="54471" y="2859056"/>
                <a:ext cx="5115024" cy="1"/>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94" name="Shape 194"/>
              <p:cNvSpPr/>
              <p:nvPr/>
            </p:nvSpPr>
            <p:spPr>
              <a:xfrm>
                <a:off x="2557509" y="0"/>
                <a:ext cx="1" cy="5115023"/>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196" name="Shape 196"/>
            <p:cNvSpPr/>
            <p:nvPr/>
          </p:nvSpPr>
          <p:spPr>
            <a:xfrm>
              <a:off x="381000" y="0"/>
              <a:ext cx="4030134" cy="431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0" y="21600"/>
                    <a:pt x="12431" y="19316"/>
                    <a:pt x="15882" y="15925"/>
                  </a:cubicBezTo>
                  <a:cubicBezTo>
                    <a:pt x="20110" y="11770"/>
                    <a:pt x="21600" y="0"/>
                    <a:pt x="21600" y="0"/>
                  </a:cubicBezTo>
                </a:path>
              </a:pathLst>
            </a:custGeom>
            <a:noFill/>
            <a:ln w="25400" cap="flat">
              <a:solidFill>
                <a:srgbClr val="0061FF"/>
              </a:solidFill>
              <a:custDash>
                <a:ds d="200000" sp="200000"/>
              </a:custDash>
              <a:miter lim="400000"/>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grpSp>
      <p:grpSp>
        <p:nvGrpSpPr>
          <p:cNvPr id="202" name="Group 202"/>
          <p:cNvGrpSpPr/>
          <p:nvPr/>
        </p:nvGrpSpPr>
        <p:grpSpPr>
          <a:xfrm>
            <a:off x="7124700" y="5232399"/>
            <a:ext cx="5115023" cy="5115024"/>
            <a:chOff x="0" y="0"/>
            <a:chExt cx="5115022" cy="5115022"/>
          </a:xfrm>
        </p:grpSpPr>
        <p:grpSp>
          <p:nvGrpSpPr>
            <p:cNvPr id="200" name="Group 200"/>
            <p:cNvGrpSpPr/>
            <p:nvPr/>
          </p:nvGrpSpPr>
          <p:grpSpPr>
            <a:xfrm>
              <a:off x="0" y="-1"/>
              <a:ext cx="5115023" cy="5115024"/>
              <a:chOff x="0" y="0"/>
              <a:chExt cx="5115022" cy="5115022"/>
            </a:xfrm>
          </p:grpSpPr>
          <p:sp>
            <p:nvSpPr>
              <p:cNvPr id="198" name="Shape 198"/>
              <p:cNvSpPr/>
              <p:nvPr/>
            </p:nvSpPr>
            <p:spPr>
              <a:xfrm flipH="1">
                <a:off x="0" y="2849609"/>
                <a:ext cx="5115023" cy="1"/>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99" name="Shape 199"/>
              <p:cNvSpPr/>
              <p:nvPr/>
            </p:nvSpPr>
            <p:spPr>
              <a:xfrm>
                <a:off x="2621009" y="0"/>
                <a:ext cx="1" cy="5115023"/>
              </a:xfrm>
              <a:prstGeom prst="line">
                <a:avLst/>
              </a:prstGeom>
              <a:noFill/>
              <a:ln w="25400" cap="flat">
                <a:solidFill>
                  <a:srgbClr val="0000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201" name="Shape 201"/>
            <p:cNvSpPr/>
            <p:nvPr/>
          </p:nvSpPr>
          <p:spPr>
            <a:xfrm>
              <a:off x="355600" y="152400"/>
              <a:ext cx="4419600" cy="39116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0"/>
                    <a:pt x="3567" y="11891"/>
                    <a:pt x="6703" y="15055"/>
                  </a:cubicBezTo>
                  <a:cubicBezTo>
                    <a:pt x="10917" y="19305"/>
                    <a:pt x="21600" y="21600"/>
                    <a:pt x="21600" y="21600"/>
                  </a:cubicBezTo>
                </a:path>
              </a:pathLst>
            </a:custGeom>
            <a:noFill/>
            <a:ln w="25400" cap="flat">
              <a:solidFill>
                <a:srgbClr val="E32400"/>
              </a:solidFill>
              <a:custDash>
                <a:ds d="200000" sp="200000"/>
              </a:custDash>
              <a:miter lim="400000"/>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grpSp>
      <p:sp>
        <p:nvSpPr>
          <p:cNvPr id="203" name="Shape 203"/>
          <p:cNvSpPr/>
          <p:nvPr/>
        </p:nvSpPr>
        <p:spPr>
          <a:xfrm>
            <a:off x="2673263" y="4559300"/>
            <a:ext cx="785299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Regardons la dérivée dans chacun des cas.</a:t>
            </a:r>
          </a:p>
        </p:txBody>
      </p:sp>
      <p:sp>
        <p:nvSpPr>
          <p:cNvPr id="204" name="Shape 204"/>
          <p:cNvSpPr/>
          <p:nvPr/>
        </p:nvSpPr>
        <p:spPr>
          <a:xfrm flipV="1">
            <a:off x="282244" y="1044708"/>
            <a:ext cx="974660" cy="4791405"/>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05" name="Shape 205"/>
          <p:cNvSpPr/>
          <p:nvPr/>
        </p:nvSpPr>
        <p:spPr>
          <a:xfrm flipV="1">
            <a:off x="83872" y="223705"/>
            <a:ext cx="2381648" cy="3696031"/>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06" name="Shape 206"/>
          <p:cNvSpPr/>
          <p:nvPr/>
        </p:nvSpPr>
        <p:spPr>
          <a:xfrm flipV="1">
            <a:off x="446285" y="128719"/>
            <a:ext cx="5031318" cy="1098088"/>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07" name="Shape 207"/>
          <p:cNvSpPr/>
          <p:nvPr/>
        </p:nvSpPr>
        <p:spPr>
          <a:xfrm flipV="1">
            <a:off x="3566583" y="4876799"/>
            <a:ext cx="1201416" cy="4902598"/>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08" name="Shape 208"/>
          <p:cNvSpPr/>
          <p:nvPr/>
        </p:nvSpPr>
        <p:spPr>
          <a:xfrm flipV="1">
            <a:off x="1802804" y="6961187"/>
            <a:ext cx="3404594" cy="2928343"/>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09" name="Shape 209"/>
          <p:cNvSpPr/>
          <p:nvPr/>
        </p:nvSpPr>
        <p:spPr>
          <a:xfrm flipV="1">
            <a:off x="-419101" y="8630321"/>
            <a:ext cx="5031319" cy="1098088"/>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10" name="Shape 210"/>
          <p:cNvSpPr/>
          <p:nvPr/>
        </p:nvSpPr>
        <p:spPr>
          <a:xfrm flipH="1" flipV="1">
            <a:off x="10448463" y="590614"/>
            <a:ext cx="1663378" cy="4581791"/>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11" name="Shape 211"/>
          <p:cNvSpPr/>
          <p:nvPr/>
        </p:nvSpPr>
        <p:spPr>
          <a:xfrm>
            <a:off x="7475177" y="228930"/>
            <a:ext cx="4828611" cy="2128441"/>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12" name="Shape 212"/>
          <p:cNvSpPr/>
          <p:nvPr/>
        </p:nvSpPr>
        <p:spPr>
          <a:xfrm>
            <a:off x="6643489" y="533863"/>
            <a:ext cx="5292923" cy="1043320"/>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13" name="Shape 213"/>
          <p:cNvSpPr/>
          <p:nvPr/>
        </p:nvSpPr>
        <p:spPr>
          <a:xfrm flipH="1" flipV="1">
            <a:off x="7984200" y="8344362"/>
            <a:ext cx="4713287" cy="1183417"/>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14" name="Shape 214"/>
          <p:cNvSpPr/>
          <p:nvPr/>
        </p:nvSpPr>
        <p:spPr>
          <a:xfrm>
            <a:off x="7520979" y="6749654"/>
            <a:ext cx="2934561" cy="3000309"/>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15" name="Shape 215"/>
          <p:cNvSpPr/>
          <p:nvPr/>
        </p:nvSpPr>
        <p:spPr>
          <a:xfrm>
            <a:off x="7097382" y="4612215"/>
            <a:ext cx="1898981" cy="4431111"/>
          </a:xfrm>
          <a:prstGeom prst="line">
            <a:avLst/>
          </a:prstGeom>
          <a:ln w="25400">
            <a:solidFill>
              <a:srgbClr val="669C35"/>
            </a:solidFill>
            <a:miter lim="400000"/>
          </a:ln>
        </p:spPr>
        <p:txBody>
          <a:bodyPr lIns="0" tIns="0" rIns="0" bIns="0"/>
          <a:lstStyle/>
          <a:p>
            <a:pPr algn="l" defTabSz="457200">
              <a:defRPr sz="1200">
                <a:latin typeface="Helvetica"/>
                <a:ea typeface="Helvetica"/>
                <a:cs typeface="Helvetica"/>
                <a:sym typeface="Helvetica"/>
              </a:defRPr>
            </a:pPr>
          </a:p>
        </p:txBody>
      </p:sp>
      <p:sp>
        <p:nvSpPr>
          <p:cNvPr id="216" name="Shape 216"/>
          <p:cNvSpPr/>
          <p:nvPr/>
        </p:nvSpPr>
        <p:spPr>
          <a:xfrm>
            <a:off x="4232064" y="1587500"/>
            <a:ext cx="369398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Concave vers le bas</a:t>
            </a:r>
          </a:p>
        </p:txBody>
      </p:sp>
      <p:sp>
        <p:nvSpPr>
          <p:cNvPr id="217" name="Shape 217"/>
          <p:cNvSpPr/>
          <p:nvPr/>
        </p:nvSpPr>
        <p:spPr>
          <a:xfrm>
            <a:off x="4406900" y="7480300"/>
            <a:ext cx="3917678"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Concave vers le haut</a:t>
            </a:r>
          </a:p>
        </p:txBody>
      </p:sp>
      <p:sp>
        <p:nvSpPr>
          <p:cNvPr id="218" name="Shape 218"/>
          <p:cNvSpPr/>
          <p:nvPr/>
        </p:nvSpPr>
        <p:spPr>
          <a:xfrm>
            <a:off x="3735275" y="2273300"/>
            <a:ext cx="4992366"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dérivée est décroissante</a:t>
            </a:r>
          </a:p>
        </p:txBody>
      </p:sp>
      <p:sp>
        <p:nvSpPr>
          <p:cNvPr id="219" name="Shape 219"/>
          <p:cNvSpPr/>
          <p:nvPr/>
        </p:nvSpPr>
        <p:spPr>
          <a:xfrm>
            <a:off x="4118012" y="8724900"/>
            <a:ext cx="455414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dérivée est croissante</a:t>
            </a:r>
          </a:p>
        </p:txBody>
      </p:sp>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xit" nodeType="clickEffect" presetSubtype="0" presetID="1" grpId="1" fill="hold">
                                  <p:stCondLst>
                                    <p:cond delay="0"/>
                                  </p:stCondLst>
                                  <p:iterate type="el" backwards="0">
                                    <p:tmAbs val="0"/>
                                  </p:iterate>
                                  <p:childTnLst>
                                    <p:set>
                                      <p:cBhvr>
                                        <p:cTn id="6" fill="hold">
                                          <p:stCondLst>
                                            <p:cond delay="0"/>
                                          </p:stCondLst>
                                        </p:cTn>
                                        <p:tgtEl>
                                          <p:spTgt spid="184"/>
                                        </p:tgtEl>
                                        <p:attrNameLst>
                                          <p:attrName>style.visibility</p:attrName>
                                        </p:attrNameLst>
                                      </p:cBhvr>
                                      <p:to>
                                        <p:strVal val="hidden"/>
                                      </p:to>
                                    </p:set>
                                  </p:childTnLst>
                                </p:cTn>
                              </p:par>
                            </p:childTnLst>
                          </p:cTn>
                        </p:par>
                        <p:par>
                          <p:cTn id="7" fill="hold">
                            <p:stCondLst>
                              <p:cond delay="0"/>
                            </p:stCondLst>
                            <p:childTnLst>
                              <p:par>
                                <p:cTn id="8" presetClass="exit" nodeType="afterEffect" presetSubtype="0" presetID="1" grpId="2" fill="hold">
                                  <p:stCondLst>
                                    <p:cond delay="0"/>
                                  </p:stCondLst>
                                  <p:iterate type="el" backwards="0">
                                    <p:tmAbs val="0"/>
                                  </p:iterate>
                                  <p:childTnLst>
                                    <p:set>
                                      <p:cBhvr>
                                        <p:cTn id="9" fill="hold">
                                          <p:stCondLst>
                                            <p:cond delay="0"/>
                                          </p:stCondLst>
                                        </p:cTn>
                                        <p:tgtEl>
                                          <p:spTgt spid="186"/>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Class="entr" nodeType="clickEffect" presetSubtype="0" presetID="1" grpId="3" fill="hold">
                                  <p:stCondLst>
                                    <p:cond delay="0"/>
                                  </p:stCondLst>
                                  <p:iterate type="el" backwards="0">
                                    <p:tmAbs val="0"/>
                                  </p:iterate>
                                  <p:childTnLst>
                                    <p:set>
                                      <p:cBhvr>
                                        <p:cTn id="13" fill="hold"/>
                                        <p:tgtEl>
                                          <p:spTgt spid="19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Class="exit" nodeType="clickEffect" presetSubtype="0" presetID="1" grpId="4" fill="hold">
                                  <p:stCondLst>
                                    <p:cond delay="0"/>
                                  </p:stCondLst>
                                  <p:iterate type="el" backwards="0">
                                    <p:tmAbs val="0"/>
                                  </p:iterate>
                                  <p:childTnLst>
                                    <p:set>
                                      <p:cBhvr>
                                        <p:cTn id="17" fill="hold">
                                          <p:stCondLst>
                                            <p:cond delay="0"/>
                                          </p:stCondLst>
                                        </p:cTn>
                                        <p:tgtEl>
                                          <p:spTgt spid="190"/>
                                        </p:tgtEl>
                                        <p:attrNameLst>
                                          <p:attrName>style.visibility</p:attrName>
                                        </p:attrNameLst>
                                      </p:cBhvr>
                                      <p:to>
                                        <p:strVal val="hidden"/>
                                      </p:to>
                                    </p:set>
                                  </p:childTnLst>
                                </p:cTn>
                              </p:par>
                            </p:childTnLst>
                          </p:cTn>
                        </p:par>
                        <p:par>
                          <p:cTn id="18" fill="hold">
                            <p:stCondLst>
                              <p:cond delay="0"/>
                            </p:stCondLst>
                            <p:childTnLst>
                              <p:par>
                                <p:cTn id="19" presetClass="exit" nodeType="afterEffect" presetSubtype="0" presetID="1" grpId="5" fill="hold">
                                  <p:stCondLst>
                                    <p:cond delay="0"/>
                                  </p:stCondLst>
                                  <p:iterate type="el" backwards="0">
                                    <p:tmAbs val="0"/>
                                  </p:iterate>
                                  <p:childTnLst>
                                    <p:set>
                                      <p:cBhvr>
                                        <p:cTn id="20" fill="hold">
                                          <p:stCondLst>
                                            <p:cond delay="0"/>
                                          </p:stCondLst>
                                        </p:cTn>
                                        <p:tgtEl>
                                          <p:spTgt spid="19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6" fill="hold">
                                  <p:stCondLst>
                                    <p:cond delay="0"/>
                                  </p:stCondLst>
                                  <p:iterate type="el" backwards="0">
                                    <p:tmAbs val="0"/>
                                  </p:iterate>
                                  <p:childTnLst>
                                    <p:set>
                                      <p:cBhvr>
                                        <p:cTn id="24" fill="hold"/>
                                        <p:tgtEl>
                                          <p:spTgt spid="20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7" fill="hold">
                                  <p:stCondLst>
                                    <p:cond delay="0"/>
                                  </p:stCondLst>
                                  <p:iterate type="el" backwards="0">
                                    <p:tmAbs val="0"/>
                                  </p:iterate>
                                  <p:childTnLst>
                                    <p:set>
                                      <p:cBhvr>
                                        <p:cTn id="28" fill="hold"/>
                                        <p:tgtEl>
                                          <p:spTgt spid="21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0" presetID="1" grpId="8" fill="hold">
                                  <p:stCondLst>
                                    <p:cond delay="0"/>
                                  </p:stCondLst>
                                  <p:iterate type="el" backwards="0">
                                    <p:tmAbs val="0"/>
                                  </p:iterate>
                                  <p:childTnLst>
                                    <p:set>
                                      <p:cBhvr>
                                        <p:cTn id="32" fill="hold"/>
                                        <p:tgtEl>
                                          <p:spTgt spid="21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0" presetID="1" grpId="9" fill="hold">
                                  <p:stCondLst>
                                    <p:cond delay="0"/>
                                  </p:stCondLst>
                                  <p:iterate type="el" backwards="0">
                                    <p:tmAbs val="0"/>
                                  </p:iterate>
                                  <p:childTnLst>
                                    <p:set>
                                      <p:cBhvr>
                                        <p:cTn id="36" fill="hold"/>
                                        <p:tgtEl>
                                          <p:spTgt spid="20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0" presetID="1" grpId="10" fill="hold">
                                  <p:stCondLst>
                                    <p:cond delay="0"/>
                                  </p:stCondLst>
                                  <p:iterate type="el" backwards="0">
                                    <p:tmAbs val="0"/>
                                  </p:iterate>
                                  <p:childTnLst>
                                    <p:set>
                                      <p:cBhvr>
                                        <p:cTn id="40" fill="hold"/>
                                        <p:tgtEl>
                                          <p:spTgt spid="20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1" fill="hold">
                                  <p:stCondLst>
                                    <p:cond delay="0"/>
                                  </p:stCondLst>
                                  <p:iterate type="el" backwards="0">
                                    <p:tmAbs val="0"/>
                                  </p:iterate>
                                  <p:childTnLst>
                                    <p:set>
                                      <p:cBhvr>
                                        <p:cTn id="44" fill="hold"/>
                                        <p:tgtEl>
                                          <p:spTgt spid="20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Class="entr" nodeType="clickEffect" presetSubtype="0" presetID="1" grpId="12" fill="hold">
                                  <p:stCondLst>
                                    <p:cond delay="0"/>
                                  </p:stCondLst>
                                  <p:iterate type="el" backwards="0">
                                    <p:tmAbs val="0"/>
                                  </p:iterate>
                                  <p:childTnLst>
                                    <p:set>
                                      <p:cBhvr>
                                        <p:cTn id="48" fill="hold"/>
                                        <p:tgtEl>
                                          <p:spTgt spid="20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Class="entr" nodeType="clickEffect" presetSubtype="0" presetID="1" grpId="13" fill="hold">
                                  <p:stCondLst>
                                    <p:cond delay="0"/>
                                  </p:stCondLst>
                                  <p:iterate type="el" backwards="0">
                                    <p:tmAbs val="0"/>
                                  </p:iterate>
                                  <p:childTnLst>
                                    <p:set>
                                      <p:cBhvr>
                                        <p:cTn id="52" fill="hold"/>
                                        <p:tgtEl>
                                          <p:spTgt spid="21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Class="entr" nodeType="clickEffect" presetSubtype="0" presetID="1" grpId="14" fill="hold">
                                  <p:stCondLst>
                                    <p:cond delay="0"/>
                                  </p:stCondLst>
                                  <p:iterate type="el" backwards="0">
                                    <p:tmAbs val="0"/>
                                  </p:iterate>
                                  <p:childTnLst>
                                    <p:set>
                                      <p:cBhvr>
                                        <p:cTn id="56" fill="hold"/>
                                        <p:tgtEl>
                                          <p:spTgt spid="21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Class="entr" nodeType="clickEffect" presetSubtype="0" presetID="1" grpId="15" fill="hold">
                                  <p:stCondLst>
                                    <p:cond delay="0"/>
                                  </p:stCondLst>
                                  <p:iterate type="el" backwards="0">
                                    <p:tmAbs val="0"/>
                                  </p:iterate>
                                  <p:childTnLst>
                                    <p:set>
                                      <p:cBhvr>
                                        <p:cTn id="60" fill="hold"/>
                                        <p:tgtEl>
                                          <p:spTgt spid="21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Class="entr" nodeType="clickEffect" presetSubtype="0" presetID="1" grpId="16" fill="hold">
                                  <p:stCondLst>
                                    <p:cond delay="0"/>
                                  </p:stCondLst>
                                  <p:iterate type="el" backwards="0">
                                    <p:tmAbs val="0"/>
                                  </p:iterate>
                                  <p:childTnLst>
                                    <p:set>
                                      <p:cBhvr>
                                        <p:cTn id="64" fill="hold"/>
                                        <p:tgtEl>
                                          <p:spTgt spid="21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Class="entr" nodeType="clickEffect" presetSubtype="0" presetID="1" grpId="17" fill="hold">
                                  <p:stCondLst>
                                    <p:cond delay="0"/>
                                  </p:stCondLst>
                                  <p:iterate type="el" backwards="0">
                                    <p:tmAbs val="0"/>
                                  </p:iterate>
                                  <p:childTnLst>
                                    <p:set>
                                      <p:cBhvr>
                                        <p:cTn id="68" fill="hold"/>
                                        <p:tgtEl>
                                          <p:spTgt spid="20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Class="entr" nodeType="clickEffect" presetSubtype="0" presetID="1" grpId="18" fill="hold">
                                  <p:stCondLst>
                                    <p:cond delay="0"/>
                                  </p:stCondLst>
                                  <p:iterate type="el" backwards="0">
                                    <p:tmAbs val="0"/>
                                  </p:iterate>
                                  <p:childTnLst>
                                    <p:set>
                                      <p:cBhvr>
                                        <p:cTn id="72" fill="hold"/>
                                        <p:tgtEl>
                                          <p:spTgt spid="20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Class="entr" nodeType="clickEffect" presetSubtype="0" presetID="1" grpId="19" fill="hold">
                                  <p:stCondLst>
                                    <p:cond delay="0"/>
                                  </p:stCondLst>
                                  <p:iterate type="el" backwards="0">
                                    <p:tmAbs val="0"/>
                                  </p:iterate>
                                  <p:childTnLst>
                                    <p:set>
                                      <p:cBhvr>
                                        <p:cTn id="76" fill="hold"/>
                                        <p:tgtEl>
                                          <p:spTgt spid="207"/>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Class="entr" nodeType="clickEffect" presetSubtype="0" presetID="1" grpId="20" fill="hold">
                                  <p:stCondLst>
                                    <p:cond delay="0"/>
                                  </p:stCondLst>
                                  <p:iterate type="el" backwards="0">
                                    <p:tmAbs val="0"/>
                                  </p:iterate>
                                  <p:childTnLst>
                                    <p:set>
                                      <p:cBhvr>
                                        <p:cTn id="80" fill="hold"/>
                                        <p:tgtEl>
                                          <p:spTgt spid="21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Class="entr" nodeType="clickEffect" presetSubtype="0" presetID="1" grpId="21" fill="hold">
                                  <p:stCondLst>
                                    <p:cond delay="0"/>
                                  </p:stCondLst>
                                  <p:iterate type="el" backwards="0">
                                    <p:tmAbs val="0"/>
                                  </p:iterate>
                                  <p:childTnLst>
                                    <p:set>
                                      <p:cBhvr>
                                        <p:cTn id="84" fill="hold"/>
                                        <p:tgtEl>
                                          <p:spTgt spid="214"/>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Class="entr" nodeType="clickEffect" presetSubtype="0" presetID="1" grpId="22" fill="hold">
                                  <p:stCondLst>
                                    <p:cond delay="0"/>
                                  </p:stCondLst>
                                  <p:iterate type="el" backwards="0">
                                    <p:tmAbs val="0"/>
                                  </p:iterate>
                                  <p:childTnLst>
                                    <p:set>
                                      <p:cBhvr>
                                        <p:cTn id="88" fill="hold"/>
                                        <p:tgtEl>
                                          <p:spTgt spid="213"/>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Class="entr" nodeType="clickEffect" presetSubtype="0" presetID="1" grpId="23" fill="hold">
                                  <p:stCondLst>
                                    <p:cond delay="0"/>
                                  </p:stCondLst>
                                  <p:iterate type="el" backwards="0">
                                    <p:tmAbs val="0"/>
                                  </p:iterate>
                                  <p:childTnLst>
                                    <p:set>
                                      <p:cBhvr>
                                        <p:cTn id="92" fill="hold"/>
                                        <p:tgtEl>
                                          <p:spTgt spid="21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7" grpId="8"/>
      <p:bldP build="whole" bldLvl="1" animBg="1" rev="0" advAuto="0" spid="216" grpId="7"/>
      <p:bldP build="whole" bldLvl="1" animBg="1" rev="0" advAuto="0" spid="197" grpId="3"/>
      <p:bldP build="whole" bldLvl="1" animBg="1" rev="0" advAuto="0" spid="186" grpId="2"/>
      <p:bldP build="whole" bldLvl="1" animBg="1" rev="0" advAuto="0" spid="212" grpId="13"/>
      <p:bldP build="whole" bldLvl="1" animBg="1" rev="0" advAuto="0" spid="218" grpId="16"/>
      <p:bldP build="whole" bldLvl="1" animBg="1" rev="0" advAuto="0" spid="213" grpId="22"/>
      <p:bldP build="whole" bldLvl="1" animBg="1" rev="0" advAuto="0" spid="192" grpId="5"/>
      <p:bldP build="whole" bldLvl="1" animBg="1" rev="0" advAuto="0" spid="205" grpId="11"/>
      <p:bldP build="whole" bldLvl="1" animBg="1" rev="0" advAuto="0" spid="190" grpId="4"/>
      <p:bldP build="whole" bldLvl="1" animBg="1" rev="0" advAuto="0" spid="211" grpId="14"/>
      <p:bldP build="whole" bldLvl="1" animBg="1" rev="0" advAuto="0" spid="206" grpId="12"/>
      <p:bldP build="whole" bldLvl="1" animBg="1" rev="0" advAuto="0" spid="202" grpId="6"/>
      <p:bldP build="whole" bldLvl="1" animBg="1" rev="0" advAuto="0" spid="184" grpId="1"/>
      <p:bldP build="whole" bldLvl="1" animBg="1" rev="0" advAuto="0" spid="215" grpId="20"/>
      <p:bldP build="whole" bldLvl="1" animBg="1" rev="0" advAuto="0" spid="214" grpId="21"/>
      <p:bldP build="whole" bldLvl="1" animBg="1" rev="0" advAuto="0" spid="207" grpId="19"/>
      <p:bldP build="whole" bldLvl="1" animBg="1" rev="0" advAuto="0" spid="210" grpId="15"/>
      <p:bldP build="whole" bldLvl="1" animBg="1" rev="0" advAuto="0" spid="204" grpId="10"/>
      <p:bldP build="whole" bldLvl="1" animBg="1" rev="0" advAuto="0" spid="219" grpId="23"/>
      <p:bldP build="whole" bldLvl="1" animBg="1" rev="0" advAuto="0" spid="209" grpId="17"/>
      <p:bldP build="whole" bldLvl="1" animBg="1" rev="0" advAuto="0" spid="203" grpId="9"/>
      <p:bldP build="whole" bldLvl="1" animBg="1" rev="0" advAuto="0" spid="208" grpId="18"/>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1" name="Shape 221"/>
          <p:cNvSpPr/>
          <p:nvPr/>
        </p:nvSpPr>
        <p:spPr>
          <a:xfrm>
            <a:off x="2108" y="2095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Comment faire pour déterminer si une fonction est concave vers le haut ou concave vers le bas sur un intervalle donné?</a:t>
            </a:r>
          </a:p>
        </p:txBody>
      </p:sp>
      <p:sp>
        <p:nvSpPr>
          <p:cNvPr id="222" name="Shape 222"/>
          <p:cNvSpPr/>
          <p:nvPr/>
        </p:nvSpPr>
        <p:spPr>
          <a:xfrm>
            <a:off x="110914" y="3276600"/>
            <a:ext cx="380828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Concave vers le bas </a:t>
            </a:r>
          </a:p>
        </p:txBody>
      </p:sp>
      <p:sp>
        <p:nvSpPr>
          <p:cNvPr id="223" name="Shape 223"/>
          <p:cNvSpPr/>
          <p:nvPr/>
        </p:nvSpPr>
        <p:spPr>
          <a:xfrm>
            <a:off x="57150" y="6350000"/>
            <a:ext cx="3917678"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Concave vers le haut</a:t>
            </a:r>
          </a:p>
        </p:txBody>
      </p:sp>
      <p:grpSp>
        <p:nvGrpSpPr>
          <p:cNvPr id="226" name="Group 226"/>
          <p:cNvGrpSpPr/>
          <p:nvPr/>
        </p:nvGrpSpPr>
        <p:grpSpPr>
          <a:xfrm>
            <a:off x="9474200" y="3416300"/>
            <a:ext cx="2959100" cy="495300"/>
            <a:chOff x="0" y="0"/>
            <a:chExt cx="2959100" cy="495300"/>
          </a:xfrm>
        </p:grpSpPr>
        <p:pic>
          <p:nvPicPr>
            <p:cNvPr id="224" name="droppedImage.pdf"/>
            <p:cNvPicPr>
              <a:picLocks noChangeAspect="1"/>
            </p:cNvPicPr>
            <p:nvPr/>
          </p:nvPicPr>
          <p:blipFill>
            <a:blip r:embed="rId2">
              <a:extLst/>
            </a:blip>
            <a:stretch>
              <a:fillRect/>
            </a:stretch>
          </p:blipFill>
          <p:spPr>
            <a:xfrm>
              <a:off x="0" y="177800"/>
              <a:ext cx="698500" cy="266700"/>
            </a:xfrm>
            <a:prstGeom prst="rect">
              <a:avLst/>
            </a:prstGeom>
            <a:ln w="12700" cap="flat">
              <a:noFill/>
              <a:miter lim="400000"/>
            </a:ln>
            <a:effectLst/>
          </p:spPr>
        </p:pic>
        <p:pic>
          <p:nvPicPr>
            <p:cNvPr id="225" name="droppedImage.pdf"/>
            <p:cNvPicPr>
              <a:picLocks noChangeAspect="1"/>
            </p:cNvPicPr>
            <p:nvPr/>
          </p:nvPicPr>
          <p:blipFill>
            <a:blip r:embed="rId3">
              <a:extLst/>
            </a:blip>
            <a:stretch>
              <a:fillRect/>
            </a:stretch>
          </p:blipFill>
          <p:spPr>
            <a:xfrm>
              <a:off x="1028700" y="0"/>
              <a:ext cx="1930400" cy="495300"/>
            </a:xfrm>
            <a:prstGeom prst="rect">
              <a:avLst/>
            </a:prstGeom>
            <a:ln w="12700" cap="flat">
              <a:noFill/>
              <a:miter lim="400000"/>
            </a:ln>
            <a:effectLst/>
          </p:spPr>
        </p:pic>
      </p:grpSp>
      <p:grpSp>
        <p:nvGrpSpPr>
          <p:cNvPr id="229" name="Group 229"/>
          <p:cNvGrpSpPr/>
          <p:nvPr/>
        </p:nvGrpSpPr>
        <p:grpSpPr>
          <a:xfrm>
            <a:off x="9474200" y="6477000"/>
            <a:ext cx="2959100" cy="495300"/>
            <a:chOff x="0" y="0"/>
            <a:chExt cx="2959100" cy="495300"/>
          </a:xfrm>
        </p:grpSpPr>
        <p:pic>
          <p:nvPicPr>
            <p:cNvPr id="227" name="droppedImage.pdf"/>
            <p:cNvPicPr>
              <a:picLocks noChangeAspect="1"/>
            </p:cNvPicPr>
            <p:nvPr/>
          </p:nvPicPr>
          <p:blipFill>
            <a:blip r:embed="rId2">
              <a:extLst/>
            </a:blip>
            <a:stretch>
              <a:fillRect/>
            </a:stretch>
          </p:blipFill>
          <p:spPr>
            <a:xfrm>
              <a:off x="0" y="50800"/>
              <a:ext cx="698500" cy="266700"/>
            </a:xfrm>
            <a:prstGeom prst="rect">
              <a:avLst/>
            </a:prstGeom>
            <a:ln w="12700" cap="flat">
              <a:noFill/>
              <a:miter lim="400000"/>
            </a:ln>
            <a:effectLst/>
          </p:spPr>
        </p:pic>
        <p:pic>
          <p:nvPicPr>
            <p:cNvPr id="228" name="droppedImage.pdf"/>
            <p:cNvPicPr>
              <a:picLocks noChangeAspect="1"/>
            </p:cNvPicPr>
            <p:nvPr/>
          </p:nvPicPr>
          <p:blipFill>
            <a:blip r:embed="rId4">
              <a:extLst/>
            </a:blip>
            <a:stretch>
              <a:fillRect/>
            </a:stretch>
          </p:blipFill>
          <p:spPr>
            <a:xfrm>
              <a:off x="1028700" y="0"/>
              <a:ext cx="1930400" cy="495300"/>
            </a:xfrm>
            <a:prstGeom prst="rect">
              <a:avLst/>
            </a:prstGeom>
            <a:ln w="12700" cap="flat">
              <a:noFill/>
              <a:miter lim="400000"/>
            </a:ln>
            <a:effectLst/>
          </p:spPr>
        </p:pic>
      </p:grpSp>
      <p:grpSp>
        <p:nvGrpSpPr>
          <p:cNvPr id="233" name="Group 233"/>
          <p:cNvGrpSpPr/>
          <p:nvPr/>
        </p:nvGrpSpPr>
        <p:grpSpPr>
          <a:xfrm>
            <a:off x="4165600" y="3327400"/>
            <a:ext cx="4622292" cy="622300"/>
            <a:chOff x="0" y="0"/>
            <a:chExt cx="4622291" cy="622300"/>
          </a:xfrm>
        </p:grpSpPr>
        <p:pic>
          <p:nvPicPr>
            <p:cNvPr id="230" name="droppedImage.pdf"/>
            <p:cNvPicPr>
              <a:picLocks noChangeAspect="1"/>
            </p:cNvPicPr>
            <p:nvPr/>
          </p:nvPicPr>
          <p:blipFill>
            <a:blip r:embed="rId2">
              <a:extLst/>
            </a:blip>
            <a:stretch>
              <a:fillRect/>
            </a:stretch>
          </p:blipFill>
          <p:spPr>
            <a:xfrm>
              <a:off x="0" y="177800"/>
              <a:ext cx="698500" cy="266700"/>
            </a:xfrm>
            <a:prstGeom prst="rect">
              <a:avLst/>
            </a:prstGeom>
            <a:ln w="12700" cap="flat">
              <a:noFill/>
              <a:miter lim="400000"/>
            </a:ln>
            <a:effectLst/>
          </p:spPr>
        </p:pic>
        <p:pic>
          <p:nvPicPr>
            <p:cNvPr id="231" name="droppedImage.pdf"/>
            <p:cNvPicPr>
              <a:picLocks noChangeAspect="1"/>
            </p:cNvPicPr>
            <p:nvPr/>
          </p:nvPicPr>
          <p:blipFill>
            <a:blip r:embed="rId5">
              <a:extLst/>
            </a:blip>
            <a:stretch>
              <a:fillRect/>
            </a:stretch>
          </p:blipFill>
          <p:spPr>
            <a:xfrm>
              <a:off x="1028700" y="63500"/>
              <a:ext cx="965200" cy="495300"/>
            </a:xfrm>
            <a:prstGeom prst="rect">
              <a:avLst/>
            </a:prstGeom>
            <a:ln w="12700" cap="flat">
              <a:noFill/>
              <a:miter lim="400000"/>
            </a:ln>
            <a:effectLst/>
          </p:spPr>
        </p:pic>
        <p:sp>
          <p:nvSpPr>
            <p:cNvPr id="232" name="Shape 232"/>
            <p:cNvSpPr/>
            <p:nvPr/>
          </p:nvSpPr>
          <p:spPr>
            <a:xfrm>
              <a:off x="2278025" y="0"/>
              <a:ext cx="2344267"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décroissante</a:t>
              </a:r>
            </a:p>
          </p:txBody>
        </p:sp>
      </p:grpSp>
      <p:grpSp>
        <p:nvGrpSpPr>
          <p:cNvPr id="237" name="Group 237"/>
          <p:cNvGrpSpPr/>
          <p:nvPr/>
        </p:nvGrpSpPr>
        <p:grpSpPr>
          <a:xfrm>
            <a:off x="4064000" y="6286500"/>
            <a:ext cx="4284155" cy="622300"/>
            <a:chOff x="0" y="0"/>
            <a:chExt cx="4284154" cy="622300"/>
          </a:xfrm>
        </p:grpSpPr>
        <p:pic>
          <p:nvPicPr>
            <p:cNvPr id="234" name="droppedImage.pdf"/>
            <p:cNvPicPr>
              <a:picLocks noChangeAspect="1"/>
            </p:cNvPicPr>
            <p:nvPr/>
          </p:nvPicPr>
          <p:blipFill>
            <a:blip r:embed="rId2">
              <a:extLst/>
            </a:blip>
            <a:stretch>
              <a:fillRect/>
            </a:stretch>
          </p:blipFill>
          <p:spPr>
            <a:xfrm>
              <a:off x="0" y="241300"/>
              <a:ext cx="698500" cy="266700"/>
            </a:xfrm>
            <a:prstGeom prst="rect">
              <a:avLst/>
            </a:prstGeom>
            <a:ln w="12700" cap="flat">
              <a:noFill/>
              <a:miter lim="400000"/>
            </a:ln>
            <a:effectLst/>
          </p:spPr>
        </p:pic>
        <p:sp>
          <p:nvSpPr>
            <p:cNvPr id="235" name="Shape 235"/>
            <p:cNvSpPr/>
            <p:nvPr/>
          </p:nvSpPr>
          <p:spPr>
            <a:xfrm>
              <a:off x="2378112" y="0"/>
              <a:ext cx="1906043"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croissante</a:t>
              </a:r>
            </a:p>
          </p:txBody>
        </p:sp>
        <p:pic>
          <p:nvPicPr>
            <p:cNvPr id="236" name="droppedImage.pdf"/>
            <p:cNvPicPr>
              <a:picLocks noChangeAspect="1"/>
            </p:cNvPicPr>
            <p:nvPr/>
          </p:nvPicPr>
          <p:blipFill>
            <a:blip r:embed="rId5">
              <a:extLst/>
            </a:blip>
            <a:stretch>
              <a:fillRect/>
            </a:stretch>
          </p:blipFill>
          <p:spPr>
            <a:xfrm>
              <a:off x="1130300" y="63500"/>
              <a:ext cx="965200" cy="4953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2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33" grpId="3"/>
      <p:bldP build="whole" bldLvl="1" animBg="1" rev="0" advAuto="0" spid="237" grpId="4"/>
      <p:bldP build="whole" bldLvl="1" animBg="1" rev="0" advAuto="0" spid="226" grpId="5"/>
      <p:bldP build="whole" bldLvl="1" animBg="1" rev="0" advAuto="0" spid="223" grpId="2"/>
      <p:bldP build="whole" bldLvl="1" animBg="1" rev="0" advAuto="0" spid="229" grpId="6"/>
      <p:bldP build="whole" bldLvl="1" animBg="1" rev="0" advAuto="0" spid="222" grpId="1"/>
    </p:bldLst>
  </p:timing>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9" name="Shape 239"/>
          <p:cNvSpPr/>
          <p:nvPr>
            <p:ph type="body" idx="13"/>
          </p:nvPr>
        </p:nvSpPr>
        <p:spPr>
          <a:prstGeom prst="roundRect">
            <a:avLst>
              <a:gd name="adj" fmla="val 50000"/>
            </a:avLst>
          </a:prstGeom>
        </p:spPr>
        <p:txBody>
          <a:bodyPr/>
          <a:lstStyle/>
          <a:p>
            <a:pPr/>
            <a:r>
              <a:t>Faites les exercices suivants</a:t>
            </a:r>
          </a:p>
        </p:txBody>
      </p:sp>
      <p:sp>
        <p:nvSpPr>
          <p:cNvPr id="240" name="Shape 240"/>
          <p:cNvSpPr/>
          <p:nvPr/>
        </p:nvSpPr>
        <p:spPr>
          <a:xfrm>
            <a:off x="4471789" y="4559300"/>
            <a:ext cx="405273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Section 3.2 # 24 à 28</a:t>
            </a:r>
          </a:p>
        </p:txBody>
      </p:sp>
      <p:sp>
        <p:nvSpPr>
          <p:cNvPr id="241" name="Shape 24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3" name="Shape 243"/>
          <p:cNvSpPr/>
          <p:nvPr>
            <p:ph type="body" idx="13"/>
          </p:nvPr>
        </p:nvSpPr>
        <p:spPr>
          <a:xfrm>
            <a:off x="482600" y="4127500"/>
            <a:ext cx="2667000" cy="762000"/>
          </a:xfrm>
          <a:prstGeom prst="roundRect">
            <a:avLst>
              <a:gd name="adj" fmla="val 50000"/>
            </a:avLst>
          </a:prstGeom>
        </p:spPr>
        <p:txBody>
          <a:bodyPr/>
          <a:lstStyle/>
          <a:p>
            <a:pPr/>
            <a:r>
              <a:t>Définition:</a:t>
            </a:r>
          </a:p>
        </p:txBody>
      </p:sp>
      <p:sp>
        <p:nvSpPr>
          <p:cNvPr id="244" name="Shape 244"/>
          <p:cNvSpPr/>
          <p:nvPr/>
        </p:nvSpPr>
        <p:spPr>
          <a:xfrm>
            <a:off x="2108" y="127000"/>
            <a:ext cx="12992101"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Donc pour trouver les intervalles ou la fonction est concave vers le haut et où elle est concave vers le bas, il faut trouver les endroits où la dérivée seconde et positive et ou elle est négative.</a:t>
            </a:r>
          </a:p>
        </p:txBody>
      </p:sp>
      <p:sp>
        <p:nvSpPr>
          <p:cNvPr id="245" name="Shape 245"/>
          <p:cNvSpPr/>
          <p:nvPr/>
        </p:nvSpPr>
        <p:spPr>
          <a:xfrm>
            <a:off x="4239108" y="6578600"/>
            <a:ext cx="58110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ou</a:t>
            </a:r>
          </a:p>
        </p:txBody>
      </p:sp>
      <p:grpSp>
        <p:nvGrpSpPr>
          <p:cNvPr id="248" name="Group 248"/>
          <p:cNvGrpSpPr/>
          <p:nvPr/>
        </p:nvGrpSpPr>
        <p:grpSpPr>
          <a:xfrm>
            <a:off x="3525378" y="4133626"/>
            <a:ext cx="9817101" cy="1143448"/>
            <a:chOff x="0" y="6126"/>
            <a:chExt cx="9817100" cy="1143446"/>
          </a:xfrm>
        </p:grpSpPr>
        <p:sp>
          <p:nvSpPr>
            <p:cNvPr id="246" name="Shape 246"/>
            <p:cNvSpPr/>
            <p:nvPr/>
          </p:nvSpPr>
          <p:spPr>
            <a:xfrm>
              <a:off x="0" y="6126"/>
              <a:ext cx="9817100" cy="114344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r>
                <a:t>Les </a:t>
              </a:r>
              <a:r>
                <a:rPr>
                  <a:latin typeface="Baskerville SemiBold"/>
                  <a:ea typeface="Baskerville SemiBold"/>
                  <a:cs typeface="Baskerville SemiBold"/>
                  <a:sym typeface="Baskerville SemiBold"/>
                </a:rPr>
                <a:t>points critiques</a:t>
              </a:r>
              <a:r>
                <a:t> d’une fonction          sont </a:t>
              </a:r>
            </a:p>
            <a:p>
              <a:pPr algn="l"/>
              <a:r>
                <a:t>les valeurs de </a:t>
              </a:r>
              <a:r>
                <a:rPr i="1"/>
                <a:t>x</a:t>
              </a:r>
              <a:r>
                <a:t> tel que  </a:t>
              </a:r>
            </a:p>
          </p:txBody>
        </p:sp>
        <p:pic>
          <p:nvPicPr>
            <p:cNvPr id="247" name="droppedImage.pdf"/>
            <p:cNvPicPr>
              <a:picLocks noChangeAspect="1"/>
            </p:cNvPicPr>
            <p:nvPr/>
          </p:nvPicPr>
          <p:blipFill>
            <a:blip r:embed="rId2">
              <a:extLst/>
            </a:blip>
            <a:stretch>
              <a:fillRect/>
            </a:stretch>
          </p:blipFill>
          <p:spPr>
            <a:xfrm>
              <a:off x="7015621" y="76200"/>
              <a:ext cx="965201" cy="495300"/>
            </a:xfrm>
            <a:prstGeom prst="rect">
              <a:avLst/>
            </a:prstGeom>
            <a:ln w="12700" cap="flat">
              <a:noFill/>
              <a:miter lim="400000"/>
            </a:ln>
            <a:effectLst/>
          </p:spPr>
        </p:pic>
      </p:grpSp>
      <p:pic>
        <p:nvPicPr>
          <p:cNvPr id="249" name="droppedImage.pdf"/>
          <p:cNvPicPr>
            <a:picLocks noChangeAspect="1"/>
          </p:cNvPicPr>
          <p:nvPr/>
        </p:nvPicPr>
        <p:blipFill>
          <a:blip r:embed="rId3">
            <a:extLst/>
          </a:blip>
          <a:stretch>
            <a:fillRect/>
          </a:stretch>
        </p:blipFill>
        <p:spPr>
          <a:xfrm>
            <a:off x="5194300" y="6083300"/>
            <a:ext cx="1905000" cy="495300"/>
          </a:xfrm>
          <a:prstGeom prst="rect">
            <a:avLst/>
          </a:prstGeom>
          <a:ln w="12700">
            <a:miter lim="400000"/>
          </a:ln>
        </p:spPr>
      </p:pic>
      <p:pic>
        <p:nvPicPr>
          <p:cNvPr id="250" name="droppedImage.pdf"/>
          <p:cNvPicPr>
            <a:picLocks noChangeAspect="1"/>
          </p:cNvPicPr>
          <p:nvPr/>
        </p:nvPicPr>
        <p:blipFill>
          <a:blip r:embed="rId4">
            <a:extLst/>
          </a:blip>
          <a:stretch>
            <a:fillRect/>
          </a:stretch>
        </p:blipFill>
        <p:spPr>
          <a:xfrm>
            <a:off x="5029200" y="7505700"/>
            <a:ext cx="3073400" cy="495300"/>
          </a:xfrm>
          <a:prstGeom prst="rect">
            <a:avLst/>
          </a:prstGeom>
          <a:ln w="12700">
            <a:miter lim="400000"/>
          </a:ln>
        </p:spPr>
      </p:pic>
      <p:sp>
        <p:nvSpPr>
          <p:cNvPr id="251" name="Shape 251"/>
          <p:cNvSpPr/>
          <p:nvPr/>
        </p:nvSpPr>
        <p:spPr>
          <a:xfrm>
            <a:off x="2108" y="2178050"/>
            <a:ext cx="120015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Ce qui nous amène à parler des points critiques non pas de la fonction mais de sa dérivée.</a:t>
            </a:r>
          </a:p>
        </p:txBody>
      </p:sp>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4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4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5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3" grpId="2"/>
      <p:bldP build="whole" bldLvl="1" animBg="1" rev="0" advAuto="0" spid="245" grpId="5"/>
      <p:bldP build="whole" bldLvl="1" animBg="1" rev="0" advAuto="0" spid="249" grpId="4"/>
      <p:bldP build="whole" bldLvl="1" animBg="1" rev="0" advAuto="0" spid="251" grpId="1"/>
      <p:bldP build="whole" bldLvl="1" animBg="1" rev="0" advAuto="0" spid="250" grpId="6"/>
      <p:bldP build="whole" bldLvl="1" animBg="1" rev="0" advAuto="0" spid="248" grpId="3"/>
    </p:bldLst>
  </p:timing>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3" name="Shape 253"/>
          <p:cNvSpPr/>
          <p:nvPr>
            <p:ph type="body" idx="13"/>
          </p:nvPr>
        </p:nvSpPr>
        <p:spPr>
          <a:prstGeom prst="roundRect">
            <a:avLst>
              <a:gd name="adj" fmla="val 50000"/>
            </a:avLst>
          </a:prstGeom>
        </p:spPr>
        <p:txBody>
          <a:bodyPr/>
          <a:lstStyle/>
          <a:p>
            <a:pPr/>
            <a:r>
              <a:t>Exemple:</a:t>
            </a:r>
          </a:p>
        </p:txBody>
      </p:sp>
      <p:sp>
        <p:nvSpPr>
          <p:cNvPr id="254" name="Shape 254"/>
          <p:cNvSpPr/>
          <p:nvPr/>
        </p:nvSpPr>
        <p:spPr>
          <a:xfrm>
            <a:off x="2865412" y="387350"/>
            <a:ext cx="101600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a:lstStyle>
          <a:p>
            <a:pPr/>
            <a:r>
              <a:t>Trouver les intervalles où la fonction est concave vers le haut et où elle est concave vers le bas. </a:t>
            </a:r>
          </a:p>
        </p:txBody>
      </p:sp>
      <p:pic>
        <p:nvPicPr>
          <p:cNvPr id="255" name="droppedImage.pdf"/>
          <p:cNvPicPr>
            <a:picLocks noChangeAspect="1"/>
          </p:cNvPicPr>
          <p:nvPr/>
        </p:nvPicPr>
        <p:blipFill>
          <a:blip r:embed="rId2">
            <a:extLst/>
          </a:blip>
          <a:stretch>
            <a:fillRect/>
          </a:stretch>
        </p:blipFill>
        <p:spPr>
          <a:xfrm>
            <a:off x="558800" y="2070100"/>
            <a:ext cx="2971800" cy="533400"/>
          </a:xfrm>
          <a:prstGeom prst="rect">
            <a:avLst/>
          </a:prstGeom>
          <a:ln w="12700">
            <a:miter lim="400000"/>
          </a:ln>
        </p:spPr>
      </p:pic>
      <p:pic>
        <p:nvPicPr>
          <p:cNvPr id="256" name="droppedImage.pdf"/>
          <p:cNvPicPr>
            <a:picLocks noChangeAspect="1"/>
          </p:cNvPicPr>
          <p:nvPr/>
        </p:nvPicPr>
        <p:blipFill>
          <a:blip r:embed="rId3">
            <a:extLst/>
          </a:blip>
          <a:stretch>
            <a:fillRect/>
          </a:stretch>
        </p:blipFill>
        <p:spPr>
          <a:xfrm>
            <a:off x="4305300" y="2070100"/>
            <a:ext cx="3073400" cy="533400"/>
          </a:xfrm>
          <a:prstGeom prst="rect">
            <a:avLst/>
          </a:prstGeom>
          <a:ln w="12700">
            <a:miter lim="400000"/>
          </a:ln>
        </p:spPr>
      </p:pic>
      <p:pic>
        <p:nvPicPr>
          <p:cNvPr id="257" name="droppedImage.pdf"/>
          <p:cNvPicPr>
            <a:picLocks noChangeAspect="1"/>
          </p:cNvPicPr>
          <p:nvPr/>
        </p:nvPicPr>
        <p:blipFill>
          <a:blip r:embed="rId4">
            <a:extLst/>
          </a:blip>
          <a:stretch>
            <a:fillRect/>
          </a:stretch>
        </p:blipFill>
        <p:spPr>
          <a:xfrm>
            <a:off x="8585200" y="2070100"/>
            <a:ext cx="2184400" cy="495300"/>
          </a:xfrm>
          <a:prstGeom prst="rect">
            <a:avLst/>
          </a:prstGeom>
          <a:ln w="12700">
            <a:miter lim="400000"/>
          </a:ln>
        </p:spPr>
      </p:pic>
      <p:pic>
        <p:nvPicPr>
          <p:cNvPr id="258" name="droppedImage.pdf"/>
          <p:cNvPicPr>
            <a:picLocks noChangeAspect="1"/>
          </p:cNvPicPr>
          <p:nvPr/>
        </p:nvPicPr>
        <p:blipFill>
          <a:blip r:embed="rId5">
            <a:extLst/>
          </a:blip>
          <a:stretch>
            <a:fillRect/>
          </a:stretch>
        </p:blipFill>
        <p:spPr>
          <a:xfrm>
            <a:off x="431800" y="5295900"/>
            <a:ext cx="838200" cy="469900"/>
          </a:xfrm>
          <a:prstGeom prst="rect">
            <a:avLst/>
          </a:prstGeom>
          <a:ln w="12700">
            <a:miter lim="400000"/>
          </a:ln>
        </p:spPr>
      </p:pic>
      <p:grpSp>
        <p:nvGrpSpPr>
          <p:cNvPr id="267" name="Group 267"/>
          <p:cNvGrpSpPr/>
          <p:nvPr/>
        </p:nvGrpSpPr>
        <p:grpSpPr>
          <a:xfrm>
            <a:off x="279400" y="4254140"/>
            <a:ext cx="8712173" cy="2803613"/>
            <a:chOff x="0" y="0"/>
            <a:chExt cx="8712172" cy="2803611"/>
          </a:xfrm>
        </p:grpSpPr>
        <p:grpSp>
          <p:nvGrpSpPr>
            <p:cNvPr id="262" name="Group 262"/>
            <p:cNvGrpSpPr/>
            <p:nvPr/>
          </p:nvGrpSpPr>
          <p:grpSpPr>
            <a:xfrm>
              <a:off x="4178286" y="-1"/>
              <a:ext cx="1136669" cy="2803613"/>
              <a:chOff x="63486" y="0"/>
              <a:chExt cx="1136667" cy="2803611"/>
            </a:xfrm>
          </p:grpSpPr>
          <p:sp>
            <p:nvSpPr>
              <p:cNvPr id="259" name="Shape 259"/>
              <p:cNvSpPr/>
              <p:nvPr/>
            </p:nvSpPr>
            <p:spPr>
              <a:xfrm>
                <a:off x="469899" y="63859"/>
                <a:ext cx="342901" cy="6223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0</a:t>
                </a:r>
              </a:p>
            </p:txBody>
          </p:sp>
          <p:sp>
            <p:nvSpPr>
              <p:cNvPr id="260" name="Shape 260"/>
              <p:cNvSpPr/>
              <p:nvPr/>
            </p:nvSpPr>
            <p:spPr>
              <a:xfrm flipV="1">
                <a:off x="1200149" y="-1"/>
                <a:ext cx="6" cy="2803254"/>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61" name="Shape 261"/>
              <p:cNvSpPr/>
              <p:nvPr/>
            </p:nvSpPr>
            <p:spPr>
              <a:xfrm flipV="1">
                <a:off x="63486" y="359"/>
                <a:ext cx="6" cy="280325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263" name="Shape 263"/>
            <p:cNvSpPr/>
            <p:nvPr/>
          </p:nvSpPr>
          <p:spPr>
            <a:xfrm>
              <a:off x="0" y="673459"/>
              <a:ext cx="8712173" cy="3011"/>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64" name="Shape 264"/>
            <p:cNvSpPr/>
            <p:nvPr/>
          </p:nvSpPr>
          <p:spPr>
            <a:xfrm flipV="1">
              <a:off x="1295386" y="359"/>
              <a:ext cx="6" cy="280325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65" name="Shape 265"/>
            <p:cNvSpPr/>
            <p:nvPr/>
          </p:nvSpPr>
          <p:spPr>
            <a:xfrm>
              <a:off x="0" y="1803759"/>
              <a:ext cx="8712173" cy="3011"/>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66" name="Shape 266"/>
            <p:cNvSpPr/>
            <p:nvPr/>
          </p:nvSpPr>
          <p:spPr>
            <a:xfrm>
              <a:off x="0" y="2794359"/>
              <a:ext cx="8712173" cy="3011"/>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268" name="Shape 268"/>
          <p:cNvSpPr/>
          <p:nvPr/>
        </p:nvSpPr>
        <p:spPr>
          <a:xfrm>
            <a:off x="2722562" y="6350000"/>
            <a:ext cx="257176"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t>
            </a:r>
          </a:p>
        </p:txBody>
      </p:sp>
      <p:sp>
        <p:nvSpPr>
          <p:cNvPr id="269" name="Shape 269"/>
          <p:cNvSpPr/>
          <p:nvPr/>
        </p:nvSpPr>
        <p:spPr>
          <a:xfrm>
            <a:off x="6731000" y="6350000"/>
            <a:ext cx="419026"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t>
            </a:r>
          </a:p>
        </p:txBody>
      </p:sp>
      <p:sp>
        <p:nvSpPr>
          <p:cNvPr id="270" name="Shape 270"/>
          <p:cNvSpPr/>
          <p:nvPr/>
        </p:nvSpPr>
        <p:spPr>
          <a:xfrm>
            <a:off x="2188633" y="5177192"/>
            <a:ext cx="1151467" cy="609775"/>
          </a:xfrm>
          <a:custGeom>
            <a:avLst/>
            <a:gdLst/>
            <a:ahLst/>
            <a:cxnLst>
              <a:cxn ang="0">
                <a:pos x="wd2" y="hd2"/>
              </a:cxn>
              <a:cxn ang="5400000">
                <a:pos x="wd2" y="hd2"/>
              </a:cxn>
              <a:cxn ang="10800000">
                <a:pos x="wd2" y="hd2"/>
              </a:cxn>
              <a:cxn ang="16200000">
                <a:pos x="wd2" y="hd2"/>
              </a:cxn>
            </a:cxnLst>
            <a:rect l="0" t="0" r="r" b="b"/>
            <a:pathLst>
              <a:path w="21600" h="21186" fill="norm" stroke="1" extrusionOk="0">
                <a:moveTo>
                  <a:pt x="0" y="21186"/>
                </a:moveTo>
                <a:cubicBezTo>
                  <a:pt x="0" y="21186"/>
                  <a:pt x="4501" y="-414"/>
                  <a:pt x="11753" y="6"/>
                </a:cubicBezTo>
                <a:cubicBezTo>
                  <a:pt x="18065" y="371"/>
                  <a:pt x="21600" y="20892"/>
                  <a:pt x="21600" y="20892"/>
                </a:cubicBezTo>
              </a:path>
            </a:pathLst>
          </a:custGeom>
          <a:ln w="25400">
            <a:solidFill>
              <a:srgbClr val="535353"/>
            </a:solidFill>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sp>
        <p:nvSpPr>
          <p:cNvPr id="271" name="Shape 271"/>
          <p:cNvSpPr/>
          <p:nvPr/>
        </p:nvSpPr>
        <p:spPr>
          <a:xfrm rot="10800000">
            <a:off x="6388100" y="5181600"/>
            <a:ext cx="1151467" cy="609774"/>
          </a:xfrm>
          <a:custGeom>
            <a:avLst/>
            <a:gdLst/>
            <a:ahLst/>
            <a:cxnLst>
              <a:cxn ang="0">
                <a:pos x="wd2" y="hd2"/>
              </a:cxn>
              <a:cxn ang="5400000">
                <a:pos x="wd2" y="hd2"/>
              </a:cxn>
              <a:cxn ang="10800000">
                <a:pos x="wd2" y="hd2"/>
              </a:cxn>
              <a:cxn ang="16200000">
                <a:pos x="wd2" y="hd2"/>
              </a:cxn>
            </a:cxnLst>
            <a:rect l="0" t="0" r="r" b="b"/>
            <a:pathLst>
              <a:path w="21600" h="21186" fill="norm" stroke="1" extrusionOk="0">
                <a:moveTo>
                  <a:pt x="0" y="21186"/>
                </a:moveTo>
                <a:cubicBezTo>
                  <a:pt x="0" y="21186"/>
                  <a:pt x="4501" y="-414"/>
                  <a:pt x="11753" y="6"/>
                </a:cubicBezTo>
                <a:cubicBezTo>
                  <a:pt x="18065" y="371"/>
                  <a:pt x="21600" y="20892"/>
                  <a:pt x="21600" y="20892"/>
                </a:cubicBezTo>
              </a:path>
            </a:pathLst>
          </a:custGeom>
          <a:ln w="25400">
            <a:solidFill>
              <a:srgbClr val="535353"/>
            </a:solidFill>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grpSp>
        <p:nvGrpSpPr>
          <p:cNvPr id="275" name="Group 275"/>
          <p:cNvGrpSpPr/>
          <p:nvPr/>
        </p:nvGrpSpPr>
        <p:grpSpPr>
          <a:xfrm>
            <a:off x="4051300" y="8153400"/>
            <a:ext cx="1323975" cy="1422574"/>
            <a:chOff x="0" y="0"/>
            <a:chExt cx="1323975" cy="1422573"/>
          </a:xfrm>
        </p:grpSpPr>
        <p:sp>
          <p:nvSpPr>
            <p:cNvPr id="272" name="Shape 272"/>
            <p:cNvSpPr/>
            <p:nvPr/>
          </p:nvSpPr>
          <p:spPr>
            <a:xfrm>
              <a:off x="0" y="812800"/>
              <a:ext cx="1151467" cy="609774"/>
            </a:xfrm>
            <a:custGeom>
              <a:avLst/>
              <a:gdLst/>
              <a:ahLst/>
              <a:cxnLst>
                <a:cxn ang="0">
                  <a:pos x="wd2" y="hd2"/>
                </a:cxn>
                <a:cxn ang="5400000">
                  <a:pos x="wd2" y="hd2"/>
                </a:cxn>
                <a:cxn ang="10800000">
                  <a:pos x="wd2" y="hd2"/>
                </a:cxn>
                <a:cxn ang="16200000">
                  <a:pos x="wd2" y="hd2"/>
                </a:cxn>
              </a:cxnLst>
              <a:rect l="0" t="0" r="r" b="b"/>
              <a:pathLst>
                <a:path w="21600" h="21186" fill="norm" stroke="1" extrusionOk="0">
                  <a:moveTo>
                    <a:pt x="0" y="21186"/>
                  </a:moveTo>
                  <a:cubicBezTo>
                    <a:pt x="0" y="21186"/>
                    <a:pt x="4501" y="-414"/>
                    <a:pt x="11753" y="6"/>
                  </a:cubicBezTo>
                  <a:cubicBezTo>
                    <a:pt x="18065" y="371"/>
                    <a:pt x="21600" y="20892"/>
                    <a:pt x="21600" y="20892"/>
                  </a:cubicBezTo>
                </a:path>
              </a:pathLst>
            </a:custGeom>
            <a:noFill/>
            <a:ln w="25400" cap="flat">
              <a:solidFill>
                <a:srgbClr val="535353"/>
              </a:solidFill>
              <a:prstDash val="solid"/>
              <a:miter lim="400000"/>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273" name="Shape 273"/>
            <p:cNvSpPr/>
            <p:nvPr/>
          </p:nvSpPr>
          <p:spPr>
            <a:xfrm>
              <a:off x="1066800" y="0"/>
              <a:ext cx="25717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274" name="Shape 274"/>
            <p:cNvSpPr/>
            <p:nvPr/>
          </p:nvSpPr>
          <p:spPr>
            <a:xfrm>
              <a:off x="0" y="0"/>
              <a:ext cx="25717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grpSp>
      <p:grpSp>
        <p:nvGrpSpPr>
          <p:cNvPr id="279" name="Group 279"/>
          <p:cNvGrpSpPr/>
          <p:nvPr/>
        </p:nvGrpSpPr>
        <p:grpSpPr>
          <a:xfrm>
            <a:off x="8166100" y="8153400"/>
            <a:ext cx="1409626" cy="1422574"/>
            <a:chOff x="0" y="0"/>
            <a:chExt cx="1409625" cy="1422573"/>
          </a:xfrm>
        </p:grpSpPr>
        <p:sp>
          <p:nvSpPr>
            <p:cNvPr id="276" name="Shape 276"/>
            <p:cNvSpPr/>
            <p:nvPr/>
          </p:nvSpPr>
          <p:spPr>
            <a:xfrm rot="10800000">
              <a:off x="139700" y="812799"/>
              <a:ext cx="1151467" cy="609775"/>
            </a:xfrm>
            <a:custGeom>
              <a:avLst/>
              <a:gdLst/>
              <a:ahLst/>
              <a:cxnLst>
                <a:cxn ang="0">
                  <a:pos x="wd2" y="hd2"/>
                </a:cxn>
                <a:cxn ang="5400000">
                  <a:pos x="wd2" y="hd2"/>
                </a:cxn>
                <a:cxn ang="10800000">
                  <a:pos x="wd2" y="hd2"/>
                </a:cxn>
                <a:cxn ang="16200000">
                  <a:pos x="wd2" y="hd2"/>
                </a:cxn>
              </a:cxnLst>
              <a:rect l="0" t="0" r="r" b="b"/>
              <a:pathLst>
                <a:path w="21600" h="21186" fill="norm" stroke="1" extrusionOk="0">
                  <a:moveTo>
                    <a:pt x="0" y="21186"/>
                  </a:moveTo>
                  <a:cubicBezTo>
                    <a:pt x="0" y="21186"/>
                    <a:pt x="4501" y="-414"/>
                    <a:pt x="11753" y="6"/>
                  </a:cubicBezTo>
                  <a:cubicBezTo>
                    <a:pt x="18065" y="371"/>
                    <a:pt x="21600" y="20892"/>
                    <a:pt x="21600" y="20892"/>
                  </a:cubicBezTo>
                </a:path>
              </a:pathLst>
            </a:custGeom>
            <a:noFill/>
            <a:ln w="25400" cap="flat">
              <a:solidFill>
                <a:srgbClr val="535353"/>
              </a:solidFill>
              <a:prstDash val="solid"/>
              <a:miter lim="400000"/>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277" name="Shape 277"/>
            <p:cNvSpPr/>
            <p:nvPr/>
          </p:nvSpPr>
          <p:spPr>
            <a:xfrm>
              <a:off x="990600" y="0"/>
              <a:ext cx="41902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sp>
          <p:nvSpPr>
            <p:cNvPr id="278" name="Shape 278"/>
            <p:cNvSpPr/>
            <p:nvPr/>
          </p:nvSpPr>
          <p:spPr>
            <a:xfrm>
              <a:off x="0" y="0"/>
              <a:ext cx="41902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grpSp>
      <p:grpSp>
        <p:nvGrpSpPr>
          <p:cNvPr id="284" name="Group 284"/>
          <p:cNvGrpSpPr/>
          <p:nvPr/>
        </p:nvGrpSpPr>
        <p:grpSpPr>
          <a:xfrm>
            <a:off x="461578" y="3276600"/>
            <a:ext cx="7590222" cy="622300"/>
            <a:chOff x="0" y="0"/>
            <a:chExt cx="7590221" cy="622300"/>
          </a:xfrm>
        </p:grpSpPr>
        <p:sp>
          <p:nvSpPr>
            <p:cNvPr id="280" name="Shape 280"/>
            <p:cNvSpPr/>
            <p:nvPr/>
          </p:nvSpPr>
          <p:spPr>
            <a:xfrm>
              <a:off x="0" y="0"/>
              <a:ext cx="384356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Le point critique de </a:t>
              </a:r>
            </a:p>
          </p:txBody>
        </p:sp>
        <p:pic>
          <p:nvPicPr>
            <p:cNvPr id="281" name="droppedImage.pdf"/>
            <p:cNvPicPr>
              <a:picLocks noChangeAspect="1"/>
            </p:cNvPicPr>
            <p:nvPr/>
          </p:nvPicPr>
          <p:blipFill>
            <a:blip r:embed="rId6">
              <a:extLst/>
            </a:blip>
            <a:stretch>
              <a:fillRect/>
            </a:stretch>
          </p:blipFill>
          <p:spPr>
            <a:xfrm>
              <a:off x="4034221" y="127000"/>
              <a:ext cx="965201" cy="495300"/>
            </a:xfrm>
            <a:prstGeom prst="rect">
              <a:avLst/>
            </a:prstGeom>
            <a:ln w="12700" cap="flat">
              <a:noFill/>
              <a:miter lim="400000"/>
            </a:ln>
            <a:effectLst/>
          </p:spPr>
        </p:pic>
        <p:pic>
          <p:nvPicPr>
            <p:cNvPr id="282" name="droppedImage.pdf"/>
            <p:cNvPicPr>
              <a:picLocks noChangeAspect="1"/>
            </p:cNvPicPr>
            <p:nvPr/>
          </p:nvPicPr>
          <p:blipFill>
            <a:blip r:embed="rId7">
              <a:extLst/>
            </a:blip>
            <a:stretch>
              <a:fillRect/>
            </a:stretch>
          </p:blipFill>
          <p:spPr>
            <a:xfrm>
              <a:off x="6510721" y="215900"/>
              <a:ext cx="1079501" cy="330200"/>
            </a:xfrm>
            <a:prstGeom prst="rect">
              <a:avLst/>
            </a:prstGeom>
            <a:ln w="12700" cap="flat">
              <a:noFill/>
              <a:miter lim="400000"/>
            </a:ln>
            <a:effectLst/>
          </p:spPr>
        </p:pic>
        <p:sp>
          <p:nvSpPr>
            <p:cNvPr id="283" name="Shape 283"/>
            <p:cNvSpPr/>
            <p:nvPr/>
          </p:nvSpPr>
          <p:spPr>
            <a:xfrm>
              <a:off x="5444442" y="0"/>
              <a:ext cx="60007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est</a:t>
              </a:r>
            </a:p>
          </p:txBody>
        </p:sp>
      </p:grpSp>
      <p:sp>
        <p:nvSpPr>
          <p:cNvPr id="285" name="Shape 285"/>
          <p:cNvSpPr/>
          <p:nvPr/>
        </p:nvSpPr>
        <p:spPr>
          <a:xfrm>
            <a:off x="141274" y="7531100"/>
            <a:ext cx="4890568"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Petit truc pour se souvenir</a:t>
            </a:r>
          </a:p>
        </p:txBody>
      </p:sp>
      <p:pic>
        <p:nvPicPr>
          <p:cNvPr id="286" name="ex1.pdf"/>
          <p:cNvPicPr>
            <a:picLocks noChangeAspect="1"/>
          </p:cNvPicPr>
          <p:nvPr/>
        </p:nvPicPr>
        <p:blipFill>
          <a:blip r:embed="rId8">
            <a:extLst/>
          </a:blip>
          <a:stretch>
            <a:fillRect/>
          </a:stretch>
        </p:blipFill>
        <p:spPr>
          <a:xfrm>
            <a:off x="9156700" y="3591996"/>
            <a:ext cx="5067300" cy="3382408"/>
          </a:xfrm>
          <a:prstGeom prst="rect">
            <a:avLst/>
          </a:prstGeom>
          <a:ln w="12700">
            <a:miter lim="400000"/>
          </a:ln>
        </p:spPr>
      </p:pic>
      <p:pic>
        <p:nvPicPr>
          <p:cNvPr id="287" name="droppedImage.pdf"/>
          <p:cNvPicPr>
            <a:picLocks noChangeAspect="1"/>
          </p:cNvPicPr>
          <p:nvPr/>
        </p:nvPicPr>
        <p:blipFill>
          <a:blip r:embed="rId9">
            <a:extLst/>
          </a:blip>
          <a:stretch>
            <a:fillRect/>
          </a:stretch>
        </p:blipFill>
        <p:spPr>
          <a:xfrm>
            <a:off x="228600" y="6311900"/>
            <a:ext cx="1066800" cy="4953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500">
        <p14:flip dir="l"/>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5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5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8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6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6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25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27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27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28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28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27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27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7" grpId="4"/>
      <p:bldP build="whole" bldLvl="1" animBg="1" rev="0" advAuto="0" spid="284" grpId="3"/>
      <p:bldP build="whole" bldLvl="1" animBg="1" rev="0" advAuto="0" spid="285" grpId="12"/>
      <p:bldP build="whole" bldLvl="1" animBg="1" rev="0" advAuto="0" spid="257" grpId="2"/>
      <p:bldP build="whole" bldLvl="1" animBg="1" rev="0" advAuto="0" spid="287" grpId="5"/>
      <p:bldP build="whole" bldLvl="1" animBg="1" rev="0" advAuto="0" spid="275" grpId="13"/>
      <p:bldP build="whole" bldLvl="1" animBg="1" rev="0" advAuto="0" spid="268" grpId="6"/>
      <p:bldP build="whole" bldLvl="1" animBg="1" rev="0" advAuto="0" spid="269" grpId="7"/>
      <p:bldP build="whole" bldLvl="1" animBg="1" rev="0" advAuto="0" spid="270" grpId="9"/>
      <p:bldP build="whole" bldLvl="1" animBg="1" rev="0" advAuto="0" spid="286" grpId="11"/>
      <p:bldP build="whole" bldLvl="1" animBg="1" rev="0" advAuto="0" spid="271" grpId="10"/>
      <p:bldP build="whole" bldLvl="1" animBg="1" rev="0" advAuto="0" spid="279" grpId="14"/>
      <p:bldP build="whole" bldLvl="1" animBg="1" rev="0" advAuto="0" spid="258" grpId="8"/>
      <p:bldP build="whole" bldLvl="1" animBg="1" rev="0" advAuto="0" spid="256" grpId="1"/>
    </p:bldLst>
  </p:timing>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