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media/media1.mov" ContentType="vide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Baskerville"/>
      </a:defRPr>
    </a:lvl1pPr>
    <a:lvl2pPr indent="342900" algn="ctr" defTabSz="584200">
      <a:defRPr sz="3600">
        <a:latin typeface="+mn-lt"/>
        <a:ea typeface="+mn-ea"/>
        <a:cs typeface="+mn-cs"/>
        <a:sym typeface="Baskerville"/>
      </a:defRPr>
    </a:lvl2pPr>
    <a:lvl3pPr indent="685800" algn="ctr" defTabSz="584200">
      <a:defRPr sz="3600">
        <a:latin typeface="+mn-lt"/>
        <a:ea typeface="+mn-ea"/>
        <a:cs typeface="+mn-cs"/>
        <a:sym typeface="Baskerville"/>
      </a:defRPr>
    </a:lvl3pPr>
    <a:lvl4pPr indent="1028700" algn="ctr" defTabSz="584200">
      <a:defRPr sz="3600">
        <a:latin typeface="+mn-lt"/>
        <a:ea typeface="+mn-ea"/>
        <a:cs typeface="+mn-cs"/>
        <a:sym typeface="Baskerville"/>
      </a:defRPr>
    </a:lvl4pPr>
    <a:lvl5pPr indent="1371600" algn="ctr" defTabSz="584200">
      <a:defRPr sz="3600">
        <a:latin typeface="+mn-lt"/>
        <a:ea typeface="+mn-ea"/>
        <a:cs typeface="+mn-cs"/>
        <a:sym typeface="Baskerville"/>
      </a:defRPr>
    </a:lvl5pPr>
    <a:lvl6pPr indent="1714500" algn="ctr" defTabSz="584200">
      <a:defRPr sz="3600">
        <a:latin typeface="+mn-lt"/>
        <a:ea typeface="+mn-ea"/>
        <a:cs typeface="+mn-cs"/>
        <a:sym typeface="Baskerville"/>
      </a:defRPr>
    </a:lvl6pPr>
    <a:lvl7pPr indent="2057400" algn="ctr" defTabSz="584200">
      <a:defRPr sz="3600">
        <a:latin typeface="+mn-lt"/>
        <a:ea typeface="+mn-ea"/>
        <a:cs typeface="+mn-cs"/>
        <a:sym typeface="Baskerville"/>
      </a:defRPr>
    </a:lvl7pPr>
    <a:lvl8pPr indent="2400300" algn="ctr" defTabSz="584200">
      <a:defRPr sz="3600">
        <a:latin typeface="+mn-lt"/>
        <a:ea typeface="+mn-ea"/>
        <a:cs typeface="+mn-cs"/>
        <a:sym typeface="Baskerville"/>
      </a:defRPr>
    </a:lvl8pPr>
    <a:lvl9pPr indent="2743200" algn="ctr" defTabSz="584200">
      <a:defRPr sz="3600">
        <a:latin typeface="+mn-lt"/>
        <a:ea typeface="+mn-ea"/>
        <a:cs typeface="+mn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F7579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3"/>
          </a:solidFill>
        </a:fill>
      </a:tcStyle>
    </a:firstCol>
    <a:la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lastRow>
    <a:fir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Remar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Aujourd'h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v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rnier c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et sous-titr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rnier cour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oi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2857500" y="203200"/>
            <a:ext cx="7607300" cy="774700"/>
          </a:xfrm>
          <a:prstGeom prst="roundRect">
            <a:avLst>
              <a:gd name="adj" fmla="val 50000"/>
            </a:avLst>
          </a:prstGeom>
          <a:solidFill>
            <a:srgbClr val="008B81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Aujourd’hui, nous allons voir</a:t>
            </a:r>
          </a:p>
        </p:txBody>
      </p:sp>
    </p:spTree>
  </p:cSld>
  <p:clrMapOvr>
    <a:masterClrMapping/>
  </p:clrMapOvr>
  <p:transition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Au boulo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héorèm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rnier c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ierg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éfini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Exemp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Remarqu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Aujourd'hui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voi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iz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et sous-titr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rnier cour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oi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2857500" y="203200"/>
            <a:ext cx="7607300" cy="774700"/>
          </a:xfrm>
          <a:prstGeom prst="roundRect">
            <a:avLst>
              <a:gd name="adj" fmla="val 50000"/>
            </a:avLst>
          </a:prstGeom>
          <a:solidFill>
            <a:srgbClr val="00D3C4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Aujourd’hui, nous allons voir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Au boulo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héorèm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ierg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éfini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Exemp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Remarqu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Aujourd'hui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voi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iz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Au bou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héorè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é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Exe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B0AEB8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</p:sldLayoutIdLst>
  <p:transition spd="med" advClick="1"/>
  <p:txStyles>
    <p:titleStyle>
      <a:lvl1pPr algn="ctr" defTabSz="584200">
        <a:defRPr cap="all" sz="72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1pPr>
      <a:lvl2pPr indent="228600" algn="ctr" defTabSz="584200">
        <a:defRPr cap="all" sz="72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2pPr>
      <a:lvl3pPr indent="457200" algn="ctr" defTabSz="584200">
        <a:defRPr cap="all" sz="72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3pPr>
      <a:lvl4pPr indent="685800" algn="ctr" defTabSz="584200">
        <a:defRPr cap="all" sz="72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4pPr>
      <a:lvl5pPr indent="914400" algn="ctr" defTabSz="584200">
        <a:defRPr cap="all" sz="72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5pPr>
      <a:lvl6pPr indent="1143000" algn="ctr" defTabSz="584200">
        <a:defRPr cap="all" sz="72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6pPr>
      <a:lvl7pPr indent="1371600" algn="ctr" defTabSz="584200">
        <a:defRPr cap="all" sz="72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7pPr>
      <a:lvl8pPr indent="1600200" algn="ctr" defTabSz="584200">
        <a:defRPr cap="all" sz="72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8pPr>
      <a:lvl9pPr indent="1828800" algn="ctr" defTabSz="584200">
        <a:defRPr cap="all" sz="72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9pPr>
    </p:titleStyle>
    <p:bodyStyle>
      <a:lvl1pPr marL="304800" indent="-304800" defTabSz="584200">
        <a:lnSpc>
          <a:spcPct val="120000"/>
        </a:lnSpc>
        <a:spcBef>
          <a:spcPts val="3800"/>
        </a:spcBef>
        <a:buClr>
          <a:srgbClr val="535353"/>
        </a:buClr>
        <a:buSzPct val="82000"/>
        <a:buChar char="•"/>
        <a:defRPr sz="4600">
          <a:solidFill>
            <a:srgbClr val="525252"/>
          </a:solidFill>
          <a:latin typeface="Gill Sans Light"/>
          <a:ea typeface="Gill Sans Light"/>
          <a:cs typeface="Gill Sans Light"/>
          <a:sym typeface="Gill Sans Light"/>
        </a:defRPr>
      </a:lvl1pPr>
      <a:lvl2pPr marL="685800" indent="-304800" defTabSz="584200">
        <a:lnSpc>
          <a:spcPct val="120000"/>
        </a:lnSpc>
        <a:spcBef>
          <a:spcPts val="3800"/>
        </a:spcBef>
        <a:buClr>
          <a:srgbClr val="535353"/>
        </a:buClr>
        <a:buSzPct val="82000"/>
        <a:buChar char="•"/>
        <a:defRPr sz="4600">
          <a:solidFill>
            <a:srgbClr val="525252"/>
          </a:solidFill>
          <a:latin typeface="Gill Sans Light"/>
          <a:ea typeface="Gill Sans Light"/>
          <a:cs typeface="Gill Sans Light"/>
          <a:sym typeface="Gill Sans Light"/>
        </a:defRPr>
      </a:lvl2pPr>
      <a:lvl3pPr marL="1066800" indent="-304800" defTabSz="584200">
        <a:lnSpc>
          <a:spcPct val="120000"/>
        </a:lnSpc>
        <a:spcBef>
          <a:spcPts val="3800"/>
        </a:spcBef>
        <a:buClr>
          <a:srgbClr val="535353"/>
        </a:buClr>
        <a:buSzPct val="82000"/>
        <a:buChar char="•"/>
        <a:defRPr sz="4600">
          <a:solidFill>
            <a:srgbClr val="525252"/>
          </a:solidFill>
          <a:latin typeface="Gill Sans Light"/>
          <a:ea typeface="Gill Sans Light"/>
          <a:cs typeface="Gill Sans Light"/>
          <a:sym typeface="Gill Sans Light"/>
        </a:defRPr>
      </a:lvl3pPr>
      <a:lvl4pPr marL="1447800" indent="-304800" defTabSz="584200">
        <a:lnSpc>
          <a:spcPct val="120000"/>
        </a:lnSpc>
        <a:spcBef>
          <a:spcPts val="3800"/>
        </a:spcBef>
        <a:buClr>
          <a:srgbClr val="535353"/>
        </a:buClr>
        <a:buSzPct val="82000"/>
        <a:buChar char="•"/>
        <a:defRPr sz="4600">
          <a:solidFill>
            <a:srgbClr val="525252"/>
          </a:solidFill>
          <a:latin typeface="Gill Sans Light"/>
          <a:ea typeface="Gill Sans Light"/>
          <a:cs typeface="Gill Sans Light"/>
          <a:sym typeface="Gill Sans Light"/>
        </a:defRPr>
      </a:lvl4pPr>
      <a:lvl5pPr marL="1828800" indent="-304800" defTabSz="584200">
        <a:lnSpc>
          <a:spcPct val="120000"/>
        </a:lnSpc>
        <a:spcBef>
          <a:spcPts val="3800"/>
        </a:spcBef>
        <a:buClr>
          <a:srgbClr val="535353"/>
        </a:buClr>
        <a:buSzPct val="82000"/>
        <a:buChar char="•"/>
        <a:defRPr sz="4600">
          <a:solidFill>
            <a:srgbClr val="525252"/>
          </a:solidFill>
          <a:latin typeface="Gill Sans Light"/>
          <a:ea typeface="Gill Sans Light"/>
          <a:cs typeface="Gill Sans Light"/>
          <a:sym typeface="Gill Sans Light"/>
        </a:defRPr>
      </a:lvl5pPr>
      <a:lvl6pPr marL="2209800" indent="-304800" defTabSz="584200">
        <a:lnSpc>
          <a:spcPct val="120000"/>
        </a:lnSpc>
        <a:spcBef>
          <a:spcPts val="3800"/>
        </a:spcBef>
        <a:buClr>
          <a:srgbClr val="535353"/>
        </a:buClr>
        <a:buSzPct val="82000"/>
        <a:buChar char="•"/>
        <a:defRPr sz="4600">
          <a:solidFill>
            <a:srgbClr val="525252"/>
          </a:solidFill>
          <a:latin typeface="Gill Sans Light"/>
          <a:ea typeface="Gill Sans Light"/>
          <a:cs typeface="Gill Sans Light"/>
          <a:sym typeface="Gill Sans Light"/>
        </a:defRPr>
      </a:lvl6pPr>
      <a:lvl7pPr marL="2590800" indent="-304800" defTabSz="584200">
        <a:lnSpc>
          <a:spcPct val="120000"/>
        </a:lnSpc>
        <a:spcBef>
          <a:spcPts val="3800"/>
        </a:spcBef>
        <a:buClr>
          <a:srgbClr val="535353"/>
        </a:buClr>
        <a:buSzPct val="82000"/>
        <a:buChar char="•"/>
        <a:defRPr sz="4600">
          <a:solidFill>
            <a:srgbClr val="525252"/>
          </a:solidFill>
          <a:latin typeface="Gill Sans Light"/>
          <a:ea typeface="Gill Sans Light"/>
          <a:cs typeface="Gill Sans Light"/>
          <a:sym typeface="Gill Sans Light"/>
        </a:defRPr>
      </a:lvl7pPr>
      <a:lvl8pPr marL="2971800" indent="-304800" defTabSz="584200">
        <a:lnSpc>
          <a:spcPct val="120000"/>
        </a:lnSpc>
        <a:spcBef>
          <a:spcPts val="3800"/>
        </a:spcBef>
        <a:buClr>
          <a:srgbClr val="535353"/>
        </a:buClr>
        <a:buSzPct val="82000"/>
        <a:buChar char="•"/>
        <a:defRPr sz="4600">
          <a:solidFill>
            <a:srgbClr val="525252"/>
          </a:solidFill>
          <a:latin typeface="Gill Sans Light"/>
          <a:ea typeface="Gill Sans Light"/>
          <a:cs typeface="Gill Sans Light"/>
          <a:sym typeface="Gill Sans Light"/>
        </a:defRPr>
      </a:lvl8pPr>
      <a:lvl9pPr marL="3352800" indent="-304800" defTabSz="584200">
        <a:lnSpc>
          <a:spcPct val="120000"/>
        </a:lnSpc>
        <a:spcBef>
          <a:spcPts val="3800"/>
        </a:spcBef>
        <a:buClr>
          <a:srgbClr val="535353"/>
        </a:buClr>
        <a:buSzPct val="82000"/>
        <a:buChar char="•"/>
        <a:defRPr sz="4600">
          <a:solidFill>
            <a:srgbClr val="525252"/>
          </a:solidFill>
          <a:latin typeface="Gill Sans Light"/>
          <a:ea typeface="Gill Sans Light"/>
          <a:cs typeface="Gill Sans Light"/>
          <a:sym typeface="Gill Sans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33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40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22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8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vide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22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4813300" y="6819900"/>
            <a:ext cx="3365500" cy="1270000"/>
          </a:xfrm>
          <a:prstGeom prst="roundRect">
            <a:avLst>
              <a:gd name="adj" fmla="val 41000"/>
            </a:avLst>
          </a:prstGeom>
          <a:solidFill>
            <a:srgbClr val="00D3C4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Cours 11</a:t>
            </a:r>
          </a:p>
        </p:txBody>
      </p:sp>
      <p:sp>
        <p:nvSpPr>
          <p:cNvPr id="48" name="Shape 48"/>
          <p:cNvSpPr/>
          <p:nvPr/>
        </p:nvSpPr>
        <p:spPr>
          <a:xfrm>
            <a:off x="1320800" y="825500"/>
            <a:ext cx="10375900" cy="4076700"/>
          </a:xfrm>
          <a:prstGeom prst="roundRect">
            <a:avLst>
              <a:gd name="adj" fmla="val 25753"/>
            </a:avLst>
          </a:prstGeom>
          <a:solidFill>
            <a:srgbClr val="00D3C4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cap="all" sz="7200"/>
              <a:t>4.1 Les droites (suite)</a:t>
            </a:r>
            <a:endParaRPr cap="all" sz="7200"/>
          </a:p>
          <a:p>
            <a:pPr lvl="0">
              <a:defRPr sz="1800"/>
            </a:pPr>
            <a:r>
              <a:rPr cap="all" sz="7200"/>
              <a:t>4.2 LEs plans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1405687" y="1136650"/>
            <a:ext cx="10176273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On nomme cette équation l’équation normale du plan.</a:t>
            </a:r>
          </a:p>
        </p:txBody>
      </p:sp>
      <p:pic>
        <p:nvPicPr>
          <p:cNvPr id="214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54300" y="406400"/>
            <a:ext cx="7683500" cy="381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hape 215"/>
          <p:cNvSpPr/>
          <p:nvPr/>
        </p:nvSpPr>
        <p:spPr>
          <a:xfrm>
            <a:off x="1899363" y="2609850"/>
            <a:ext cx="9214322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On la note habituellement sous la forme suivante:</a:t>
            </a:r>
          </a:p>
        </p:txBody>
      </p:sp>
      <p:pic>
        <p:nvPicPr>
          <p:cNvPr id="216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38700" y="3860800"/>
            <a:ext cx="3327400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90800" y="5600700"/>
            <a:ext cx="2222500" cy="469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1" name="Group 221"/>
          <p:cNvGrpSpPr/>
          <p:nvPr/>
        </p:nvGrpSpPr>
        <p:grpSpPr>
          <a:xfrm>
            <a:off x="4724400" y="3848100"/>
            <a:ext cx="2425701" cy="469901"/>
            <a:chOff x="0" y="0"/>
            <a:chExt cx="2425700" cy="469900"/>
          </a:xfrm>
        </p:grpSpPr>
        <p:sp>
          <p:nvSpPr>
            <p:cNvPr id="218" name="Shape 218"/>
            <p:cNvSpPr/>
            <p:nvPr/>
          </p:nvSpPr>
          <p:spPr>
            <a:xfrm>
              <a:off x="-1" y="25400"/>
              <a:ext cx="444502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  <p:sp>
          <p:nvSpPr>
            <p:cNvPr id="219" name="Shape 219"/>
            <p:cNvSpPr/>
            <p:nvPr/>
          </p:nvSpPr>
          <p:spPr>
            <a:xfrm>
              <a:off x="990599" y="0"/>
              <a:ext cx="444502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  <p:sp>
          <p:nvSpPr>
            <p:cNvPr id="220" name="Shape 220"/>
            <p:cNvSpPr/>
            <p:nvPr/>
          </p:nvSpPr>
          <p:spPr>
            <a:xfrm>
              <a:off x="1981199" y="0"/>
              <a:ext cx="444502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</p:grpSp>
      <p:grpSp>
        <p:nvGrpSpPr>
          <p:cNvPr id="225" name="Group 225"/>
          <p:cNvGrpSpPr/>
          <p:nvPr/>
        </p:nvGrpSpPr>
        <p:grpSpPr>
          <a:xfrm>
            <a:off x="3725333" y="4250266"/>
            <a:ext cx="3081868" cy="1337734"/>
            <a:chOff x="0" y="0"/>
            <a:chExt cx="3081866" cy="1337733"/>
          </a:xfrm>
        </p:grpSpPr>
        <p:sp>
          <p:nvSpPr>
            <p:cNvPr id="222" name="Shape 222"/>
            <p:cNvSpPr/>
            <p:nvPr/>
          </p:nvSpPr>
          <p:spPr>
            <a:xfrm flipV="1">
              <a:off x="0" y="33866"/>
              <a:ext cx="1134534" cy="1303868"/>
            </a:xfrm>
            <a:prstGeom prst="line">
              <a:avLst/>
            </a:prstGeom>
            <a:noFill/>
            <a:ln w="25400" cap="flat">
              <a:solidFill>
                <a:srgbClr val="FF4013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" name="Shape 223"/>
            <p:cNvSpPr/>
            <p:nvPr/>
          </p:nvSpPr>
          <p:spPr>
            <a:xfrm flipV="1">
              <a:off x="558800" y="33867"/>
              <a:ext cx="1557867" cy="1303867"/>
            </a:xfrm>
            <a:prstGeom prst="line">
              <a:avLst/>
            </a:prstGeom>
            <a:noFill/>
            <a:ln w="25400" cap="flat">
              <a:solidFill>
                <a:srgbClr val="FF4013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" name="Shape 224"/>
            <p:cNvSpPr/>
            <p:nvPr/>
          </p:nvSpPr>
          <p:spPr>
            <a:xfrm flipV="1">
              <a:off x="1134533" y="0"/>
              <a:ext cx="1947334" cy="1320801"/>
            </a:xfrm>
            <a:prstGeom prst="line">
              <a:avLst/>
            </a:prstGeom>
            <a:noFill/>
            <a:ln w="25400" cap="flat">
              <a:solidFill>
                <a:srgbClr val="FF4013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226" name="Shape 226"/>
          <p:cNvSpPr/>
          <p:nvPr/>
        </p:nvSpPr>
        <p:spPr>
          <a:xfrm>
            <a:off x="-2227" y="6705600"/>
            <a:ext cx="129921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L’avantage de cette équation est qu’on y lit directement </a:t>
            </a:r>
            <a:endParaRPr sz="3600"/>
          </a:p>
          <a:p>
            <a:pPr lvl="0">
              <a:defRPr sz="1800"/>
            </a:pPr>
            <a:r>
              <a:rPr sz="3600"/>
              <a:t>un vecteur normal.</a:t>
            </a:r>
          </a:p>
        </p:txBody>
      </p:sp>
      <p:grpSp>
        <p:nvGrpSpPr>
          <p:cNvPr id="235" name="Group 235"/>
          <p:cNvGrpSpPr/>
          <p:nvPr/>
        </p:nvGrpSpPr>
        <p:grpSpPr>
          <a:xfrm>
            <a:off x="2603499" y="139699"/>
            <a:ext cx="7874001" cy="3721101"/>
            <a:chOff x="0" y="0"/>
            <a:chExt cx="7873999" cy="3721100"/>
          </a:xfrm>
        </p:grpSpPr>
        <p:sp>
          <p:nvSpPr>
            <p:cNvPr id="227" name="Shape 227"/>
            <p:cNvSpPr/>
            <p:nvPr/>
          </p:nvSpPr>
          <p:spPr>
            <a:xfrm>
              <a:off x="2565399" y="215900"/>
              <a:ext cx="558801" cy="520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  <p:sp>
          <p:nvSpPr>
            <p:cNvPr id="228" name="Shape 228"/>
            <p:cNvSpPr/>
            <p:nvPr/>
          </p:nvSpPr>
          <p:spPr>
            <a:xfrm>
              <a:off x="-1" y="215900"/>
              <a:ext cx="558801" cy="520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  <p:sp>
          <p:nvSpPr>
            <p:cNvPr id="229" name="Shape 229"/>
            <p:cNvSpPr/>
            <p:nvPr/>
          </p:nvSpPr>
          <p:spPr>
            <a:xfrm>
              <a:off x="1308099" y="215900"/>
              <a:ext cx="558801" cy="520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  <p:sp>
          <p:nvSpPr>
            <p:cNvPr id="230" name="Shape 230"/>
            <p:cNvSpPr/>
            <p:nvPr/>
          </p:nvSpPr>
          <p:spPr>
            <a:xfrm>
              <a:off x="3911599" y="-1"/>
              <a:ext cx="3962401" cy="93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  <p:sp>
          <p:nvSpPr>
            <p:cNvPr id="231" name="Shape 231"/>
            <p:cNvSpPr/>
            <p:nvPr/>
          </p:nvSpPr>
          <p:spPr>
            <a:xfrm flipH="1" flipV="1">
              <a:off x="296331" y="757768"/>
              <a:ext cx="1938869" cy="2963332"/>
            </a:xfrm>
            <a:prstGeom prst="line">
              <a:avLst/>
            </a:prstGeom>
            <a:noFill/>
            <a:ln w="25400" cap="flat">
              <a:solidFill>
                <a:srgbClr val="FF4013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" name="Shape 232"/>
            <p:cNvSpPr/>
            <p:nvPr/>
          </p:nvSpPr>
          <p:spPr>
            <a:xfrm flipH="1" flipV="1">
              <a:off x="1608666" y="757767"/>
              <a:ext cx="1629834" cy="2937933"/>
            </a:xfrm>
            <a:prstGeom prst="line">
              <a:avLst/>
            </a:prstGeom>
            <a:noFill/>
            <a:ln w="25400" cap="flat">
              <a:solidFill>
                <a:srgbClr val="FF4013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" name="Shape 233"/>
            <p:cNvSpPr/>
            <p:nvPr/>
          </p:nvSpPr>
          <p:spPr>
            <a:xfrm flipH="1" flipV="1">
              <a:off x="2840568" y="761999"/>
              <a:ext cx="1372273" cy="2933701"/>
            </a:xfrm>
            <a:prstGeom prst="line">
              <a:avLst/>
            </a:prstGeom>
            <a:noFill/>
            <a:ln w="25400" cap="flat">
              <a:solidFill>
                <a:srgbClr val="FF4013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" name="Shape 234"/>
            <p:cNvSpPr/>
            <p:nvPr/>
          </p:nvSpPr>
          <p:spPr>
            <a:xfrm flipV="1">
              <a:off x="5439833" y="965200"/>
              <a:ext cx="618067" cy="2730500"/>
            </a:xfrm>
            <a:prstGeom prst="line">
              <a:avLst/>
            </a:prstGeom>
            <a:noFill/>
            <a:ln w="25400" cap="flat">
              <a:solidFill>
                <a:srgbClr val="FF4013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spd="slow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afterEffect" presetClass="exi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afterEffect" presetClass="entr" presetSubtype="0" presetID="1" grpId="9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5" grpId="6"/>
      <p:bldP build="whole" bldLvl="1" animBg="1" rev="0" advAuto="0" spid="221" grpId="7"/>
      <p:bldP build="whole" bldLvl="1" animBg="1" rev="0" advAuto="0" spid="217" grpId="9"/>
      <p:bldP build="whole" bldLvl="1" animBg="1" rev="0" advAuto="0" spid="213" grpId="1"/>
      <p:bldP build="whole" bldLvl="1" animBg="1" rev="0" advAuto="0" spid="216" grpId="3"/>
      <p:bldP build="whole" bldLvl="1" animBg="1" rev="0" advAuto="0" spid="226" grpId="5"/>
      <p:bldP build="whole" bldLvl="1" animBg="1" rev="0" advAuto="0" spid="215" grpId="2"/>
      <p:bldP build="whole" bldLvl="1" animBg="1" rev="0" advAuto="0" spid="235" grpId="4"/>
      <p:bldP build="whole" bldLvl="1" animBg="1" rev="0" advAuto="0" spid="225" grpId="8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/>
        </p:nvSpPr>
        <p:spPr>
          <a:xfrm>
            <a:off x="2484809" y="228600"/>
            <a:ext cx="8026227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On peut aussi décrire le plan par le fait que</a:t>
            </a:r>
          </a:p>
        </p:txBody>
      </p:sp>
      <p:pic>
        <p:nvPicPr>
          <p:cNvPr id="238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5200" y="4991100"/>
            <a:ext cx="5080000" cy="1676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1" name="Group 241"/>
          <p:cNvGrpSpPr/>
          <p:nvPr/>
        </p:nvGrpSpPr>
        <p:grpSpPr>
          <a:xfrm>
            <a:off x="2705100" y="4279900"/>
            <a:ext cx="1790700" cy="3094567"/>
            <a:chOff x="0" y="0"/>
            <a:chExt cx="1790700" cy="3094566"/>
          </a:xfrm>
        </p:grpSpPr>
        <p:sp>
          <p:nvSpPr>
            <p:cNvPr id="239" name="Shape 239"/>
            <p:cNvSpPr/>
            <p:nvPr/>
          </p:nvSpPr>
          <p:spPr>
            <a:xfrm>
              <a:off x="0" y="0"/>
              <a:ext cx="1790700" cy="3094567"/>
            </a:xfrm>
            <a:prstGeom prst="line">
              <a:avLst/>
            </a:prstGeom>
            <a:noFill/>
            <a:ln w="38100" cap="flat">
              <a:solidFill>
                <a:srgbClr val="FF401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40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612900"/>
              <a:ext cx="698500" cy="520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8" name="Group 248"/>
          <p:cNvGrpSpPr/>
          <p:nvPr/>
        </p:nvGrpSpPr>
        <p:grpSpPr>
          <a:xfrm>
            <a:off x="3657600" y="5710755"/>
            <a:ext cx="2586671" cy="2655878"/>
            <a:chOff x="0" y="0"/>
            <a:chExt cx="2586670" cy="2655877"/>
          </a:xfrm>
        </p:grpSpPr>
        <p:sp>
          <p:nvSpPr>
            <p:cNvPr id="242" name="Shape 242"/>
            <p:cNvSpPr/>
            <p:nvPr/>
          </p:nvSpPr>
          <p:spPr>
            <a:xfrm flipH="1" flipV="1">
              <a:off x="816714" y="1645949"/>
              <a:ext cx="1769957" cy="1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" name="Shape 243"/>
            <p:cNvSpPr/>
            <p:nvPr/>
          </p:nvSpPr>
          <p:spPr>
            <a:xfrm flipV="1">
              <a:off x="43000" y="1638224"/>
              <a:ext cx="766857" cy="1017654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" name="Shape 244"/>
            <p:cNvSpPr/>
            <p:nvPr/>
          </p:nvSpPr>
          <p:spPr>
            <a:xfrm flipH="1">
              <a:off x="808566" y="0"/>
              <a:ext cx="1" cy="1629856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45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807644"/>
              <a:ext cx="139700" cy="304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6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57400" y="1134544"/>
              <a:ext cx="165100" cy="368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7" name="dropped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82600" y="804344"/>
              <a:ext cx="165100" cy="317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55" name="Group 255"/>
          <p:cNvGrpSpPr/>
          <p:nvPr/>
        </p:nvGrpSpPr>
        <p:grpSpPr>
          <a:xfrm>
            <a:off x="101600" y="1993900"/>
            <a:ext cx="9114367" cy="3323167"/>
            <a:chOff x="0" y="0"/>
            <a:chExt cx="9114366" cy="3323166"/>
          </a:xfrm>
        </p:grpSpPr>
        <p:grpSp>
          <p:nvGrpSpPr>
            <p:cNvPr id="253" name="Group 253"/>
            <p:cNvGrpSpPr/>
            <p:nvPr/>
          </p:nvGrpSpPr>
          <p:grpSpPr>
            <a:xfrm>
              <a:off x="0" y="0"/>
              <a:ext cx="9114367" cy="3323167"/>
              <a:chOff x="0" y="0"/>
              <a:chExt cx="9114366" cy="3323166"/>
            </a:xfrm>
          </p:grpSpPr>
          <p:sp>
            <p:nvSpPr>
              <p:cNvPr id="249" name="Shape 249"/>
              <p:cNvSpPr/>
              <p:nvPr/>
            </p:nvSpPr>
            <p:spPr>
              <a:xfrm>
                <a:off x="0" y="939800"/>
                <a:ext cx="2078568" cy="2383367"/>
              </a:xfrm>
              <a:prstGeom prst="line">
                <a:avLst/>
              </a:prstGeom>
              <a:noFill/>
              <a:ln w="254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50" name="Shape 250"/>
              <p:cNvSpPr/>
              <p:nvPr/>
            </p:nvSpPr>
            <p:spPr>
              <a:xfrm>
                <a:off x="7035800" y="0"/>
                <a:ext cx="2078567" cy="2383367"/>
              </a:xfrm>
              <a:prstGeom prst="line">
                <a:avLst/>
              </a:prstGeom>
              <a:noFill/>
              <a:ln w="254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51" name="Shape 251"/>
              <p:cNvSpPr/>
              <p:nvPr/>
            </p:nvSpPr>
            <p:spPr>
              <a:xfrm flipV="1">
                <a:off x="2070100" y="2408766"/>
                <a:ext cx="7023100" cy="905934"/>
              </a:xfrm>
              <a:prstGeom prst="line">
                <a:avLst/>
              </a:prstGeom>
              <a:noFill/>
              <a:ln w="254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52" name="Shape 252"/>
              <p:cNvSpPr/>
              <p:nvPr/>
            </p:nvSpPr>
            <p:spPr>
              <a:xfrm flipV="1">
                <a:off x="12700" y="8466"/>
                <a:ext cx="7023100" cy="905934"/>
              </a:xfrm>
              <a:prstGeom prst="line">
                <a:avLst/>
              </a:prstGeom>
              <a:noFill/>
              <a:ln w="254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sp>
          <p:nvSpPr>
            <p:cNvPr id="254" name="Shape 254"/>
            <p:cNvSpPr/>
            <p:nvPr/>
          </p:nvSpPr>
          <p:spPr>
            <a:xfrm>
              <a:off x="16933" y="4233"/>
              <a:ext cx="9059335" cy="3318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061"/>
                  </a:moveTo>
                  <a:lnTo>
                    <a:pt x="16715" y="0"/>
                  </a:lnTo>
                  <a:lnTo>
                    <a:pt x="21600" y="15539"/>
                  </a:lnTo>
                  <a:lnTo>
                    <a:pt x="4885" y="21600"/>
                  </a:lnTo>
                  <a:lnTo>
                    <a:pt x="0" y="6061"/>
                  </a:lnTo>
                  <a:close/>
                </a:path>
              </a:pathLst>
            </a:custGeom>
            <a:solidFill>
              <a:srgbClr val="FFFB00">
                <a:alpha val="50000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</p:grpSp>
      <p:grpSp>
        <p:nvGrpSpPr>
          <p:cNvPr id="260" name="Group 260"/>
          <p:cNvGrpSpPr/>
          <p:nvPr/>
        </p:nvGrpSpPr>
        <p:grpSpPr>
          <a:xfrm>
            <a:off x="4470400" y="2425700"/>
            <a:ext cx="5130800" cy="4940300"/>
            <a:chOff x="0" y="0"/>
            <a:chExt cx="5130800" cy="4940299"/>
          </a:xfrm>
        </p:grpSpPr>
        <p:sp>
          <p:nvSpPr>
            <p:cNvPr id="256" name="Shape 256"/>
            <p:cNvSpPr/>
            <p:nvPr/>
          </p:nvSpPr>
          <p:spPr>
            <a:xfrm flipH="1">
              <a:off x="0" y="647700"/>
              <a:ext cx="2785533" cy="4292600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grpSp>
          <p:nvGrpSpPr>
            <p:cNvPr id="259" name="Group 259"/>
            <p:cNvGrpSpPr/>
            <p:nvPr/>
          </p:nvGrpSpPr>
          <p:grpSpPr>
            <a:xfrm>
              <a:off x="2679700" y="0"/>
              <a:ext cx="2451100" cy="698501"/>
              <a:chOff x="0" y="0"/>
              <a:chExt cx="2451100" cy="698500"/>
            </a:xfrm>
          </p:grpSpPr>
          <p:sp>
            <p:nvSpPr>
              <p:cNvPr id="257" name="Shape 257"/>
              <p:cNvSpPr/>
              <p:nvPr/>
            </p:nvSpPr>
            <p:spPr>
              <a:xfrm>
                <a:off x="50800" y="520700"/>
                <a:ext cx="165100" cy="177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6995D7"/>
              </a:solidFill>
              <a:ln w="25400" cap="flat">
                <a:noFill/>
                <a:miter lim="400000"/>
              </a:ln>
              <a:effectLst>
                <a:reflection blurRad="0" stA="71804" stPos="0" endA="0" endPos="40000" dist="0" dir="5400000" fadeDir="5400000" sx="100000" sy="-100000" kx="0" ky="0" algn="bl" rotWithShape="0"/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4000"/>
                </a:pPr>
              </a:p>
            </p:txBody>
          </p:sp>
          <p:pic>
            <p:nvPicPr>
              <p:cNvPr id="258" name="droppedImage.pdf"/>
              <p:cNvPicPr/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0"/>
                <a:ext cx="2451100" cy="4953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261" name="Shape 261"/>
          <p:cNvSpPr/>
          <p:nvPr/>
        </p:nvSpPr>
        <p:spPr>
          <a:xfrm>
            <a:off x="2628900" y="4191000"/>
            <a:ext cx="165100" cy="177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6995D7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50800" tIns="50800" rIns="50800" bIns="50800" anchor="ctr"/>
          <a:lstStyle/>
          <a:p>
            <a:pPr lvl="0">
              <a:defRPr sz="4000"/>
            </a:pPr>
          </a:p>
        </p:txBody>
      </p:sp>
      <p:grpSp>
        <p:nvGrpSpPr>
          <p:cNvPr id="264" name="Group 264"/>
          <p:cNvGrpSpPr/>
          <p:nvPr/>
        </p:nvGrpSpPr>
        <p:grpSpPr>
          <a:xfrm>
            <a:off x="2679700" y="2595033"/>
            <a:ext cx="1397001" cy="1672167"/>
            <a:chOff x="0" y="0"/>
            <a:chExt cx="1397000" cy="1672166"/>
          </a:xfrm>
        </p:grpSpPr>
        <p:sp>
          <p:nvSpPr>
            <p:cNvPr id="262" name="Shape 262"/>
            <p:cNvSpPr/>
            <p:nvPr/>
          </p:nvSpPr>
          <p:spPr>
            <a:xfrm flipH="1">
              <a:off x="0" y="0"/>
              <a:ext cx="1397001" cy="1672167"/>
            </a:xfrm>
            <a:prstGeom prst="line">
              <a:avLst/>
            </a:prstGeom>
            <a:noFill/>
            <a:ln w="38100" cap="flat">
              <a:solidFill>
                <a:srgbClr val="77BB41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3" name="droppedIm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4300" y="503766"/>
              <a:ext cx="304800" cy="393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7" name="Group 267"/>
          <p:cNvGrpSpPr/>
          <p:nvPr/>
        </p:nvGrpSpPr>
        <p:grpSpPr>
          <a:xfrm>
            <a:off x="2692400" y="4072466"/>
            <a:ext cx="3666067" cy="563034"/>
            <a:chOff x="0" y="0"/>
            <a:chExt cx="3666066" cy="563033"/>
          </a:xfrm>
        </p:grpSpPr>
        <p:sp>
          <p:nvSpPr>
            <p:cNvPr id="265" name="Shape 265"/>
            <p:cNvSpPr/>
            <p:nvPr/>
          </p:nvSpPr>
          <p:spPr>
            <a:xfrm flipH="1">
              <a:off x="0" y="0"/>
              <a:ext cx="3666067" cy="207435"/>
            </a:xfrm>
            <a:prstGeom prst="line">
              <a:avLst/>
            </a:prstGeom>
            <a:noFill/>
            <a:ln w="38100" cap="flat">
              <a:solidFill>
                <a:srgbClr val="0061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6" name="dropped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133600" y="169333"/>
              <a:ext cx="317500" cy="393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0" name="Group 270"/>
          <p:cNvGrpSpPr/>
          <p:nvPr/>
        </p:nvGrpSpPr>
        <p:grpSpPr>
          <a:xfrm>
            <a:off x="2730500" y="2794000"/>
            <a:ext cx="4487334" cy="1447801"/>
            <a:chOff x="0" y="0"/>
            <a:chExt cx="4487333" cy="1447800"/>
          </a:xfrm>
        </p:grpSpPr>
        <p:sp>
          <p:nvSpPr>
            <p:cNvPr id="268" name="Shape 268"/>
            <p:cNvSpPr/>
            <p:nvPr/>
          </p:nvSpPr>
          <p:spPr>
            <a:xfrm flipH="1">
              <a:off x="0" y="262466"/>
              <a:ext cx="4487334" cy="1185335"/>
            </a:xfrm>
            <a:prstGeom prst="line">
              <a:avLst/>
            </a:prstGeom>
            <a:noFill/>
            <a:ln w="38100" cap="flat">
              <a:solidFill>
                <a:srgbClr val="7B219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9" name="dropped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841500" y="0"/>
              <a:ext cx="685800" cy="520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5" name="Group 275"/>
          <p:cNvGrpSpPr/>
          <p:nvPr/>
        </p:nvGrpSpPr>
        <p:grpSpPr>
          <a:xfrm>
            <a:off x="3733800" y="1155700"/>
            <a:ext cx="5453534" cy="685800"/>
            <a:chOff x="0" y="0"/>
            <a:chExt cx="5453533" cy="685800"/>
          </a:xfrm>
        </p:grpSpPr>
        <p:sp>
          <p:nvSpPr>
            <p:cNvPr id="271" name="Shape 271"/>
            <p:cNvSpPr/>
            <p:nvPr/>
          </p:nvSpPr>
          <p:spPr>
            <a:xfrm>
              <a:off x="787722" y="38100"/>
              <a:ext cx="447602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et</a:t>
              </a:r>
            </a:p>
          </p:txBody>
        </p:sp>
        <p:pic>
          <p:nvPicPr>
            <p:cNvPr id="272" name="droppedIm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409700" y="0"/>
              <a:ext cx="698500" cy="520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3" name="Shape 273"/>
            <p:cNvSpPr/>
            <p:nvPr/>
          </p:nvSpPr>
          <p:spPr>
            <a:xfrm>
              <a:off x="2289745" y="63500"/>
              <a:ext cx="3163789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/>
            </a:lstStyle>
            <a:p>
              <a:pPr lvl="0">
                <a:defRPr sz="1800"/>
              </a:pPr>
              <a:r>
                <a:rPr sz="3600"/>
                <a:t>sont coplanaires.</a:t>
              </a:r>
            </a:p>
          </p:txBody>
        </p:sp>
        <p:pic>
          <p:nvPicPr>
            <p:cNvPr id="274" name="droppedImage.pd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152400"/>
              <a:ext cx="736600" cy="419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8" name="Group 278"/>
          <p:cNvGrpSpPr/>
          <p:nvPr/>
        </p:nvGrpSpPr>
        <p:grpSpPr>
          <a:xfrm>
            <a:off x="3302638" y="6921500"/>
            <a:ext cx="8490571" cy="2241550"/>
            <a:chOff x="0" y="0"/>
            <a:chExt cx="8490570" cy="2241550"/>
          </a:xfrm>
        </p:grpSpPr>
        <p:sp>
          <p:nvSpPr>
            <p:cNvPr id="276" name="Shape 276"/>
            <p:cNvSpPr/>
            <p:nvPr/>
          </p:nvSpPr>
          <p:spPr>
            <a:xfrm>
              <a:off x="0" y="1619250"/>
              <a:ext cx="8490571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Ça nous redonne l’équation normale du plan.</a:t>
              </a:r>
            </a:p>
          </p:txBody>
        </p:sp>
        <p:sp>
          <p:nvSpPr>
            <p:cNvPr id="277" name="Shape 277"/>
            <p:cNvSpPr/>
            <p:nvPr/>
          </p:nvSpPr>
          <p:spPr>
            <a:xfrm flipH="1">
              <a:off x="5473061" y="0"/>
              <a:ext cx="1536701" cy="1739900"/>
            </a:xfrm>
            <a:prstGeom prst="line">
              <a:avLst/>
            </a:prstGeom>
            <a:noFill/>
            <a:ln w="38100" cap="flat">
              <a:solidFill>
                <a:srgbClr val="535353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after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1" grpId="2"/>
      <p:bldP build="whole" bldLvl="1" animBg="1" rev="0" advAuto="0" spid="275" grpId="10"/>
      <p:bldP build="whole" bldLvl="1" animBg="1" rev="0" advAuto="0" spid="270" grpId="8"/>
      <p:bldP build="whole" bldLvl="1" animBg="1" rev="0" advAuto="0" spid="237" grpId="9"/>
      <p:bldP build="whole" bldLvl="1" animBg="1" rev="0" advAuto="0" spid="260" grpId="7"/>
      <p:bldP build="whole" bldLvl="1" animBg="1" rev="0" advAuto="0" spid="264" grpId="5"/>
      <p:bldP build="whole" bldLvl="1" animBg="1" rev="0" advAuto="0" spid="278" grpId="12"/>
      <p:bldP build="whole" bldLvl="1" animBg="1" rev="0" advAuto="0" spid="261" grpId="3"/>
      <p:bldP build="whole" bldLvl="1" animBg="1" rev="0" advAuto="0" spid="255" grpId="4"/>
      <p:bldP build="whole" bldLvl="1" animBg="1" rev="0" advAuto="0" spid="238" grpId="11"/>
      <p:bldP build="whole" bldLvl="1" animBg="1" rev="0" advAuto="0" spid="267" grpId="6"/>
      <p:bldP build="whole" bldLvl="1" animBg="1" rev="0" advAuto="0" spid="24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3251200" y="266700"/>
            <a:ext cx="6502400" cy="711200"/>
          </a:xfrm>
          <a:prstGeom prst="roundRect">
            <a:avLst>
              <a:gd name="adj" fmla="val 50000"/>
            </a:avLst>
          </a:prstGeom>
          <a:solidFill>
            <a:srgbClr val="EEF148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Faites les exercices suivants</a:t>
            </a:r>
          </a:p>
        </p:txBody>
      </p:sp>
      <p:sp>
        <p:nvSpPr>
          <p:cNvPr id="281" name="Shape 281"/>
          <p:cNvSpPr/>
          <p:nvPr/>
        </p:nvSpPr>
        <p:spPr>
          <a:xfrm>
            <a:off x="5156472" y="4559300"/>
            <a:ext cx="2683372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p.149, # 1 à 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>
        <p14:flip dir="r"/>
      </p:transition>
    </mc:Choice>
    <mc:Fallback>
      <p:transition xmlns:p14="http://schemas.microsoft.com/office/powerpoint/2010/main" spd="slow" advClick="1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/>
        </p:nvSpPr>
        <p:spPr>
          <a:xfrm>
            <a:off x="4000500" y="4102100"/>
            <a:ext cx="2387600" cy="787400"/>
          </a:xfrm>
          <a:prstGeom prst="roundRect">
            <a:avLst>
              <a:gd name="adj" fmla="val 50000"/>
            </a:avLst>
          </a:prstGeom>
          <a:solidFill>
            <a:srgbClr val="D92A14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Devoir:</a:t>
            </a:r>
          </a:p>
        </p:txBody>
      </p:sp>
      <p:sp>
        <p:nvSpPr>
          <p:cNvPr id="284" name="Shape 284"/>
          <p:cNvSpPr/>
          <p:nvPr/>
        </p:nvSpPr>
        <p:spPr>
          <a:xfrm>
            <a:off x="6496322" y="4178300"/>
            <a:ext cx="3026272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p. 152, # 1 à 10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2755900" y="165100"/>
            <a:ext cx="7810500" cy="800100"/>
          </a:xfrm>
          <a:prstGeom prst="roundRect">
            <a:avLst>
              <a:gd name="adj" fmla="val 50000"/>
            </a:avLst>
          </a:prstGeom>
          <a:solidFill>
            <a:srgbClr val="00D3C4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Au dernier cours, nous avons vu</a:t>
            </a:r>
          </a:p>
        </p:txBody>
      </p:sp>
      <p:sp>
        <p:nvSpPr>
          <p:cNvPr id="51" name="Shape 51"/>
          <p:cNvSpPr/>
          <p:nvPr/>
        </p:nvSpPr>
        <p:spPr>
          <a:xfrm>
            <a:off x="1828800" y="2997200"/>
            <a:ext cx="9753600" cy="374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marL="635000" indent="-635000" algn="l">
              <a:lnSpc>
                <a:spcPct val="200000"/>
              </a:lnSpc>
              <a:buClr>
                <a:srgbClr val="008B81"/>
              </a:buClr>
              <a:buSzPct val="125000"/>
              <a:buFont typeface="Lucida Grande"/>
              <a:buChar char="✓"/>
              <a:defRPr sz="1800"/>
            </a:pPr>
            <a:r>
              <a:rPr sz="3600"/>
              <a:t>L’équation vectorielle et l’équation normale d’une droite dans le plan.</a:t>
            </a:r>
            <a:endParaRPr sz="3600"/>
          </a:p>
          <a:p>
            <a:pPr lvl="1" marL="635000" indent="-635000" algn="l">
              <a:lnSpc>
                <a:spcPct val="200000"/>
              </a:lnSpc>
              <a:buClr>
                <a:srgbClr val="008B81"/>
              </a:buClr>
              <a:buSzPct val="125000"/>
              <a:buFont typeface="Lucida Grande"/>
              <a:buChar char="✓"/>
              <a:defRPr sz="1800"/>
            </a:pPr>
            <a:r>
              <a:rPr sz="3600"/>
              <a:t>L’équation vectorielle d’une droite dans l’espace.</a:t>
            </a:r>
            <a:endParaRPr sz="3600"/>
          </a:p>
          <a:p>
            <a:pPr lvl="1" marL="635000" indent="-635000" algn="l">
              <a:lnSpc>
                <a:spcPct val="200000"/>
              </a:lnSpc>
              <a:buClr>
                <a:srgbClr val="008B81"/>
              </a:buClr>
              <a:buSzPct val="125000"/>
              <a:buFont typeface="Lucida Grande"/>
              <a:buChar char="✓"/>
              <a:defRPr sz="1800"/>
            </a:pPr>
            <a:r>
              <a:rPr sz="3600"/>
              <a:t>La distance d’un point à une droite.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>
        <p14:flip dir="r"/>
      </p:transition>
    </mc:Choice>
    <mc:Fallback>
      <p:transition xmlns:p14="http://schemas.microsoft.com/office/powerpoint/2010/main" spd="slow" advClick="1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930400" y="1993900"/>
            <a:ext cx="9131300" cy="4787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marL="635000" indent="-635000" algn="l">
              <a:lnSpc>
                <a:spcPct val="200000"/>
              </a:lnSpc>
              <a:buClr>
                <a:srgbClr val="008B81"/>
              </a:buClr>
              <a:buSzPct val="125000"/>
              <a:buFont typeface="Lucida Grande"/>
              <a:buChar char="✓"/>
              <a:defRPr sz="1800"/>
            </a:pPr>
            <a:r>
              <a:rPr sz="3600"/>
              <a:t>La distance entre deux droites.</a:t>
            </a:r>
            <a:endParaRPr sz="3600"/>
          </a:p>
          <a:p>
            <a:pPr lvl="1" marL="635000" indent="-635000" algn="l">
              <a:lnSpc>
                <a:spcPct val="200000"/>
              </a:lnSpc>
              <a:buClr>
                <a:srgbClr val="008B81"/>
              </a:buClr>
              <a:buSzPct val="125000"/>
              <a:buFont typeface="Lucida Grande"/>
              <a:buChar char="✓"/>
              <a:defRPr sz="1800"/>
            </a:pPr>
            <a:r>
              <a:rPr sz="3600"/>
              <a:t>Les diverses équations qui décrivent un plan.</a:t>
            </a:r>
            <a:endParaRPr sz="3600"/>
          </a:p>
          <a:p>
            <a:pPr lvl="1" marL="635000" indent="-635000" algn="l">
              <a:lnSpc>
                <a:spcPct val="200000"/>
              </a:lnSpc>
              <a:buClr>
                <a:srgbClr val="008B81"/>
              </a:buClr>
              <a:buSzPct val="125000"/>
              <a:buFont typeface="Lucida Grande"/>
              <a:buChar char="✓"/>
              <a:defRPr sz="1800"/>
            </a:pPr>
            <a:r>
              <a:rPr sz="3600"/>
              <a:t>L’intersection de deux plans.</a:t>
            </a:r>
            <a:endParaRPr sz="3600"/>
          </a:p>
          <a:p>
            <a:pPr lvl="1" marL="635000" indent="-635000" algn="l">
              <a:lnSpc>
                <a:spcPct val="200000"/>
              </a:lnSpc>
              <a:buClr>
                <a:srgbClr val="008B81"/>
              </a:buClr>
              <a:buSzPct val="125000"/>
              <a:buFont typeface="Lucida Grande"/>
              <a:buChar char="✓"/>
              <a:defRPr sz="1800"/>
            </a:pPr>
            <a:r>
              <a:rPr sz="3600"/>
              <a:t>L’angle entre deux plans.</a:t>
            </a:r>
            <a:endParaRPr sz="3600"/>
          </a:p>
          <a:p>
            <a:pPr lvl="1" marL="635000" indent="-635000" algn="l">
              <a:lnSpc>
                <a:spcPct val="200000"/>
              </a:lnSpc>
              <a:buClr>
                <a:srgbClr val="008B81"/>
              </a:buClr>
              <a:buSzPct val="125000"/>
              <a:buFont typeface="Lucida Grande"/>
              <a:buChar char="✓"/>
              <a:defRPr sz="1800"/>
            </a:pPr>
            <a:r>
              <a:rPr sz="3600"/>
              <a:t>La distance d’un point à un plan.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2droites-2.mov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584200" y="2260600"/>
            <a:ext cx="11821100" cy="6629400"/>
          </a:xfrm>
          <a:prstGeom prst="rect">
            <a:avLst/>
          </a:prstGeom>
        </p:spPr>
      </p:pic>
      <p:sp>
        <p:nvSpPr>
          <p:cNvPr id="56" name="Shape 56"/>
          <p:cNvSpPr/>
          <p:nvPr/>
        </p:nvSpPr>
        <p:spPr>
          <a:xfrm>
            <a:off x="3446003" y="292100"/>
            <a:ext cx="6078439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Distance entre deux droites dans</a:t>
            </a:r>
          </a:p>
        </p:txBody>
      </p:sp>
      <p:pic>
        <p:nvPicPr>
          <p:cNvPr id="57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652000" y="342900"/>
            <a:ext cx="533400" cy="43180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/>
          <p:nvPr/>
        </p:nvSpPr>
        <p:spPr>
          <a:xfrm>
            <a:off x="3890119" y="8293100"/>
            <a:ext cx="5444208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Ouin... un peu moins simple!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00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15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</p:childTnLst>
        </p:cTn>
      </p:par>
    </p:tnLst>
    <p:bldLst>
      <p:bldP build="whole" bldLvl="1" animBg="1" rev="0" advAuto="0" spid="55" grpId="1"/>
      <p:bldP build="whole" bldLvl="1" animBg="1" rev="0" advAuto="0" spid="58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6"/>
          <p:cNvGrpSpPr/>
          <p:nvPr/>
        </p:nvGrpSpPr>
        <p:grpSpPr>
          <a:xfrm>
            <a:off x="2565400" y="5816600"/>
            <a:ext cx="9114367" cy="3323167"/>
            <a:chOff x="0" y="0"/>
            <a:chExt cx="9114366" cy="3323166"/>
          </a:xfrm>
        </p:grpSpPr>
        <p:grpSp>
          <p:nvGrpSpPr>
            <p:cNvPr id="64" name="Group 64"/>
            <p:cNvGrpSpPr/>
            <p:nvPr/>
          </p:nvGrpSpPr>
          <p:grpSpPr>
            <a:xfrm>
              <a:off x="0" y="0"/>
              <a:ext cx="9114367" cy="3323167"/>
              <a:chOff x="0" y="0"/>
              <a:chExt cx="9114366" cy="3323166"/>
            </a:xfrm>
          </p:grpSpPr>
          <p:sp>
            <p:nvSpPr>
              <p:cNvPr id="60" name="Shape 60"/>
              <p:cNvSpPr/>
              <p:nvPr/>
            </p:nvSpPr>
            <p:spPr>
              <a:xfrm>
                <a:off x="0" y="939800"/>
                <a:ext cx="2078568" cy="2383367"/>
              </a:xfrm>
              <a:prstGeom prst="line">
                <a:avLst/>
              </a:prstGeom>
              <a:noFill/>
              <a:ln w="254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1" name="Shape 61"/>
              <p:cNvSpPr/>
              <p:nvPr/>
            </p:nvSpPr>
            <p:spPr>
              <a:xfrm>
                <a:off x="7035800" y="0"/>
                <a:ext cx="2078567" cy="2383367"/>
              </a:xfrm>
              <a:prstGeom prst="line">
                <a:avLst/>
              </a:prstGeom>
              <a:noFill/>
              <a:ln w="254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2" name="Shape 62"/>
              <p:cNvSpPr/>
              <p:nvPr/>
            </p:nvSpPr>
            <p:spPr>
              <a:xfrm flipV="1">
                <a:off x="2070100" y="2408766"/>
                <a:ext cx="7023100" cy="905934"/>
              </a:xfrm>
              <a:prstGeom prst="line">
                <a:avLst/>
              </a:prstGeom>
              <a:noFill/>
              <a:ln w="254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3" name="Shape 63"/>
              <p:cNvSpPr/>
              <p:nvPr/>
            </p:nvSpPr>
            <p:spPr>
              <a:xfrm flipV="1">
                <a:off x="12700" y="8466"/>
                <a:ext cx="7023100" cy="905934"/>
              </a:xfrm>
              <a:prstGeom prst="line">
                <a:avLst/>
              </a:prstGeom>
              <a:noFill/>
              <a:ln w="254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sp>
          <p:nvSpPr>
            <p:cNvPr id="65" name="Shape 65"/>
            <p:cNvSpPr/>
            <p:nvPr/>
          </p:nvSpPr>
          <p:spPr>
            <a:xfrm>
              <a:off x="16933" y="4233"/>
              <a:ext cx="9059335" cy="3318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061"/>
                  </a:moveTo>
                  <a:lnTo>
                    <a:pt x="16715" y="0"/>
                  </a:lnTo>
                  <a:lnTo>
                    <a:pt x="21600" y="15539"/>
                  </a:lnTo>
                  <a:lnTo>
                    <a:pt x="4885" y="21600"/>
                  </a:lnTo>
                  <a:lnTo>
                    <a:pt x="0" y="6061"/>
                  </a:lnTo>
                  <a:close/>
                </a:path>
              </a:pathLst>
            </a:custGeom>
            <a:solidFill>
              <a:srgbClr val="FFFB00">
                <a:alpha val="50000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</p:grpSp>
      <p:sp>
        <p:nvSpPr>
          <p:cNvPr id="67" name="Shape 67"/>
          <p:cNvSpPr/>
          <p:nvPr/>
        </p:nvSpPr>
        <p:spPr>
          <a:xfrm flipH="1">
            <a:off x="5511800" y="1557866"/>
            <a:ext cx="3429000" cy="5071535"/>
          </a:xfrm>
          <a:prstGeom prst="line">
            <a:avLst/>
          </a:prstGeom>
          <a:ln w="38100">
            <a:solidFill>
              <a:srgbClr val="669C35"/>
            </a:solidFill>
            <a:miter lim="400000"/>
            <a:head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8" name="Shape 68"/>
          <p:cNvSpPr/>
          <p:nvPr/>
        </p:nvSpPr>
        <p:spPr>
          <a:xfrm>
            <a:off x="6591300" y="2159000"/>
            <a:ext cx="97366" cy="4817534"/>
          </a:xfrm>
          <a:prstGeom prst="line">
            <a:avLst/>
          </a:prstGeom>
          <a:ln w="38100">
            <a:solidFill/>
            <a:prstDash val="sysDot"/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75" name="Group 75"/>
          <p:cNvGrpSpPr/>
          <p:nvPr/>
        </p:nvGrpSpPr>
        <p:grpSpPr>
          <a:xfrm>
            <a:off x="1879600" y="1016000"/>
            <a:ext cx="9114367" cy="3323167"/>
            <a:chOff x="0" y="0"/>
            <a:chExt cx="9114366" cy="3323166"/>
          </a:xfrm>
        </p:grpSpPr>
        <p:grpSp>
          <p:nvGrpSpPr>
            <p:cNvPr id="73" name="Group 73"/>
            <p:cNvGrpSpPr/>
            <p:nvPr/>
          </p:nvGrpSpPr>
          <p:grpSpPr>
            <a:xfrm>
              <a:off x="0" y="0"/>
              <a:ext cx="9114367" cy="3323167"/>
              <a:chOff x="0" y="0"/>
              <a:chExt cx="9114366" cy="3323166"/>
            </a:xfrm>
          </p:grpSpPr>
          <p:sp>
            <p:nvSpPr>
              <p:cNvPr id="69" name="Shape 69"/>
              <p:cNvSpPr/>
              <p:nvPr/>
            </p:nvSpPr>
            <p:spPr>
              <a:xfrm>
                <a:off x="0" y="939800"/>
                <a:ext cx="2078568" cy="2383367"/>
              </a:xfrm>
              <a:prstGeom prst="line">
                <a:avLst/>
              </a:prstGeom>
              <a:noFill/>
              <a:ln w="254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7035800" y="0"/>
                <a:ext cx="2078567" cy="2383367"/>
              </a:xfrm>
              <a:prstGeom prst="line">
                <a:avLst/>
              </a:prstGeom>
              <a:noFill/>
              <a:ln w="254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71" name="Shape 71"/>
              <p:cNvSpPr/>
              <p:nvPr/>
            </p:nvSpPr>
            <p:spPr>
              <a:xfrm flipV="1">
                <a:off x="2070100" y="2408766"/>
                <a:ext cx="7023100" cy="905934"/>
              </a:xfrm>
              <a:prstGeom prst="line">
                <a:avLst/>
              </a:prstGeom>
              <a:noFill/>
              <a:ln w="254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72" name="Shape 72"/>
              <p:cNvSpPr/>
              <p:nvPr/>
            </p:nvSpPr>
            <p:spPr>
              <a:xfrm flipV="1">
                <a:off x="12700" y="8466"/>
                <a:ext cx="7023100" cy="905934"/>
              </a:xfrm>
              <a:prstGeom prst="line">
                <a:avLst/>
              </a:prstGeom>
              <a:noFill/>
              <a:ln w="254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sp>
          <p:nvSpPr>
            <p:cNvPr id="74" name="Shape 74"/>
            <p:cNvSpPr/>
            <p:nvPr/>
          </p:nvSpPr>
          <p:spPr>
            <a:xfrm>
              <a:off x="16933" y="4233"/>
              <a:ext cx="9059335" cy="3318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061"/>
                  </a:moveTo>
                  <a:lnTo>
                    <a:pt x="16715" y="0"/>
                  </a:lnTo>
                  <a:lnTo>
                    <a:pt x="21600" y="15539"/>
                  </a:lnTo>
                  <a:lnTo>
                    <a:pt x="4885" y="21600"/>
                  </a:lnTo>
                  <a:lnTo>
                    <a:pt x="0" y="6061"/>
                  </a:lnTo>
                  <a:close/>
                </a:path>
              </a:pathLst>
            </a:custGeom>
            <a:solidFill>
              <a:srgbClr val="FFFB00">
                <a:alpha val="50000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</p:grpSp>
      <p:sp>
        <p:nvSpPr>
          <p:cNvPr id="76" name="Shape 76"/>
          <p:cNvSpPr/>
          <p:nvPr/>
        </p:nvSpPr>
        <p:spPr>
          <a:xfrm>
            <a:off x="12700" y="4991100"/>
            <a:ext cx="15091834" cy="4525429"/>
          </a:xfrm>
          <a:prstGeom prst="line">
            <a:avLst/>
          </a:prstGeom>
          <a:ln w="38100">
            <a:solidFill>
              <a:srgbClr val="FF4013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7" name="Shape 77"/>
          <p:cNvSpPr/>
          <p:nvPr/>
        </p:nvSpPr>
        <p:spPr>
          <a:xfrm>
            <a:off x="65372" y="31750"/>
            <a:ext cx="129921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Pour que deux droites ne se touchent pas, il faut qu’elles habitent </a:t>
            </a:r>
            <a:endParaRPr sz="3600"/>
          </a:p>
          <a:p>
            <a:pPr lvl="0">
              <a:defRPr sz="1800"/>
            </a:pPr>
            <a:r>
              <a:rPr sz="3600"/>
              <a:t>dans deux plans parallèles.</a:t>
            </a:r>
          </a:p>
        </p:txBody>
      </p:sp>
      <p:sp>
        <p:nvSpPr>
          <p:cNvPr id="78" name="Shape 78"/>
          <p:cNvSpPr/>
          <p:nvPr/>
        </p:nvSpPr>
        <p:spPr>
          <a:xfrm>
            <a:off x="5460999" y="6578600"/>
            <a:ext cx="152401" cy="177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2882" y="16796"/>
                </a:move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</a:path>
            </a:pathLst>
          </a:custGeom>
          <a:solidFill>
            <a:srgbClr val="6995D7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50800" tIns="50800" rIns="50800" bIns="50800" anchor="ctr"/>
          <a:lstStyle/>
          <a:p>
            <a:pPr lvl="0">
              <a:defRPr sz="4000"/>
            </a:pPr>
          </a:p>
        </p:txBody>
      </p:sp>
      <p:grpSp>
        <p:nvGrpSpPr>
          <p:cNvPr id="82" name="Group 82"/>
          <p:cNvGrpSpPr/>
          <p:nvPr/>
        </p:nvGrpSpPr>
        <p:grpSpPr>
          <a:xfrm>
            <a:off x="4559300" y="2590800"/>
            <a:ext cx="960966" cy="4013200"/>
            <a:chOff x="0" y="0"/>
            <a:chExt cx="960965" cy="4013200"/>
          </a:xfrm>
        </p:grpSpPr>
        <p:sp>
          <p:nvSpPr>
            <p:cNvPr id="79" name="Shape 79"/>
            <p:cNvSpPr/>
            <p:nvPr/>
          </p:nvSpPr>
          <p:spPr>
            <a:xfrm>
              <a:off x="300566" y="0"/>
              <a:ext cx="660400" cy="40132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" name="Shape 80"/>
            <p:cNvSpPr/>
            <p:nvPr/>
          </p:nvSpPr>
          <p:spPr>
            <a:xfrm>
              <a:off x="0" y="101600"/>
              <a:ext cx="63501" cy="389467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" name="Shape 81"/>
            <p:cNvSpPr/>
            <p:nvPr/>
          </p:nvSpPr>
          <p:spPr>
            <a:xfrm flipV="1">
              <a:off x="63500" y="406400"/>
              <a:ext cx="270934" cy="76200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7044266" y="1600200"/>
            <a:ext cx="1905000" cy="5511800"/>
            <a:chOff x="0" y="0"/>
            <a:chExt cx="1904998" cy="5511800"/>
          </a:xfrm>
        </p:grpSpPr>
        <p:sp>
          <p:nvSpPr>
            <p:cNvPr id="83" name="Shape 83"/>
            <p:cNvSpPr/>
            <p:nvPr/>
          </p:nvSpPr>
          <p:spPr>
            <a:xfrm flipH="1">
              <a:off x="0" y="0"/>
              <a:ext cx="1904999" cy="549486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" name="Shape 84"/>
            <p:cNvSpPr/>
            <p:nvPr/>
          </p:nvSpPr>
          <p:spPr>
            <a:xfrm>
              <a:off x="118533" y="5156200"/>
              <a:ext cx="287867" cy="80434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" name="Shape 85"/>
            <p:cNvSpPr/>
            <p:nvPr/>
          </p:nvSpPr>
          <p:spPr>
            <a:xfrm flipV="1">
              <a:off x="287866" y="5257800"/>
              <a:ext cx="114301" cy="254000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87" name="Shape 87"/>
          <p:cNvSpPr/>
          <p:nvPr/>
        </p:nvSpPr>
        <p:spPr>
          <a:xfrm flipV="1">
            <a:off x="-63500" y="321733"/>
            <a:ext cx="13627100" cy="3564468"/>
          </a:xfrm>
          <a:prstGeom prst="line">
            <a:avLst/>
          </a:prstGeom>
          <a:ln w="38100">
            <a:solidFill>
              <a:srgbClr val="0061FF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8" name="Shape 88"/>
          <p:cNvSpPr/>
          <p:nvPr/>
        </p:nvSpPr>
        <p:spPr>
          <a:xfrm flipV="1">
            <a:off x="63500" y="296333"/>
            <a:ext cx="13627100" cy="3564468"/>
          </a:xfrm>
          <a:prstGeom prst="line">
            <a:avLst/>
          </a:prstGeom>
          <a:ln w="38100">
            <a:solidFill>
              <a:srgbClr val="0061FF"/>
            </a:solidFill>
            <a:custDash>
              <a:ds d="300000" sp="300000"/>
            </a:custDash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9" name="Shape 89"/>
          <p:cNvSpPr/>
          <p:nvPr/>
        </p:nvSpPr>
        <p:spPr>
          <a:xfrm>
            <a:off x="8877299" y="1460500"/>
            <a:ext cx="152401" cy="177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2882" y="16796"/>
                </a:move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</a:path>
            </a:pathLst>
          </a:custGeom>
          <a:solidFill>
            <a:srgbClr val="6995D7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50800" tIns="50800" rIns="50800" bIns="50800" anchor="ctr"/>
          <a:lstStyle/>
          <a:p>
            <a:pPr lvl="0">
              <a:defRPr sz="4000"/>
            </a:pPr>
          </a:p>
        </p:txBody>
      </p:sp>
      <p:grpSp>
        <p:nvGrpSpPr>
          <p:cNvPr id="92" name="Group 92"/>
          <p:cNvGrpSpPr/>
          <p:nvPr/>
        </p:nvGrpSpPr>
        <p:grpSpPr>
          <a:xfrm>
            <a:off x="6718300" y="6997700"/>
            <a:ext cx="1900767" cy="901700"/>
            <a:chOff x="0" y="0"/>
            <a:chExt cx="1900766" cy="901700"/>
          </a:xfrm>
        </p:grpSpPr>
        <p:sp>
          <p:nvSpPr>
            <p:cNvPr id="90" name="Shape 90"/>
            <p:cNvSpPr/>
            <p:nvPr/>
          </p:nvSpPr>
          <p:spPr>
            <a:xfrm flipH="1" flipV="1">
              <a:off x="0" y="0"/>
              <a:ext cx="1900767" cy="571500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91" name="dropped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20700" y="355600"/>
              <a:ext cx="444500" cy="546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95" name="Group 95"/>
          <p:cNvGrpSpPr/>
          <p:nvPr/>
        </p:nvGrpSpPr>
        <p:grpSpPr>
          <a:xfrm>
            <a:off x="6642100" y="1257300"/>
            <a:ext cx="1892300" cy="889000"/>
            <a:chOff x="0" y="0"/>
            <a:chExt cx="1892300" cy="888999"/>
          </a:xfrm>
        </p:grpSpPr>
        <p:sp>
          <p:nvSpPr>
            <p:cNvPr id="93" name="Shape 93"/>
            <p:cNvSpPr/>
            <p:nvPr/>
          </p:nvSpPr>
          <p:spPr>
            <a:xfrm flipH="1">
              <a:off x="0" y="385233"/>
              <a:ext cx="1892300" cy="503767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94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73100" y="0"/>
              <a:ext cx="444500" cy="546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98" name="Group 98"/>
          <p:cNvGrpSpPr/>
          <p:nvPr/>
        </p:nvGrpSpPr>
        <p:grpSpPr>
          <a:xfrm>
            <a:off x="6650566" y="5283200"/>
            <a:ext cx="1579034" cy="1638300"/>
            <a:chOff x="0" y="0"/>
            <a:chExt cx="1579033" cy="1638300"/>
          </a:xfrm>
        </p:grpSpPr>
        <p:pic>
          <p:nvPicPr>
            <p:cNvPr id="96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94733" y="76200"/>
              <a:ext cx="1384301" cy="546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7" name="Shape 97"/>
            <p:cNvSpPr/>
            <p:nvPr/>
          </p:nvSpPr>
          <p:spPr>
            <a:xfrm>
              <a:off x="0" y="0"/>
              <a:ext cx="29633" cy="1638300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pic>
        <p:nvPicPr>
          <p:cNvPr id="99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10100" y="5816600"/>
            <a:ext cx="546100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118600" y="889000"/>
            <a:ext cx="546100" cy="419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3" name="Group 103"/>
          <p:cNvGrpSpPr/>
          <p:nvPr/>
        </p:nvGrpSpPr>
        <p:grpSpPr>
          <a:xfrm>
            <a:off x="6438900" y="6896100"/>
            <a:ext cx="495300" cy="711200"/>
            <a:chOff x="0" y="0"/>
            <a:chExt cx="495300" cy="711199"/>
          </a:xfrm>
        </p:grpSpPr>
        <p:sp>
          <p:nvSpPr>
            <p:cNvPr id="101" name="Shape 101"/>
            <p:cNvSpPr/>
            <p:nvPr/>
          </p:nvSpPr>
          <p:spPr>
            <a:xfrm>
              <a:off x="177799" y="0"/>
              <a:ext cx="1524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16796"/>
                  </a:move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</a:path>
              </a:pathLst>
            </a:custGeom>
            <a:solidFill>
              <a:srgbClr val="6995D7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4000"/>
              </a:pPr>
            </a:p>
          </p:txBody>
        </p:sp>
        <p:pic>
          <p:nvPicPr>
            <p:cNvPr id="102" name="dropped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292100"/>
              <a:ext cx="495300" cy="419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06" name="Group 106"/>
          <p:cNvGrpSpPr/>
          <p:nvPr/>
        </p:nvGrpSpPr>
        <p:grpSpPr>
          <a:xfrm>
            <a:off x="6311900" y="1511300"/>
            <a:ext cx="495300" cy="723901"/>
            <a:chOff x="0" y="0"/>
            <a:chExt cx="495300" cy="723900"/>
          </a:xfrm>
        </p:grpSpPr>
        <p:sp>
          <p:nvSpPr>
            <p:cNvPr id="104" name="Shape 104"/>
            <p:cNvSpPr/>
            <p:nvPr/>
          </p:nvSpPr>
          <p:spPr>
            <a:xfrm>
              <a:off x="215899" y="546100"/>
              <a:ext cx="1524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16796"/>
                  </a:move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</a:path>
              </a:pathLst>
            </a:custGeom>
            <a:solidFill>
              <a:srgbClr val="6995D7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4000"/>
              </a:pPr>
            </a:p>
          </p:txBody>
        </p:sp>
        <p:pic>
          <p:nvPicPr>
            <p:cNvPr id="105" name="droppedIm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495300" cy="419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7" name="Shape 107"/>
          <p:cNvSpPr/>
          <p:nvPr/>
        </p:nvSpPr>
        <p:spPr>
          <a:xfrm flipV="1">
            <a:off x="5575300" y="6333066"/>
            <a:ext cx="3450167" cy="296334"/>
          </a:xfrm>
          <a:prstGeom prst="line">
            <a:avLst/>
          </a:prstGeom>
          <a:ln w="38100">
            <a:solidFill/>
            <a:prstDash val="sysDot"/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08" name="dropped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0800" y="4305300"/>
            <a:ext cx="3962400" cy="63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droppedImage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65100" y="5842000"/>
            <a:ext cx="3035300" cy="71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droppedImage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169400" y="1562100"/>
            <a:ext cx="3695700" cy="71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droppedImage.pdf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90500" y="7137400"/>
            <a:ext cx="4064000" cy="154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droppedImage.pdf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8483600" y="2476500"/>
            <a:ext cx="4508500" cy="1093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after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xi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afterEffect" presetClass="exi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after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after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presetClass="entr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presetClass="entr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presetClass="entr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afterEffect" presetClass="entr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presetClass="entr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afterEffect" presetClass="entr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presetClass="entr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presetClass="entr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presetClass="entr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nodeType="clickEffect" presetClass="entr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clickEffect" presetClass="exi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nodeType="clickEffect" presetClass="entr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clickEffect" presetClass="entr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presetClass="exi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nodeType="clickEffect" presetClass="entr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" grpId="19"/>
      <p:bldP build="whole" bldLvl="1" animBg="1" rev="0" advAuto="0" spid="66" grpId="14"/>
      <p:bldP build="whole" bldLvl="1" animBg="1" rev="0" advAuto="0" spid="75" grpId="22"/>
      <p:bldP build="whole" bldLvl="1" animBg="1" rev="0" advAuto="0" spid="77" grpId="13"/>
      <p:bldP build="whole" bldLvl="1" animBg="1" rev="0" advAuto="0" spid="78" grpId="1"/>
      <p:bldP build="whole" bldLvl="1" animBg="1" rev="0" advAuto="0" spid="107" grpId="20"/>
      <p:bldP build="whole" bldLvl="1" animBg="1" rev="0" advAuto="0" spid="89" grpId="4"/>
      <p:bldP build="whole" bldLvl="1" animBg="1" rev="0" advAuto="0" spid="112" grpId="23"/>
      <p:bldP build="whole" bldLvl="1" animBg="1" rev="0" advAuto="0" spid="66" grpId="25"/>
      <p:bldP build="whole" bldLvl="1" animBg="1" rev="0" advAuto="0" spid="98" grpId="18"/>
      <p:bldP build="whole" bldLvl="1" animBg="1" rev="0" advAuto="0" spid="111" grpId="26"/>
      <p:bldP build="whole" bldLvl="1" animBg="1" rev="0" advAuto="0" spid="108" grpId="12"/>
      <p:bldP build="whole" bldLvl="1" animBg="1" rev="0" advAuto="0" spid="100" grpId="5"/>
      <p:bldP build="whole" bldLvl="1" animBg="1" rev="0" advAuto="0" spid="106" grpId="9"/>
      <p:bldP build="whole" bldLvl="1" animBg="1" rev="0" advAuto="0" spid="68" grpId="11"/>
      <p:bldP build="whole" bldLvl="1" animBg="1" rev="0" advAuto="0" spid="109" grpId="24"/>
      <p:bldP build="whole" bldLvl="1" animBg="1" rev="0" advAuto="0" spid="86" grpId="6"/>
      <p:bldP build="whole" bldLvl="1" animBg="1" rev="0" advAuto="0" spid="103" grpId="10"/>
      <p:bldP build="whole" bldLvl="1" animBg="1" rev="0" advAuto="0" spid="86" grpId="8"/>
      <p:bldP build="whole" bldLvl="1" animBg="1" rev="0" advAuto="0" spid="95" grpId="17"/>
      <p:bldP build="whole" bldLvl="1" animBg="1" rev="0" advAuto="0" spid="92" grpId="16"/>
      <p:bldP build="whole" bldLvl="1" animBg="1" rev="0" advAuto="0" spid="82" grpId="7"/>
      <p:bldP build="whole" bldLvl="1" animBg="1" rev="0" advAuto="0" spid="75" grpId="15"/>
      <p:bldP build="whole" bldLvl="1" animBg="1" rev="0" advAuto="0" spid="99" grpId="2"/>
      <p:bldP build="whole" bldLvl="1" animBg="1" rev="0" advAuto="0" spid="82" grpId="3"/>
      <p:bldP build="whole" bldLvl="1" animBg="1" rev="0" advAuto="0" spid="110" grpId="2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3251200" y="266700"/>
            <a:ext cx="6502400" cy="711200"/>
          </a:xfrm>
          <a:prstGeom prst="roundRect">
            <a:avLst>
              <a:gd name="adj" fmla="val 50000"/>
            </a:avLst>
          </a:prstGeom>
          <a:solidFill>
            <a:srgbClr val="EEF148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Faites les exercices suivants</a:t>
            </a:r>
          </a:p>
        </p:txBody>
      </p:sp>
      <p:sp>
        <p:nvSpPr>
          <p:cNvPr id="115" name="Shape 115"/>
          <p:cNvSpPr/>
          <p:nvPr/>
        </p:nvSpPr>
        <p:spPr>
          <a:xfrm>
            <a:off x="4927872" y="4559300"/>
            <a:ext cx="3140572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p. 142 # 13 à 19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 flipH="1">
            <a:off x="5461000" y="3556000"/>
            <a:ext cx="2785533" cy="4292600"/>
          </a:xfrm>
          <a:prstGeom prst="line">
            <a:avLst/>
          </a:prstGeom>
          <a:ln w="25400">
            <a:solidFill>
              <a:srgbClr val="535353"/>
            </a:solidFill>
            <a:miter lim="400000"/>
            <a:head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120" name="Group 120"/>
          <p:cNvGrpSpPr/>
          <p:nvPr/>
        </p:nvGrpSpPr>
        <p:grpSpPr>
          <a:xfrm>
            <a:off x="3695700" y="4762500"/>
            <a:ext cx="1790700" cy="3094567"/>
            <a:chOff x="0" y="0"/>
            <a:chExt cx="1790700" cy="3094566"/>
          </a:xfrm>
        </p:grpSpPr>
        <p:sp>
          <p:nvSpPr>
            <p:cNvPr id="118" name="Shape 118"/>
            <p:cNvSpPr/>
            <p:nvPr/>
          </p:nvSpPr>
          <p:spPr>
            <a:xfrm>
              <a:off x="0" y="0"/>
              <a:ext cx="1790700" cy="3094567"/>
            </a:xfrm>
            <a:prstGeom prst="line">
              <a:avLst/>
            </a:prstGeom>
            <a:noFill/>
            <a:ln w="38100" cap="flat">
              <a:solidFill>
                <a:srgbClr val="FF401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19" name="dropped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612900"/>
              <a:ext cx="698500" cy="520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1" name="Shape 121"/>
          <p:cNvSpPr/>
          <p:nvPr/>
        </p:nvSpPr>
        <p:spPr>
          <a:xfrm>
            <a:off x="2658181" y="863600"/>
            <a:ext cx="787978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3600"/>
              <a:t>Dans l’espace, pour décrire un plan, il faut</a:t>
            </a:r>
          </a:p>
        </p:txBody>
      </p:sp>
      <p:sp>
        <p:nvSpPr>
          <p:cNvPr id="122" name="Shape 122"/>
          <p:cNvSpPr/>
          <p:nvPr/>
        </p:nvSpPr>
        <p:spPr>
          <a:xfrm>
            <a:off x="3308598" y="1600200"/>
            <a:ext cx="1781250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un point </a:t>
            </a:r>
          </a:p>
        </p:txBody>
      </p:sp>
      <p:sp>
        <p:nvSpPr>
          <p:cNvPr id="123" name="Shape 123"/>
          <p:cNvSpPr/>
          <p:nvPr/>
        </p:nvSpPr>
        <p:spPr>
          <a:xfrm>
            <a:off x="7288472" y="1549400"/>
            <a:ext cx="316870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et deux vecteurs.</a:t>
            </a:r>
          </a:p>
        </p:txBody>
      </p:sp>
      <p:grpSp>
        <p:nvGrpSpPr>
          <p:cNvPr id="130" name="Group 130"/>
          <p:cNvGrpSpPr/>
          <p:nvPr/>
        </p:nvGrpSpPr>
        <p:grpSpPr>
          <a:xfrm>
            <a:off x="4648200" y="6193355"/>
            <a:ext cx="2586671" cy="2655878"/>
            <a:chOff x="0" y="0"/>
            <a:chExt cx="2586670" cy="2655877"/>
          </a:xfrm>
        </p:grpSpPr>
        <p:sp>
          <p:nvSpPr>
            <p:cNvPr id="124" name="Shape 124"/>
            <p:cNvSpPr/>
            <p:nvPr/>
          </p:nvSpPr>
          <p:spPr>
            <a:xfrm flipH="1" flipV="1">
              <a:off x="816714" y="1645949"/>
              <a:ext cx="1769957" cy="1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Shape 125"/>
            <p:cNvSpPr/>
            <p:nvPr/>
          </p:nvSpPr>
          <p:spPr>
            <a:xfrm flipV="1">
              <a:off x="43000" y="1638224"/>
              <a:ext cx="766857" cy="1017654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Shape 126"/>
            <p:cNvSpPr/>
            <p:nvPr/>
          </p:nvSpPr>
          <p:spPr>
            <a:xfrm flipH="1">
              <a:off x="808566" y="0"/>
              <a:ext cx="1" cy="1629856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27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807644"/>
              <a:ext cx="139700" cy="304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8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57400" y="1134544"/>
              <a:ext cx="165100" cy="368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9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82600" y="804344"/>
              <a:ext cx="165100" cy="317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37" name="Group 137"/>
          <p:cNvGrpSpPr/>
          <p:nvPr/>
        </p:nvGrpSpPr>
        <p:grpSpPr>
          <a:xfrm>
            <a:off x="1092200" y="2476500"/>
            <a:ext cx="9114367" cy="3323167"/>
            <a:chOff x="0" y="0"/>
            <a:chExt cx="9114366" cy="3323166"/>
          </a:xfrm>
        </p:grpSpPr>
        <p:grpSp>
          <p:nvGrpSpPr>
            <p:cNvPr id="135" name="Group 135"/>
            <p:cNvGrpSpPr/>
            <p:nvPr/>
          </p:nvGrpSpPr>
          <p:grpSpPr>
            <a:xfrm>
              <a:off x="0" y="0"/>
              <a:ext cx="9114367" cy="3323167"/>
              <a:chOff x="0" y="0"/>
              <a:chExt cx="9114366" cy="3323166"/>
            </a:xfrm>
          </p:grpSpPr>
          <p:sp>
            <p:nvSpPr>
              <p:cNvPr id="131" name="Shape 131"/>
              <p:cNvSpPr/>
              <p:nvPr/>
            </p:nvSpPr>
            <p:spPr>
              <a:xfrm>
                <a:off x="0" y="939800"/>
                <a:ext cx="2078568" cy="2383367"/>
              </a:xfrm>
              <a:prstGeom prst="line">
                <a:avLst/>
              </a:prstGeom>
              <a:noFill/>
              <a:ln w="254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7035800" y="0"/>
                <a:ext cx="2078567" cy="2383367"/>
              </a:xfrm>
              <a:prstGeom prst="line">
                <a:avLst/>
              </a:prstGeom>
              <a:noFill/>
              <a:ln w="254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33" name="Shape 133"/>
              <p:cNvSpPr/>
              <p:nvPr/>
            </p:nvSpPr>
            <p:spPr>
              <a:xfrm flipV="1">
                <a:off x="2070100" y="2408766"/>
                <a:ext cx="7023100" cy="905934"/>
              </a:xfrm>
              <a:prstGeom prst="line">
                <a:avLst/>
              </a:prstGeom>
              <a:noFill/>
              <a:ln w="254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34" name="Shape 134"/>
              <p:cNvSpPr/>
              <p:nvPr/>
            </p:nvSpPr>
            <p:spPr>
              <a:xfrm flipV="1">
                <a:off x="12700" y="8466"/>
                <a:ext cx="7023100" cy="905934"/>
              </a:xfrm>
              <a:prstGeom prst="line">
                <a:avLst/>
              </a:prstGeom>
              <a:noFill/>
              <a:ln w="254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sp>
          <p:nvSpPr>
            <p:cNvPr id="136" name="Shape 136"/>
            <p:cNvSpPr/>
            <p:nvPr/>
          </p:nvSpPr>
          <p:spPr>
            <a:xfrm>
              <a:off x="16933" y="4233"/>
              <a:ext cx="9059335" cy="3318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061"/>
                  </a:moveTo>
                  <a:lnTo>
                    <a:pt x="16715" y="0"/>
                  </a:lnTo>
                  <a:lnTo>
                    <a:pt x="21600" y="15539"/>
                  </a:lnTo>
                  <a:lnTo>
                    <a:pt x="4885" y="21600"/>
                  </a:lnTo>
                  <a:lnTo>
                    <a:pt x="0" y="6061"/>
                  </a:lnTo>
                  <a:close/>
                </a:path>
              </a:pathLst>
            </a:custGeom>
            <a:solidFill>
              <a:srgbClr val="FFFB00">
                <a:alpha val="50000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</p:grpSp>
      <p:grpSp>
        <p:nvGrpSpPr>
          <p:cNvPr id="140" name="Group 140"/>
          <p:cNvGrpSpPr/>
          <p:nvPr/>
        </p:nvGrpSpPr>
        <p:grpSpPr>
          <a:xfrm>
            <a:off x="3683000" y="3886200"/>
            <a:ext cx="3666067" cy="876301"/>
            <a:chOff x="0" y="0"/>
            <a:chExt cx="3666066" cy="876300"/>
          </a:xfrm>
        </p:grpSpPr>
        <p:sp>
          <p:nvSpPr>
            <p:cNvPr id="138" name="Shape 138"/>
            <p:cNvSpPr/>
            <p:nvPr/>
          </p:nvSpPr>
          <p:spPr>
            <a:xfrm flipH="1">
              <a:off x="0" y="668866"/>
              <a:ext cx="3666067" cy="207435"/>
            </a:xfrm>
            <a:prstGeom prst="line">
              <a:avLst/>
            </a:prstGeom>
            <a:noFill/>
            <a:ln w="38100" cap="flat">
              <a:solidFill>
                <a:srgbClr val="0061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39" name="dropped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032000" y="0"/>
              <a:ext cx="444500" cy="546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3" name="Group 143"/>
          <p:cNvGrpSpPr/>
          <p:nvPr/>
        </p:nvGrpSpPr>
        <p:grpSpPr>
          <a:xfrm>
            <a:off x="3670300" y="3077633"/>
            <a:ext cx="1397001" cy="1672167"/>
            <a:chOff x="0" y="0"/>
            <a:chExt cx="1397000" cy="1672166"/>
          </a:xfrm>
        </p:grpSpPr>
        <p:sp>
          <p:nvSpPr>
            <p:cNvPr id="141" name="Shape 141"/>
            <p:cNvSpPr/>
            <p:nvPr/>
          </p:nvSpPr>
          <p:spPr>
            <a:xfrm flipH="1">
              <a:off x="0" y="0"/>
              <a:ext cx="1397001" cy="1672167"/>
            </a:xfrm>
            <a:prstGeom prst="line">
              <a:avLst/>
            </a:prstGeom>
            <a:noFill/>
            <a:ln w="38100" cap="flat">
              <a:solidFill>
                <a:srgbClr val="77BB41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42" name="dropped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0" y="300566"/>
              <a:ext cx="444500" cy="546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44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388100" y="8470900"/>
            <a:ext cx="4495800" cy="5842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7" name="Group 147"/>
          <p:cNvGrpSpPr/>
          <p:nvPr/>
        </p:nvGrpSpPr>
        <p:grpSpPr>
          <a:xfrm>
            <a:off x="8140700" y="2908300"/>
            <a:ext cx="2451100" cy="698501"/>
            <a:chOff x="0" y="0"/>
            <a:chExt cx="2451100" cy="698500"/>
          </a:xfrm>
        </p:grpSpPr>
        <p:sp>
          <p:nvSpPr>
            <p:cNvPr id="145" name="Shape 145"/>
            <p:cNvSpPr/>
            <p:nvPr/>
          </p:nvSpPr>
          <p:spPr>
            <a:xfrm>
              <a:off x="50800" y="520700"/>
              <a:ext cx="16510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6995D7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4000"/>
              </a:pPr>
            </a:p>
          </p:txBody>
        </p:sp>
        <p:pic>
          <p:nvPicPr>
            <p:cNvPr id="146" name="dropped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2451100" cy="495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8" name="Shape 148"/>
          <p:cNvSpPr/>
          <p:nvPr/>
        </p:nvSpPr>
        <p:spPr>
          <a:xfrm flipH="1">
            <a:off x="4533900" y="3500966"/>
            <a:ext cx="3666067" cy="207435"/>
          </a:xfrm>
          <a:prstGeom prst="line">
            <a:avLst/>
          </a:prstGeom>
          <a:ln w="38100">
            <a:solidFill>
              <a:srgbClr val="00C7FC"/>
            </a:solidFill>
            <a:miter lim="400000"/>
            <a:head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9" name="Shape 149"/>
          <p:cNvSpPr/>
          <p:nvPr/>
        </p:nvSpPr>
        <p:spPr>
          <a:xfrm flipH="1">
            <a:off x="3670300" y="3640666"/>
            <a:ext cx="918634" cy="1096434"/>
          </a:xfrm>
          <a:prstGeom prst="line">
            <a:avLst/>
          </a:prstGeom>
          <a:ln w="38100">
            <a:solidFill>
              <a:srgbClr val="FFAA00"/>
            </a:solidFill>
            <a:miter lim="400000"/>
            <a:head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0" name="Shape 150"/>
          <p:cNvSpPr/>
          <p:nvPr/>
        </p:nvSpPr>
        <p:spPr>
          <a:xfrm>
            <a:off x="3619500" y="4673600"/>
            <a:ext cx="165100" cy="177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6995D7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50800" tIns="50800" rIns="50800" bIns="50800" anchor="ctr"/>
          <a:lstStyle/>
          <a:p>
            <a:pPr lvl="0">
              <a:defRPr sz="4000"/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after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3" grpId="5"/>
      <p:bldP build="whole" bldLvl="1" animBg="1" rev="0" advAuto="0" spid="130" grpId="1"/>
      <p:bldP build="whole" bldLvl="1" animBg="1" rev="0" advAuto="0" spid="149" grpId="11"/>
      <p:bldP build="whole" bldLvl="1" animBg="1" rev="0" advAuto="0" spid="147" grpId="9"/>
      <p:bldP build="whole" bldLvl="1" animBg="1" rev="0" advAuto="0" spid="150" grpId="4"/>
      <p:bldP build="whole" bldLvl="1" animBg="1" rev="0" advAuto="0" spid="148" grpId="12"/>
      <p:bldP build="whole" bldLvl="1" animBg="1" rev="0" advAuto="0" spid="120" grpId="3"/>
      <p:bldP build="whole" bldLvl="1" animBg="1" rev="0" advAuto="0" spid="122" grpId="2"/>
      <p:bldP build="whole" bldLvl="1" animBg="1" rev="0" advAuto="0" spid="137" grpId="8"/>
      <p:bldP build="whole" bldLvl="1" animBg="1" rev="0" advAuto="0" spid="144" grpId="13"/>
      <p:bldP build="whole" bldLvl="1" animBg="1" rev="0" advAuto="0" spid="140" grpId="6"/>
      <p:bldP build="whole" bldLvl="1" animBg="1" rev="0" advAuto="0" spid="117" grpId="10"/>
      <p:bldP build="whole" bldLvl="1" animBg="1" rev="0" advAuto="0" spid="143" grpId="7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1221072" y="241300"/>
            <a:ext cx="1060450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3600"/>
              <a:t>L’équation vectorielle d’un plan     est donnée par: </a:t>
            </a:r>
          </a:p>
        </p:txBody>
      </p:sp>
      <p:pic>
        <p:nvPicPr>
          <p:cNvPr id="153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9700" y="3530600"/>
            <a:ext cx="9220200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84800" y="4686300"/>
            <a:ext cx="4457700" cy="2006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88200" y="381000"/>
            <a:ext cx="355600" cy="34290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-26430" y="5060950"/>
            <a:ext cx="4920705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d’où on tire les équations </a:t>
            </a:r>
            <a:endParaRPr sz="3600"/>
          </a:p>
          <a:p>
            <a:pPr lvl="0">
              <a:defRPr sz="1800"/>
            </a:pPr>
            <a:r>
              <a:rPr sz="3600"/>
              <a:t>paramétriques.</a:t>
            </a:r>
          </a:p>
        </p:txBody>
      </p:sp>
      <p:grpSp>
        <p:nvGrpSpPr>
          <p:cNvPr id="163" name="Group 163"/>
          <p:cNvGrpSpPr/>
          <p:nvPr/>
        </p:nvGrpSpPr>
        <p:grpSpPr>
          <a:xfrm>
            <a:off x="6264312" y="4686300"/>
            <a:ext cx="2676488" cy="4495800"/>
            <a:chOff x="0" y="0"/>
            <a:chExt cx="2676487" cy="4495799"/>
          </a:xfrm>
        </p:grpSpPr>
        <p:sp>
          <p:nvSpPr>
            <p:cNvPr id="157" name="Shape 157"/>
            <p:cNvSpPr/>
            <p:nvPr/>
          </p:nvSpPr>
          <p:spPr>
            <a:xfrm>
              <a:off x="0" y="3873500"/>
              <a:ext cx="2169022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Paramètres</a:t>
              </a:r>
            </a:p>
          </p:txBody>
        </p:sp>
        <p:grpSp>
          <p:nvGrpSpPr>
            <p:cNvPr id="162" name="Group 162"/>
            <p:cNvGrpSpPr/>
            <p:nvPr/>
          </p:nvGrpSpPr>
          <p:grpSpPr>
            <a:xfrm>
              <a:off x="1025487" y="0"/>
              <a:ext cx="1651001" cy="4000500"/>
              <a:chOff x="0" y="0"/>
              <a:chExt cx="1650999" cy="4000499"/>
            </a:xfrm>
          </p:grpSpPr>
          <p:sp>
            <p:nvSpPr>
              <p:cNvPr id="158" name="Shape 158"/>
              <p:cNvSpPr/>
              <p:nvPr/>
            </p:nvSpPr>
            <p:spPr>
              <a:xfrm>
                <a:off x="-1" y="38100"/>
                <a:ext cx="444501" cy="2082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noFill/>
              <a:ln w="25400" cap="flat">
                <a:solidFill>
                  <a:srgbClr val="FF26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4000"/>
                </a:pPr>
              </a:p>
            </p:txBody>
          </p:sp>
          <p:sp>
            <p:nvSpPr>
              <p:cNvPr id="159" name="Shape 159"/>
              <p:cNvSpPr/>
              <p:nvPr/>
            </p:nvSpPr>
            <p:spPr>
              <a:xfrm>
                <a:off x="1206499" y="0"/>
                <a:ext cx="444501" cy="2082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noFill/>
              <a:ln w="25400" cap="flat">
                <a:solidFill>
                  <a:srgbClr val="FF26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4000"/>
                </a:pPr>
              </a:p>
            </p:txBody>
          </p:sp>
          <p:sp>
            <p:nvSpPr>
              <p:cNvPr id="160" name="Shape 160"/>
              <p:cNvSpPr/>
              <p:nvPr/>
            </p:nvSpPr>
            <p:spPr>
              <a:xfrm flipH="1">
                <a:off x="905933" y="2184400"/>
                <a:ext cx="579968" cy="1765300"/>
              </a:xfrm>
              <a:prstGeom prst="line">
                <a:avLst/>
              </a:prstGeom>
              <a:noFill/>
              <a:ln w="38100" cap="flat">
                <a:solidFill>
                  <a:srgbClr val="FF4013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61" name="Shape 161"/>
              <p:cNvSpPr/>
              <p:nvPr/>
            </p:nvSpPr>
            <p:spPr>
              <a:xfrm>
                <a:off x="241300" y="2209800"/>
                <a:ext cx="664633" cy="1790700"/>
              </a:xfrm>
              <a:prstGeom prst="line">
                <a:avLst/>
              </a:prstGeom>
              <a:noFill/>
              <a:ln w="38100" cap="flat">
                <a:solidFill>
                  <a:srgbClr val="FF4013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grpSp>
        <p:nvGrpSpPr>
          <p:cNvPr id="167" name="Group 167"/>
          <p:cNvGrpSpPr/>
          <p:nvPr/>
        </p:nvGrpSpPr>
        <p:grpSpPr>
          <a:xfrm>
            <a:off x="1872" y="2336800"/>
            <a:ext cx="12293601" cy="622300"/>
            <a:chOff x="0" y="0"/>
            <a:chExt cx="12293600" cy="622300"/>
          </a:xfrm>
        </p:grpSpPr>
        <p:sp>
          <p:nvSpPr>
            <p:cNvPr id="164" name="Shape 164"/>
            <p:cNvSpPr/>
            <p:nvPr/>
          </p:nvSpPr>
          <p:spPr>
            <a:xfrm>
              <a:off x="0" y="0"/>
              <a:ext cx="12293600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où les vecteurs     et    sont des vecteurs directeurs du plan.</a:t>
              </a:r>
            </a:p>
          </p:txBody>
        </p:sp>
        <p:pic>
          <p:nvPicPr>
            <p:cNvPr id="165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643027" y="114300"/>
              <a:ext cx="266701" cy="35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6" name="dropped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481227" y="114300"/>
              <a:ext cx="254001" cy="35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68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432300" y="1257300"/>
            <a:ext cx="4140200" cy="55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>
        <p14:flip dir="r"/>
      </p:transition>
    </mc:Choice>
    <mc:Fallback>
      <p:transition xmlns:p14="http://schemas.microsoft.com/office/powerpoint/2010/main" spd="slow" advClick="1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3"/>
      <p:bldP build="whole" bldLvl="1" animBg="1" rev="0" advAuto="0" spid="168" grpId="1"/>
      <p:bldP build="whole" bldLvl="1" animBg="1" rev="0" advAuto="0" spid="163" grpId="6"/>
      <p:bldP build="whole" bldLvl="1" animBg="1" rev="0" advAuto="0" spid="167" grpId="2"/>
      <p:bldP build="whole" bldLvl="1" animBg="1" rev="0" advAuto="0" spid="156" grpId="4"/>
      <p:bldP build="whole" bldLvl="1" animBg="1" rev="0" advAuto="0" spid="154" grpId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5003800" y="2895600"/>
            <a:ext cx="5626101" cy="1960034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1" name="Shape 171"/>
          <p:cNvSpPr/>
          <p:nvPr/>
        </p:nvSpPr>
        <p:spPr>
          <a:xfrm flipV="1">
            <a:off x="368300" y="2878666"/>
            <a:ext cx="4660900" cy="2087034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2" name="Shape 172"/>
          <p:cNvSpPr/>
          <p:nvPr/>
        </p:nvSpPr>
        <p:spPr>
          <a:xfrm flipV="1">
            <a:off x="5969000" y="4834466"/>
            <a:ext cx="4660900" cy="2087034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175" name="Group 175"/>
          <p:cNvGrpSpPr/>
          <p:nvPr/>
        </p:nvGrpSpPr>
        <p:grpSpPr>
          <a:xfrm>
            <a:off x="355600" y="2878666"/>
            <a:ext cx="10227734" cy="4047069"/>
            <a:chOff x="0" y="0"/>
            <a:chExt cx="10227733" cy="4047067"/>
          </a:xfrm>
        </p:grpSpPr>
        <p:sp>
          <p:nvSpPr>
            <p:cNvPr id="173" name="Shape 173"/>
            <p:cNvSpPr/>
            <p:nvPr/>
          </p:nvSpPr>
          <p:spPr>
            <a:xfrm>
              <a:off x="12700" y="2087033"/>
              <a:ext cx="5626100" cy="1960035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Shape 174"/>
            <p:cNvSpPr/>
            <p:nvPr/>
          </p:nvSpPr>
          <p:spPr>
            <a:xfrm>
              <a:off x="0" y="0"/>
              <a:ext cx="10227734" cy="4047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116"/>
                  </a:moveTo>
                  <a:lnTo>
                    <a:pt x="9763" y="0"/>
                  </a:lnTo>
                  <a:lnTo>
                    <a:pt x="21600" y="10484"/>
                  </a:lnTo>
                  <a:lnTo>
                    <a:pt x="11801" y="21600"/>
                  </a:lnTo>
                  <a:lnTo>
                    <a:pt x="0" y="11116"/>
                  </a:lnTo>
                  <a:close/>
                </a:path>
              </a:pathLst>
            </a:custGeom>
            <a:solidFill>
              <a:srgbClr val="FFFC79">
                <a:alpha val="52000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/>
              </a:pPr>
            </a:p>
          </p:txBody>
        </p:sp>
      </p:grpSp>
      <p:sp>
        <p:nvSpPr>
          <p:cNvPr id="176" name="Shape 176"/>
          <p:cNvSpPr/>
          <p:nvPr/>
        </p:nvSpPr>
        <p:spPr>
          <a:xfrm flipV="1">
            <a:off x="2654300" y="4216400"/>
            <a:ext cx="6134100" cy="1549401"/>
          </a:xfrm>
          <a:prstGeom prst="line">
            <a:avLst/>
          </a:prstGeom>
          <a:ln w="38100">
            <a:solidFill>
              <a:srgbClr val="0061FF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7" name="Shape 177"/>
          <p:cNvSpPr/>
          <p:nvPr/>
        </p:nvSpPr>
        <p:spPr>
          <a:xfrm>
            <a:off x="4284133" y="3217333"/>
            <a:ext cx="2573867" cy="3302002"/>
          </a:xfrm>
          <a:prstGeom prst="line">
            <a:avLst/>
          </a:prstGeom>
          <a:ln w="38100">
            <a:solidFill>
              <a:srgbClr val="FF4013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180" name="Group 180"/>
          <p:cNvGrpSpPr/>
          <p:nvPr/>
        </p:nvGrpSpPr>
        <p:grpSpPr>
          <a:xfrm>
            <a:off x="5706533" y="4385733"/>
            <a:ext cx="440267" cy="516468"/>
            <a:chOff x="0" y="0"/>
            <a:chExt cx="440266" cy="516466"/>
          </a:xfrm>
        </p:grpSpPr>
        <p:sp>
          <p:nvSpPr>
            <p:cNvPr id="178" name="Shape 178"/>
            <p:cNvSpPr/>
            <p:nvPr/>
          </p:nvSpPr>
          <p:spPr>
            <a:xfrm flipH="1">
              <a:off x="402166" y="0"/>
              <a:ext cx="1" cy="516467"/>
            </a:xfrm>
            <a:prstGeom prst="line">
              <a:avLst/>
            </a:prstGeom>
            <a:noFill/>
            <a:ln w="38100" cap="flat">
              <a:solidFill>
                <a:srgbClr val="0061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" name="Shape 179"/>
            <p:cNvSpPr/>
            <p:nvPr/>
          </p:nvSpPr>
          <p:spPr>
            <a:xfrm flipH="1">
              <a:off x="0" y="16933"/>
              <a:ext cx="440267" cy="118534"/>
            </a:xfrm>
            <a:prstGeom prst="line">
              <a:avLst/>
            </a:prstGeom>
            <a:noFill/>
            <a:ln w="38100" cap="flat">
              <a:solidFill>
                <a:srgbClr val="0061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83" name="Group 183"/>
          <p:cNvGrpSpPr/>
          <p:nvPr/>
        </p:nvGrpSpPr>
        <p:grpSpPr>
          <a:xfrm>
            <a:off x="5410200" y="4169833"/>
            <a:ext cx="262467" cy="516468"/>
            <a:chOff x="0" y="0"/>
            <a:chExt cx="262466" cy="516466"/>
          </a:xfrm>
        </p:grpSpPr>
        <p:sp>
          <p:nvSpPr>
            <p:cNvPr id="181" name="Shape 181"/>
            <p:cNvSpPr/>
            <p:nvPr/>
          </p:nvSpPr>
          <p:spPr>
            <a:xfrm>
              <a:off x="25400" y="25400"/>
              <a:ext cx="237067" cy="313267"/>
            </a:xfrm>
            <a:prstGeom prst="line">
              <a:avLst/>
            </a:prstGeom>
            <a:noFill/>
            <a:ln w="38100" cap="flat">
              <a:solidFill>
                <a:srgbClr val="FF401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Shape 182"/>
            <p:cNvSpPr/>
            <p:nvPr/>
          </p:nvSpPr>
          <p:spPr>
            <a:xfrm flipH="1">
              <a:off x="-1" y="0"/>
              <a:ext cx="2" cy="516467"/>
            </a:xfrm>
            <a:prstGeom prst="line">
              <a:avLst/>
            </a:prstGeom>
            <a:noFill/>
            <a:ln w="38100" cap="flat">
              <a:solidFill>
                <a:srgbClr val="FF401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86" name="Group 186"/>
          <p:cNvGrpSpPr/>
          <p:nvPr/>
        </p:nvGrpSpPr>
        <p:grpSpPr>
          <a:xfrm>
            <a:off x="1485900" y="3733800"/>
            <a:ext cx="2451100" cy="1054101"/>
            <a:chOff x="0" y="0"/>
            <a:chExt cx="2451100" cy="1054100"/>
          </a:xfrm>
        </p:grpSpPr>
        <p:sp>
          <p:nvSpPr>
            <p:cNvPr id="184" name="Shape 184"/>
            <p:cNvSpPr/>
            <p:nvPr/>
          </p:nvSpPr>
          <p:spPr>
            <a:xfrm>
              <a:off x="1460500" y="876300"/>
              <a:ext cx="16510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6995D7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4000"/>
              </a:pPr>
            </a:p>
          </p:txBody>
        </p:sp>
        <p:pic>
          <p:nvPicPr>
            <p:cNvPr id="185" name="dropped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51100" cy="495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7" name="Shape 187"/>
          <p:cNvSpPr/>
          <p:nvPr/>
        </p:nvSpPr>
        <p:spPr>
          <a:xfrm>
            <a:off x="3064933" y="4741333"/>
            <a:ext cx="2628900" cy="245534"/>
          </a:xfrm>
          <a:prstGeom prst="line">
            <a:avLst/>
          </a:prstGeom>
          <a:ln w="38100">
            <a:solidFill>
              <a:srgbClr val="77BB41"/>
            </a:solidFill>
            <a:miter lim="400000"/>
            <a:head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190" name="Group 190"/>
          <p:cNvGrpSpPr/>
          <p:nvPr/>
        </p:nvGrpSpPr>
        <p:grpSpPr>
          <a:xfrm>
            <a:off x="5223933" y="4487333"/>
            <a:ext cx="486834" cy="440267"/>
            <a:chOff x="0" y="0"/>
            <a:chExt cx="486833" cy="440266"/>
          </a:xfrm>
        </p:grpSpPr>
        <p:sp>
          <p:nvSpPr>
            <p:cNvPr id="188" name="Shape 188"/>
            <p:cNvSpPr/>
            <p:nvPr/>
          </p:nvSpPr>
          <p:spPr>
            <a:xfrm>
              <a:off x="0" y="12700"/>
              <a:ext cx="486834" cy="38100"/>
            </a:xfrm>
            <a:prstGeom prst="line">
              <a:avLst/>
            </a:prstGeom>
            <a:noFill/>
            <a:ln w="38100" cap="flat">
              <a:solidFill>
                <a:srgbClr val="77BB4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" name="Shape 189"/>
            <p:cNvSpPr/>
            <p:nvPr/>
          </p:nvSpPr>
          <p:spPr>
            <a:xfrm flipH="1">
              <a:off x="25399" y="0"/>
              <a:ext cx="1" cy="440267"/>
            </a:xfrm>
            <a:prstGeom prst="line">
              <a:avLst/>
            </a:prstGeom>
            <a:noFill/>
            <a:ln w="38100" cap="flat">
              <a:solidFill>
                <a:srgbClr val="77BB4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pic>
        <p:nvPicPr>
          <p:cNvPr id="191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52100" y="3403600"/>
            <a:ext cx="1574800" cy="520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50500" y="5219700"/>
            <a:ext cx="2133600" cy="520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03500" y="6959600"/>
            <a:ext cx="7759700" cy="48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451100" y="7861300"/>
            <a:ext cx="8115300" cy="48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641600" y="8763000"/>
            <a:ext cx="7683500" cy="381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Shape 196"/>
          <p:cNvSpPr/>
          <p:nvPr/>
        </p:nvSpPr>
        <p:spPr>
          <a:xfrm>
            <a:off x="749975" y="222250"/>
            <a:ext cx="7652297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Si on connaît un vecteur normal au plan </a:t>
            </a:r>
          </a:p>
        </p:txBody>
      </p:sp>
      <p:grpSp>
        <p:nvGrpSpPr>
          <p:cNvPr id="199" name="Group 199"/>
          <p:cNvGrpSpPr/>
          <p:nvPr/>
        </p:nvGrpSpPr>
        <p:grpSpPr>
          <a:xfrm>
            <a:off x="839793" y="1073150"/>
            <a:ext cx="3967461" cy="622300"/>
            <a:chOff x="0" y="0"/>
            <a:chExt cx="3967460" cy="622300"/>
          </a:xfrm>
        </p:grpSpPr>
        <p:sp>
          <p:nvSpPr>
            <p:cNvPr id="197" name="Shape 197"/>
            <p:cNvSpPr/>
            <p:nvPr/>
          </p:nvSpPr>
          <p:spPr>
            <a:xfrm>
              <a:off x="0" y="0"/>
              <a:ext cx="3967461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et un point    du plan</a:t>
              </a:r>
            </a:p>
          </p:txBody>
        </p:sp>
        <p:pic>
          <p:nvPicPr>
            <p:cNvPr id="198" name="droppedIm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093906" y="133350"/>
              <a:ext cx="342901" cy="342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0" name="Shape 200"/>
          <p:cNvSpPr/>
          <p:nvPr/>
        </p:nvSpPr>
        <p:spPr>
          <a:xfrm>
            <a:off x="6414504" y="1143000"/>
            <a:ext cx="64897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alors, on a que pour tous les autres points du plan,   </a:t>
            </a:r>
          </a:p>
        </p:txBody>
      </p:sp>
      <p:sp>
        <p:nvSpPr>
          <p:cNvPr id="201" name="Shape 201"/>
          <p:cNvSpPr/>
          <p:nvPr/>
        </p:nvSpPr>
        <p:spPr>
          <a:xfrm>
            <a:off x="11043561" y="4400550"/>
            <a:ext cx="1466925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et donc</a:t>
            </a:r>
          </a:p>
        </p:txBody>
      </p:sp>
      <p:sp>
        <p:nvSpPr>
          <p:cNvPr id="202" name="Shape 202"/>
          <p:cNvSpPr/>
          <p:nvPr/>
        </p:nvSpPr>
        <p:spPr>
          <a:xfrm>
            <a:off x="1264524" y="6838950"/>
            <a:ext cx="933600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d’où</a:t>
            </a:r>
          </a:p>
        </p:txBody>
      </p:sp>
      <p:grpSp>
        <p:nvGrpSpPr>
          <p:cNvPr id="205" name="Group 205"/>
          <p:cNvGrpSpPr/>
          <p:nvPr/>
        </p:nvGrpSpPr>
        <p:grpSpPr>
          <a:xfrm>
            <a:off x="8160934" y="2349500"/>
            <a:ext cx="2697566" cy="692150"/>
            <a:chOff x="0" y="0"/>
            <a:chExt cx="2697565" cy="692150"/>
          </a:xfrm>
        </p:grpSpPr>
        <p:sp>
          <p:nvSpPr>
            <p:cNvPr id="203" name="Shape 203"/>
            <p:cNvSpPr/>
            <p:nvPr/>
          </p:nvSpPr>
          <p:spPr>
            <a:xfrm>
              <a:off x="0" y="69850"/>
              <a:ext cx="1872779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le vecteur</a:t>
              </a:r>
            </a:p>
          </p:txBody>
        </p:sp>
        <p:pic>
          <p:nvPicPr>
            <p:cNvPr id="204" name="dropped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011765" y="0"/>
              <a:ext cx="685801" cy="520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8" name="Group 208"/>
          <p:cNvGrpSpPr/>
          <p:nvPr/>
        </p:nvGrpSpPr>
        <p:grpSpPr>
          <a:xfrm>
            <a:off x="2527300" y="914400"/>
            <a:ext cx="3246968" cy="4102101"/>
            <a:chOff x="0" y="0"/>
            <a:chExt cx="3246967" cy="4102100"/>
          </a:xfrm>
        </p:grpSpPr>
        <p:sp>
          <p:nvSpPr>
            <p:cNvPr id="206" name="Shape 206"/>
            <p:cNvSpPr/>
            <p:nvPr/>
          </p:nvSpPr>
          <p:spPr>
            <a:xfrm flipH="1">
              <a:off x="3175000" y="0"/>
              <a:ext cx="71968" cy="4102101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07" name="dropped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1104900"/>
              <a:ext cx="3022600" cy="469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1" name="Group 211"/>
          <p:cNvGrpSpPr/>
          <p:nvPr/>
        </p:nvGrpSpPr>
        <p:grpSpPr>
          <a:xfrm>
            <a:off x="5600699" y="3746500"/>
            <a:ext cx="3314701" cy="1320801"/>
            <a:chOff x="0" y="0"/>
            <a:chExt cx="3314700" cy="1320800"/>
          </a:xfrm>
        </p:grpSpPr>
        <p:pic>
          <p:nvPicPr>
            <p:cNvPr id="209" name="droppedIm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55600" y="0"/>
              <a:ext cx="2959100" cy="469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0" name="Shape 210"/>
            <p:cNvSpPr/>
            <p:nvPr/>
          </p:nvSpPr>
          <p:spPr>
            <a:xfrm>
              <a:off x="0" y="1143000"/>
              <a:ext cx="16510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6995D7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4000"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>
        <p14:flip dir="r"/>
      </p:transition>
    </mc:Choice>
    <mc:Fallback>
      <p:transition xmlns:p14="http://schemas.microsoft.com/office/powerpoint/2010/main" spd="slow" advClick="1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afterEffect" presetClass="entr" presetSubtype="0" presetID="1" grpId="5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nodeType="afterEffect" presetClass="entr" presetSubtype="0" presetID="1" grpId="6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ntr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presetClass="entr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presetClass="entr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presetClass="entr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presetClass="entr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presetClass="entr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presetClass="entr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2" grpId="17"/>
      <p:bldP build="whole" bldLvl="1" animBg="1" rev="0" advAuto="0" spid="194" grpId="19"/>
      <p:bldP build="whole" bldLvl="1" animBg="1" rev="0" advAuto="0" spid="186" grpId="10"/>
      <p:bldP build="whole" bldLvl="1" animBg="1" rev="0" advAuto="0" spid="187" grpId="12"/>
      <p:bldP build="whole" bldLvl="1" animBg="1" rev="0" advAuto="0" spid="183" grpId="6"/>
      <p:bldP build="whole" bldLvl="1" animBg="1" rev="0" advAuto="0" spid="208" grpId="4"/>
      <p:bldP build="whole" bldLvl="1" animBg="1" rev="0" advAuto="0" spid="193" grpId="18"/>
      <p:bldP build="whole" bldLvl="1" animBg="1" rev="0" advAuto="0" spid="191" grpId="13"/>
      <p:bldP build="whole" bldLvl="1" animBg="1" rev="0" advAuto="0" spid="190" grpId="14"/>
      <p:bldP build="whole" bldLvl="1" animBg="1" rev="0" advAuto="0" spid="201" grpId="15"/>
      <p:bldP build="whole" bldLvl="1" animBg="1" rev="0" advAuto="0" spid="176" grpId="1"/>
      <p:bldP build="whole" bldLvl="1" animBg="1" rev="0" advAuto="0" spid="205" grpId="11"/>
      <p:bldP build="whole" bldLvl="1" animBg="1" rev="0" advAuto="0" spid="195" grpId="20"/>
      <p:bldP build="whole" bldLvl="1" animBg="1" rev="0" advAuto="0" spid="177" grpId="2"/>
      <p:bldP build="whole" bldLvl="1" animBg="1" rev="0" advAuto="0" spid="180" grpId="5"/>
      <p:bldP build="whole" bldLvl="1" animBg="1" rev="0" advAuto="0" spid="192" grpId="16"/>
      <p:bldP build="whole" bldLvl="1" animBg="1" rev="0" advAuto="0" spid="200" grpId="9"/>
      <p:bldP build="whole" bldLvl="1" animBg="1" rev="0" advAuto="0" spid="196" grpId="3"/>
      <p:bldP build="whole" bldLvl="1" animBg="1" rev="0" advAuto="0" spid="199" grpId="7"/>
      <p:bldP build="whole" bldLvl="1" animBg="1" rev="0" advAuto="0" spid="211" grpId="8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0" stA="71804" stPos="0" endA="0" endPos="40000" dist="0" dir="5400000" fadeDir="5400000" sx="100000" sy="-100000" kx="0" ky="0" algn="bl" rotWithShape="0"/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995D7"/>
        </a:solidFill>
        <a:ln w="25400" cap="flat">
          <a:noFill/>
          <a:miter lim="400000"/>
        </a:ln>
        <a:effectLst>
          <a:reflection blurRad="0" stA="71804" stPos="0" endA="0" endPos="40000" dist="0" dir="5400000" fadeDir="5400000" sx="100000" sy="-100000" kx="0" ky="0" algn="bl" rotWithShape="0"/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35353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0" stA="71804" stPos="0" endA="0" endPos="40000" dist="0" dir="5400000" fadeDir="5400000" sx="100000" sy="-100000" kx="0" ky="0" algn="bl" rotWithShape="0"/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995D7"/>
        </a:solidFill>
        <a:ln w="25400" cap="flat">
          <a:noFill/>
          <a:miter lim="400000"/>
        </a:ln>
        <a:effectLst>
          <a:reflection blurRad="0" stA="71804" stPos="0" endA="0" endPos="40000" dist="0" dir="5400000" fadeDir="5400000" sx="100000" sy="-100000" kx="0" ky="0" algn="bl" rotWithShape="0"/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35353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