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Baskerville"/>
      </a:defRPr>
    </a:lvl1pPr>
    <a:lvl2pPr indent="342900" algn="ctr" defTabSz="584200">
      <a:defRPr sz="3600">
        <a:latin typeface="+mn-lt"/>
        <a:ea typeface="+mn-ea"/>
        <a:cs typeface="+mn-cs"/>
        <a:sym typeface="Baskerville"/>
      </a:defRPr>
    </a:lvl2pPr>
    <a:lvl3pPr indent="685800" algn="ctr" defTabSz="584200">
      <a:defRPr sz="3600">
        <a:latin typeface="+mn-lt"/>
        <a:ea typeface="+mn-ea"/>
        <a:cs typeface="+mn-cs"/>
        <a:sym typeface="Baskerville"/>
      </a:defRPr>
    </a:lvl3pPr>
    <a:lvl4pPr indent="1028700" algn="ctr" defTabSz="584200">
      <a:defRPr sz="3600">
        <a:latin typeface="+mn-lt"/>
        <a:ea typeface="+mn-ea"/>
        <a:cs typeface="+mn-cs"/>
        <a:sym typeface="Baskerville"/>
      </a:defRPr>
    </a:lvl4pPr>
    <a:lvl5pPr indent="1371600" algn="ctr" defTabSz="584200">
      <a:defRPr sz="3600">
        <a:latin typeface="+mn-lt"/>
        <a:ea typeface="+mn-ea"/>
        <a:cs typeface="+mn-cs"/>
        <a:sym typeface="Baskerville"/>
      </a:defRPr>
    </a:lvl5pPr>
    <a:lvl6pPr indent="1714500" algn="ctr" defTabSz="584200">
      <a:defRPr sz="3600">
        <a:latin typeface="+mn-lt"/>
        <a:ea typeface="+mn-ea"/>
        <a:cs typeface="+mn-cs"/>
        <a:sym typeface="Baskerville"/>
      </a:defRPr>
    </a:lvl6pPr>
    <a:lvl7pPr indent="2057400" algn="ctr" defTabSz="584200">
      <a:defRPr sz="3600">
        <a:latin typeface="+mn-lt"/>
        <a:ea typeface="+mn-ea"/>
        <a:cs typeface="+mn-cs"/>
        <a:sym typeface="Baskerville"/>
      </a:defRPr>
    </a:lvl7pPr>
    <a:lvl8pPr indent="2400300" algn="ctr" defTabSz="584200">
      <a:defRPr sz="3600">
        <a:latin typeface="+mn-lt"/>
        <a:ea typeface="+mn-ea"/>
        <a:cs typeface="+mn-cs"/>
        <a:sym typeface="Baskerville"/>
      </a:defRPr>
    </a:lvl8pPr>
    <a:lvl9pPr indent="2743200" algn="ctr" defTabSz="584200">
      <a:defRPr sz="3600"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 Light"/>
          <a:ea typeface="Gill Sans Light"/>
          <a:cs typeface="Gill Sans Light"/>
        </a:font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>
          <a:latin typeface="Gill Sans Light"/>
          <a:ea typeface="Gill Sans Light"/>
          <a:cs typeface="Gill Sans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35992" y="9410700"/>
            <a:ext cx="325120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400"/>
            </a:lvl1pPr>
          </a:lstStyle>
          <a:p>
            <a:pPr lvl="0">
              <a:defRPr i="0" sz="1800"/>
            </a:pPr>
            <a:r>
              <a:rPr i="1" sz="1400"/>
              <a:t>Vecteur, matrice et nombres complexes, 2e édition</a:t>
            </a:r>
          </a:p>
        </p:txBody>
      </p:sp>
      <p:sp>
        <p:nvSpPr>
          <p:cNvPr id="17" name="Shape 17"/>
          <p:cNvSpPr/>
          <p:nvPr/>
        </p:nvSpPr>
        <p:spPr>
          <a:xfrm>
            <a:off x="10750531" y="9391650"/>
            <a:ext cx="2163255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 lvl="0">
              <a:defRPr sz="1800"/>
            </a:pPr>
            <a:r>
              <a:rPr sz="1400"/>
              <a:t>© Groupe Modulo inc. 2012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8B81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rnier c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Remarqu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rnier cour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oi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857500" y="203200"/>
            <a:ext cx="7607300" cy="7747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allons voir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jourd'hui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u bou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héorè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é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xe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B0AEB8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transition spd="med" advClick="1"/>
  <p:txStyles>
    <p:titleStyle>
      <a:lvl1pPr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1pPr>
      <a:lvl2pPr indent="228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2pPr>
      <a:lvl3pPr indent="457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3pPr>
      <a:lvl4pPr indent="685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4pPr>
      <a:lvl5pPr indent="9144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5pPr>
      <a:lvl6pPr indent="11430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6pPr>
      <a:lvl7pPr indent="13716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7pPr>
      <a:lvl8pPr indent="16002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8pPr>
      <a:lvl9pPr indent="1828800" algn="ctr" defTabSz="584200">
        <a:defRPr cap="all" sz="7200">
          <a:solidFill>
            <a:srgbClr val="535353"/>
          </a:solidFill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304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1pPr>
      <a:lvl2pPr marL="685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2pPr>
      <a:lvl3pPr marL="1066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3pPr>
      <a:lvl4pPr marL="1447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4pPr>
      <a:lvl5pPr marL="1828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5pPr>
      <a:lvl6pPr marL="2209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6pPr>
      <a:lvl7pPr marL="2590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7pPr>
      <a:lvl8pPr marL="2971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8pPr>
      <a:lvl9pPr marL="3352800" indent="-304800" defTabSz="584200">
        <a:lnSpc>
          <a:spcPct val="120000"/>
        </a:lnSpc>
        <a:spcBef>
          <a:spcPts val="3800"/>
        </a:spcBef>
        <a:buClr>
          <a:srgbClr val="535353"/>
        </a:buClr>
        <a:buSzPct val="82000"/>
        <a:buChar char="•"/>
        <a:defRPr sz="4600">
          <a:solidFill>
            <a:srgbClr val="525252"/>
          </a:solidFill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Relationship Id="rId11" Type="http://schemas.openxmlformats.org/officeDocument/2006/relationships/image" Target="../media/image75.png"/><Relationship Id="rId12" Type="http://schemas.openxmlformats.org/officeDocument/2006/relationships/image" Target="../media/image76.png"/><Relationship Id="rId13" Type="http://schemas.openxmlformats.org/officeDocument/2006/relationships/image" Target="../media/image77.png"/><Relationship Id="rId14" Type="http://schemas.openxmlformats.org/officeDocument/2006/relationships/image" Target="../media/image78.png"/><Relationship Id="rId15" Type="http://schemas.openxmlformats.org/officeDocument/2006/relationships/image" Target="../media/image7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19.pn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5.png"/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5" Type="http://schemas.openxmlformats.org/officeDocument/2006/relationships/image" Target="../media/image128.png"/><Relationship Id="rId6" Type="http://schemas.openxmlformats.org/officeDocument/2006/relationships/image" Target="../media/image129.png"/><Relationship Id="rId7" Type="http://schemas.openxmlformats.org/officeDocument/2006/relationships/image" Target="../media/image130.png"/><Relationship Id="rId8" Type="http://schemas.openxmlformats.org/officeDocument/2006/relationships/image" Target="../media/image1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826000" y="6184900"/>
            <a:ext cx="3378200" cy="1270000"/>
          </a:xfrm>
          <a:prstGeom prst="roundRect">
            <a:avLst>
              <a:gd name="adj" fmla="val 41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Cours 16</a:t>
            </a:r>
          </a:p>
        </p:txBody>
      </p:sp>
      <p:sp>
        <p:nvSpPr>
          <p:cNvPr id="42" name="Shape 42"/>
          <p:cNvSpPr/>
          <p:nvPr/>
        </p:nvSpPr>
        <p:spPr>
          <a:xfrm>
            <a:off x="1320800" y="1993900"/>
            <a:ext cx="10375900" cy="2908300"/>
          </a:xfrm>
          <a:prstGeom prst="roundRect">
            <a:avLst>
              <a:gd name="adj" fmla="val 36099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cap="all" sz="7200"/>
            </a:lvl1pPr>
          </a:lstStyle>
          <a:p>
            <a:pPr lvl="0">
              <a:defRPr cap="none" sz="1800"/>
            </a:pPr>
            <a:r>
              <a:rPr cap="all" sz="7200"/>
              <a:t>6.1 Le langage Matriciel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10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0700" y="5575300"/>
            <a:ext cx="3073400" cy="222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100" y="5918200"/>
            <a:ext cx="2387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7800" y="6299200"/>
            <a:ext cx="15875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0400" y="6654800"/>
            <a:ext cx="6477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42400" y="5232400"/>
            <a:ext cx="3759200" cy="2768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3038698" y="495300"/>
            <a:ext cx="103124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Une </a:t>
            </a:r>
            <a:r>
              <a:rPr sz="3600">
                <a:solidFill>
                  <a:srgbClr val="0061FF"/>
                </a:solidFill>
              </a:rPr>
              <a:t>matrice identité</a:t>
            </a:r>
            <a:r>
              <a:rPr sz="3600"/>
              <a:t> est une matrice carrée dont </a:t>
            </a:r>
            <a:endParaRPr sz="3600"/>
          </a:p>
          <a:p>
            <a:pPr lvl="0" algn="l">
              <a:defRPr sz="1800"/>
            </a:pPr>
            <a:r>
              <a:rPr sz="3600"/>
              <a:t>les éléments de la diagonale principale sont tous 1 </a:t>
            </a:r>
            <a:endParaRPr sz="3600"/>
          </a:p>
          <a:p>
            <a:pPr lvl="0" algn="l">
              <a:defRPr sz="1800"/>
            </a:pPr>
            <a:r>
              <a:rPr sz="3600"/>
              <a:t>et les autres sont tous nuls.</a:t>
            </a:r>
          </a:p>
        </p:txBody>
      </p:sp>
      <p:pic>
        <p:nvPicPr>
          <p:cNvPr id="112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98700" y="3289300"/>
            <a:ext cx="26924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213600" y="2794000"/>
            <a:ext cx="3771900" cy="140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9" grpId="3"/>
      <p:bldP build="whole" bldLvl="1" animBg="1" rev="0" advAuto="0" spid="113" grpId="2"/>
      <p:bldP build="whole" bldLvl="1" animBg="1" rev="0" advAuto="0" spid="107" grpId="5"/>
      <p:bldP build="whole" bldLvl="1" animBg="1" rev="0" advAuto="0" spid="106" grpId="6"/>
      <p:bldP build="whole" bldLvl="1" animBg="1" rev="0" advAuto="0" spid="108" grpId="4"/>
      <p:bldP build="whole" bldLvl="1" animBg="1" rev="0" advAuto="0" spid="110" grpId="7"/>
      <p:bldP build="whole" bldLvl="1" animBg="1" rev="0" advAuto="0" spid="1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116" name="Shape 116"/>
          <p:cNvSpPr/>
          <p:nvPr/>
        </p:nvSpPr>
        <p:spPr>
          <a:xfrm>
            <a:off x="3038698" y="571500"/>
            <a:ext cx="97790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Une </a:t>
            </a:r>
            <a:r>
              <a:rPr sz="3600">
                <a:solidFill>
                  <a:srgbClr val="0061FF"/>
                </a:solidFill>
              </a:rPr>
              <a:t>matrice symétrique</a:t>
            </a:r>
            <a:r>
              <a:rPr sz="3600"/>
              <a:t> est une matrice carrée qui est symétrique par rapport à la diagonale principale, c’est-à-dire que                .</a:t>
            </a:r>
          </a:p>
        </p:txBody>
      </p:sp>
      <p:pic>
        <p:nvPicPr>
          <p:cNvPr id="117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2500" y="1854200"/>
            <a:ext cx="1727200" cy="368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124"/>
          <p:cNvGrpSpPr/>
          <p:nvPr/>
        </p:nvGrpSpPr>
        <p:grpSpPr>
          <a:xfrm>
            <a:off x="5791200" y="4893733"/>
            <a:ext cx="3877734" cy="2345267"/>
            <a:chOff x="0" y="0"/>
            <a:chExt cx="3877733" cy="2345266"/>
          </a:xfrm>
        </p:grpSpPr>
        <p:sp>
          <p:nvSpPr>
            <p:cNvPr id="118" name="Shape 118"/>
            <p:cNvSpPr/>
            <p:nvPr/>
          </p:nvSpPr>
          <p:spPr>
            <a:xfrm flipV="1">
              <a:off x="241300" y="135466"/>
              <a:ext cx="469900" cy="381001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" name="Shape 119"/>
            <p:cNvSpPr/>
            <p:nvPr/>
          </p:nvSpPr>
          <p:spPr>
            <a:xfrm flipV="1">
              <a:off x="228600" y="16933"/>
              <a:ext cx="1498600" cy="994834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 flipV="1">
              <a:off x="1181100" y="626533"/>
              <a:ext cx="495300" cy="309034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0" y="0"/>
              <a:ext cx="3860800" cy="2345267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1193800" y="592666"/>
              <a:ext cx="2683934" cy="1714501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2197100" y="1286933"/>
              <a:ext cx="1498600" cy="994834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12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4546600"/>
            <a:ext cx="78105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128" name="Shape 128"/>
          <p:cNvSpPr/>
          <p:nvPr/>
        </p:nvSpPr>
        <p:spPr>
          <a:xfrm>
            <a:off x="2987898" y="457200"/>
            <a:ext cx="97663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tabLst>
                <a:tab pos="5410200" algn="l"/>
              </a:tabLst>
              <a:defRPr sz="1800"/>
            </a:pPr>
            <a:r>
              <a:rPr sz="3600"/>
              <a:t>Une </a:t>
            </a:r>
            <a:r>
              <a:rPr sz="3600">
                <a:solidFill>
                  <a:srgbClr val="0061FF"/>
                </a:solidFill>
              </a:rPr>
              <a:t>matrice anti symétrique</a:t>
            </a:r>
            <a:r>
              <a:rPr sz="3600"/>
              <a:t> est une matrice carrée qui est anti symétrique par rapport à la diagonale principale, c’est-à-dire que                    .</a:t>
            </a:r>
          </a:p>
        </p:txBody>
      </p:sp>
      <p:pic>
        <p:nvPicPr>
          <p:cNvPr id="12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5300" y="1663700"/>
            <a:ext cx="20828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4279900"/>
            <a:ext cx="79756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13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0500" y="1841500"/>
            <a:ext cx="38862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3298552" y="2622550"/>
            <a:ext cx="94488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La somme des deux matrices est l’opération interne définie comme suit:</a:t>
            </a:r>
          </a:p>
        </p:txBody>
      </p:sp>
      <p:pic>
        <p:nvPicPr>
          <p:cNvPr id="13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400" y="4813300"/>
            <a:ext cx="86233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4400" y="5702300"/>
            <a:ext cx="3632200" cy="4953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0" name="Group 140"/>
          <p:cNvGrpSpPr/>
          <p:nvPr/>
        </p:nvGrpSpPr>
        <p:grpSpPr>
          <a:xfrm>
            <a:off x="3273152" y="450850"/>
            <a:ext cx="9448801" cy="1143000"/>
            <a:chOff x="0" y="0"/>
            <a:chExt cx="9448800" cy="1143000"/>
          </a:xfrm>
        </p:grpSpPr>
        <p:sp>
          <p:nvSpPr>
            <p:cNvPr id="137" name="Shape 137"/>
            <p:cNvSpPr/>
            <p:nvPr/>
          </p:nvSpPr>
          <p:spPr>
            <a:xfrm>
              <a:off x="0" y="0"/>
              <a:ext cx="9448800" cy="1143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Soit                    et                  , deux matrices de même format, qu’on note:</a:t>
              </a:r>
            </a:p>
          </p:txBody>
        </p:sp>
        <p:pic>
          <p:nvPicPr>
            <p:cNvPr id="13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68647" y="107950"/>
              <a:ext cx="1917701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584847" y="107950"/>
              <a:ext cx="1854201" cy="50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1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60700" y="7543800"/>
            <a:ext cx="6870700" cy="50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1"/>
      <p:bldP build="whole" bldLvl="1" animBg="1" rev="0" advAuto="0" spid="135" grpId="3"/>
      <p:bldP build="whole" bldLvl="1" animBg="1" rev="0" advAuto="0" spid="136" grpId="4"/>
      <p:bldP build="whole" bldLvl="1" animBg="1" rev="0" advAuto="0" spid="134" grpId="2"/>
      <p:bldP build="whole" bldLvl="1" animBg="1" rev="0" advAuto="0" spid="141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14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5500" y="4572000"/>
            <a:ext cx="41402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1700" y="2565400"/>
            <a:ext cx="5854700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2000" y="2641600"/>
            <a:ext cx="5219700" cy="110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3"/>
      <p:bldP build="whole" bldLvl="1" animBg="1" rev="0" advAuto="0" spid="145" grpId="1"/>
      <p:bldP build="whole" bldLvl="1" animBg="1" rev="0" advAuto="0" spid="14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2667000" y="165100"/>
            <a:ext cx="7632700" cy="850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 la somme de matrices</a:t>
            </a:r>
          </a:p>
        </p:txBody>
      </p:sp>
      <p:grpSp>
        <p:nvGrpSpPr>
          <p:cNvPr id="154" name="Group 154"/>
          <p:cNvGrpSpPr/>
          <p:nvPr/>
        </p:nvGrpSpPr>
        <p:grpSpPr>
          <a:xfrm>
            <a:off x="4006986" y="1485900"/>
            <a:ext cx="6216514" cy="622300"/>
            <a:chOff x="0" y="0"/>
            <a:chExt cx="6216513" cy="622300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65725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 lvl="0">
                <a:defRPr sz="1800"/>
              </a:pPr>
              <a:r>
                <a:rPr sz="3600"/>
                <a:t>Soit      ,      et</a:t>
              </a:r>
            </a:p>
          </p:txBody>
        </p:sp>
        <p:pic>
          <p:nvPicPr>
            <p:cNvPr id="150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22213" y="114300"/>
              <a:ext cx="3937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695313" y="114300"/>
              <a:ext cx="3683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76413" y="127000"/>
              <a:ext cx="381001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422513" y="88900"/>
              <a:ext cx="2794001" cy="49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76800" y="2857500"/>
            <a:ext cx="32639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568700" y="3975100"/>
            <a:ext cx="5842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78400" y="4953000"/>
            <a:ext cx="22225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152900" y="5867400"/>
            <a:ext cx="29210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2"/>
      <p:bldP build="whole" bldLvl="1" animBg="1" rev="0" advAuto="0" spid="158" grpId="5"/>
      <p:bldP build="whole" bldLvl="1" animBg="1" rev="0" advAuto="0" spid="156" grpId="3"/>
      <p:bldP build="whole" bldLvl="1" animBg="1" rev="0" advAuto="0" spid="157" grpId="4"/>
      <p:bldP build="whole" bldLvl="1" animBg="1" rev="0" advAuto="0" spid="15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1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400" y="3352800"/>
            <a:ext cx="65913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5100" y="4432300"/>
            <a:ext cx="28448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3196952" y="596900"/>
            <a:ext cx="94488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Soit                  , une matrice et    , un nombre réel. La multiplication par un scalaire est l’opération externe définie comme suit: </a:t>
            </a:r>
          </a:p>
        </p:txBody>
      </p:sp>
      <p:pic>
        <p:nvPicPr>
          <p:cNvPr id="16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5100" y="723900"/>
            <a:ext cx="2540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4800" y="698500"/>
            <a:ext cx="19177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4200" y="6565900"/>
            <a:ext cx="4203700" cy="50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  <p:bldP build="whole" bldLvl="1" animBg="1" rev="0" advAuto="0" spid="166" grpId="3"/>
      <p:bldP build="whole" bldLvl="1" animBg="1" rev="0" advAuto="0" spid="16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16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5300" y="4737100"/>
            <a:ext cx="4267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6700" y="1943100"/>
            <a:ext cx="3708400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00700" y="1968500"/>
            <a:ext cx="55626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3"/>
      <p:bldP build="whole" bldLvl="1" animBg="1" rev="0" advAuto="0" spid="170" grpId="1"/>
      <p:bldP build="whole" bldLvl="1" animBg="1" rev="0" advAuto="0" spid="17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1701800" y="190500"/>
            <a:ext cx="9588500" cy="8636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 la multiplication par un scalaire</a:t>
            </a:r>
          </a:p>
        </p:txBody>
      </p:sp>
      <p:pic>
        <p:nvPicPr>
          <p:cNvPr id="17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2451100"/>
            <a:ext cx="16256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0" y="3378200"/>
            <a:ext cx="4368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3100" y="4457700"/>
            <a:ext cx="42037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41900" y="5511800"/>
            <a:ext cx="3048000" cy="495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4"/>
      <p:bldP build="whole" bldLvl="1" animBg="1" rev="0" advAuto="0" spid="174" grpId="1"/>
      <p:bldP build="whole" bldLvl="1" animBg="1" rev="0" advAuto="0" spid="175" grpId="2"/>
      <p:bldP build="whole" bldLvl="1" animBg="1" rev="0" advAuto="0" spid="176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42931" y="219537"/>
            <a:ext cx="12707392" cy="8745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361" fill="norm" stroke="1" extrusionOk="0">
                <a:moveTo>
                  <a:pt x="1163" y="167"/>
                </a:moveTo>
                <a:cubicBezTo>
                  <a:pt x="1939" y="18"/>
                  <a:pt x="4012" y="825"/>
                  <a:pt x="4811" y="788"/>
                </a:cubicBezTo>
                <a:cubicBezTo>
                  <a:pt x="5428" y="758"/>
                  <a:pt x="6987" y="66"/>
                  <a:pt x="7604" y="43"/>
                </a:cubicBezTo>
                <a:cubicBezTo>
                  <a:pt x="8597" y="7"/>
                  <a:pt x="11146" y="971"/>
                  <a:pt x="12136" y="912"/>
                </a:cubicBezTo>
                <a:cubicBezTo>
                  <a:pt x="12774" y="873"/>
                  <a:pt x="14377" y="33"/>
                  <a:pt x="15015" y="2"/>
                </a:cubicBezTo>
                <a:cubicBezTo>
                  <a:pt x="15943" y="-44"/>
                  <a:pt x="18341" y="1004"/>
                  <a:pt x="19261" y="912"/>
                </a:cubicBezTo>
                <a:cubicBezTo>
                  <a:pt x="19631" y="875"/>
                  <a:pt x="20522" y="664"/>
                  <a:pt x="20793" y="829"/>
                </a:cubicBezTo>
                <a:cubicBezTo>
                  <a:pt x="21138" y="1038"/>
                  <a:pt x="20198" y="3723"/>
                  <a:pt x="20316" y="4458"/>
                </a:cubicBezTo>
                <a:cubicBezTo>
                  <a:pt x="20399" y="4977"/>
                  <a:pt x="21024" y="6156"/>
                  <a:pt x="21199" y="6702"/>
                </a:cubicBezTo>
                <a:cubicBezTo>
                  <a:pt x="21428" y="7412"/>
                  <a:pt x="21474" y="10032"/>
                  <a:pt x="21199" y="10632"/>
                </a:cubicBezTo>
                <a:cubicBezTo>
                  <a:pt x="21021" y="11022"/>
                  <a:pt x="20412" y="12492"/>
                  <a:pt x="20302" y="12865"/>
                </a:cubicBezTo>
                <a:cubicBezTo>
                  <a:pt x="20082" y="13605"/>
                  <a:pt x="20826" y="15350"/>
                  <a:pt x="20800" y="16381"/>
                </a:cubicBezTo>
                <a:cubicBezTo>
                  <a:pt x="20782" y="17129"/>
                  <a:pt x="20134" y="19452"/>
                  <a:pt x="19746" y="19731"/>
                </a:cubicBezTo>
                <a:cubicBezTo>
                  <a:pt x="19567" y="19860"/>
                  <a:pt x="18821" y="19267"/>
                  <a:pt x="18606" y="19359"/>
                </a:cubicBezTo>
                <a:cubicBezTo>
                  <a:pt x="18253" y="19510"/>
                  <a:pt x="17613" y="21224"/>
                  <a:pt x="17266" y="21344"/>
                </a:cubicBezTo>
                <a:cubicBezTo>
                  <a:pt x="16656" y="21556"/>
                  <a:pt x="14754" y="19696"/>
                  <a:pt x="14074" y="19773"/>
                </a:cubicBezTo>
                <a:cubicBezTo>
                  <a:pt x="13665" y="19819"/>
                  <a:pt x="12659" y="21173"/>
                  <a:pt x="12278" y="21138"/>
                </a:cubicBezTo>
                <a:cubicBezTo>
                  <a:pt x="11756" y="21089"/>
                  <a:pt x="10472" y="18771"/>
                  <a:pt x="9998" y="18821"/>
                </a:cubicBezTo>
                <a:cubicBezTo>
                  <a:pt x="9758" y="18847"/>
                  <a:pt x="9240" y="20091"/>
                  <a:pt x="8972" y="20228"/>
                </a:cubicBezTo>
                <a:cubicBezTo>
                  <a:pt x="8500" y="20468"/>
                  <a:pt x="6995" y="19754"/>
                  <a:pt x="6493" y="19938"/>
                </a:cubicBezTo>
                <a:cubicBezTo>
                  <a:pt x="6218" y="20039"/>
                  <a:pt x="5618" y="20970"/>
                  <a:pt x="5352" y="21014"/>
                </a:cubicBezTo>
                <a:cubicBezTo>
                  <a:pt x="4901" y="21087"/>
                  <a:pt x="3673" y="19906"/>
                  <a:pt x="3186" y="19855"/>
                </a:cubicBezTo>
                <a:cubicBezTo>
                  <a:pt x="2756" y="19811"/>
                  <a:pt x="1518" y="20693"/>
                  <a:pt x="1191" y="20476"/>
                </a:cubicBezTo>
                <a:cubicBezTo>
                  <a:pt x="915" y="20292"/>
                  <a:pt x="387" y="18781"/>
                  <a:pt x="365" y="18284"/>
                </a:cubicBezTo>
                <a:cubicBezTo>
                  <a:pt x="335" y="17621"/>
                  <a:pt x="1181" y="15869"/>
                  <a:pt x="1191" y="15182"/>
                </a:cubicBezTo>
                <a:cubicBezTo>
                  <a:pt x="1201" y="14513"/>
                  <a:pt x="453" y="12779"/>
                  <a:pt x="479" y="12121"/>
                </a:cubicBezTo>
                <a:cubicBezTo>
                  <a:pt x="496" y="11664"/>
                  <a:pt x="1112" y="10553"/>
                  <a:pt x="1134" y="10094"/>
                </a:cubicBezTo>
                <a:cubicBezTo>
                  <a:pt x="1180" y="9164"/>
                  <a:pt x="134" y="7612"/>
                  <a:pt x="194" y="6692"/>
                </a:cubicBezTo>
                <a:cubicBezTo>
                  <a:pt x="219" y="6295"/>
                  <a:pt x="448" y="4851"/>
                  <a:pt x="464" y="4458"/>
                </a:cubicBezTo>
                <a:cubicBezTo>
                  <a:pt x="493" y="3777"/>
                  <a:pt x="-126" y="1318"/>
                  <a:pt x="23" y="829"/>
                </a:cubicBezTo>
                <a:cubicBezTo>
                  <a:pt x="100" y="573"/>
                  <a:pt x="903" y="217"/>
                  <a:pt x="1163" y="167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53535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200">
                <a:solidFill>
                  <a:srgbClr val="53535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1778000" y="8432799"/>
            <a:ext cx="660400" cy="673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81" name="Shape 181"/>
          <p:cNvSpPr/>
          <p:nvPr/>
        </p:nvSpPr>
        <p:spPr>
          <a:xfrm>
            <a:off x="1066800" y="8978899"/>
            <a:ext cx="444501" cy="44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82" name="Shape 182"/>
          <p:cNvSpPr/>
          <p:nvPr/>
        </p:nvSpPr>
        <p:spPr>
          <a:xfrm>
            <a:off x="546100" y="9283699"/>
            <a:ext cx="2667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183" name="Shape 183"/>
          <p:cNvSpPr/>
          <p:nvPr/>
        </p:nvSpPr>
        <p:spPr>
          <a:xfrm>
            <a:off x="2933873" y="774700"/>
            <a:ext cx="10236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 </a:t>
            </a:r>
            <a:r>
              <a:rPr sz="3600">
                <a:solidFill>
                  <a:srgbClr val="0061FF"/>
                </a:solidFill>
              </a:rPr>
              <a:t>espace vectoriel</a:t>
            </a:r>
            <a:r>
              <a:rPr sz="3600"/>
              <a:t> sur les réels est la donnée </a:t>
            </a:r>
          </a:p>
        </p:txBody>
      </p:sp>
      <p:sp>
        <p:nvSpPr>
          <p:cNvPr id="184" name="Shape 184"/>
          <p:cNvSpPr/>
          <p:nvPr/>
        </p:nvSpPr>
        <p:spPr>
          <a:xfrm>
            <a:off x="825500" y="1771650"/>
            <a:ext cx="55499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393700" indent="-393700" algn="l">
              <a:buSzPct val="100000"/>
              <a:buAutoNum type="arabicPeriod" startAt="1"/>
              <a:defRPr sz="1800"/>
            </a:pPr>
            <a:r>
              <a:rPr sz="3600"/>
              <a:t> d’un ensemble    dont les éléments sont nommés des vecteurs;</a:t>
            </a:r>
            <a:endParaRPr sz="3600"/>
          </a:p>
          <a:p>
            <a:pPr lvl="0" marL="393700" indent="-393700" algn="l">
              <a:buSzPct val="100000"/>
              <a:buAutoNum type="arabicPeriod" startAt="1"/>
              <a:defRPr sz="1800"/>
            </a:pPr>
            <a:r>
              <a:rPr sz="3600"/>
              <a:t> d’une opération interne sur    appelée la somme qui respecte les propriétés suivantes:</a:t>
            </a:r>
            <a:endParaRPr sz="3600"/>
          </a:p>
          <a:p>
            <a:pPr lvl="0" marL="393700" indent="-393700" algn="l">
              <a:buSzPct val="100000"/>
              <a:buAutoNum type="arabicPeriod" startAt="1"/>
              <a:defRPr sz="1800"/>
            </a:pPr>
            <a:r>
              <a:rPr sz="3600"/>
              <a:t> d’une opération externe de     sur     appelée multiplication par un scalaire qui respecte les propriétés suivantes;</a:t>
            </a:r>
          </a:p>
        </p:txBody>
      </p:sp>
      <p:pic>
        <p:nvPicPr>
          <p:cNvPr id="18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65600" y="1917700"/>
            <a:ext cx="3175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3100" y="4013200"/>
            <a:ext cx="317500" cy="342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Group 192"/>
          <p:cNvGrpSpPr/>
          <p:nvPr/>
        </p:nvGrpSpPr>
        <p:grpSpPr>
          <a:xfrm>
            <a:off x="6375400" y="2832100"/>
            <a:ext cx="6210300" cy="2641601"/>
            <a:chOff x="0" y="0"/>
            <a:chExt cx="6210299" cy="2641600"/>
          </a:xfrm>
        </p:grpSpPr>
        <p:pic>
          <p:nvPicPr>
            <p:cNvPr id="187" name="droppedImage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09800" y="203200"/>
              <a:ext cx="2717800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90600" y="812800"/>
              <a:ext cx="5219700" cy="49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droppedImage.pd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286000" y="1397000"/>
              <a:ext cx="1866900" cy="495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droppedImage.pd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00200" y="1943100"/>
              <a:ext cx="2578100" cy="57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droppedImage.pdf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219201" cy="2641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6576645" y="5628216"/>
            <a:ext cx="5297855" cy="2374901"/>
            <a:chOff x="0" y="0"/>
            <a:chExt cx="5297854" cy="2374900"/>
          </a:xfrm>
        </p:grpSpPr>
        <p:pic>
          <p:nvPicPr>
            <p:cNvPr id="193" name="droppedImage.pdf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072054" y="137583"/>
              <a:ext cx="2667001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" name="droppedImage.pdf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525954" y="696383"/>
              <a:ext cx="3657601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" name="dropped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00554" y="1344083"/>
              <a:ext cx="3797301" cy="495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94354" y="1928283"/>
              <a:ext cx="1308101" cy="368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droppedImage.pdf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1096108" cy="2374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1" name="Group 201"/>
          <p:cNvGrpSpPr/>
          <p:nvPr/>
        </p:nvGrpSpPr>
        <p:grpSpPr>
          <a:xfrm>
            <a:off x="1854200" y="6057900"/>
            <a:ext cx="1460500" cy="355600"/>
            <a:chOff x="0" y="0"/>
            <a:chExt cx="1460500" cy="355600"/>
          </a:xfrm>
        </p:grpSpPr>
        <p:pic>
          <p:nvPicPr>
            <p:cNvPr id="199" name="droppedImage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43000" y="12700"/>
              <a:ext cx="317500" cy="342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droppedImage.pdf"/>
            <p:cNvPicPr/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30200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2" name="Shape 202"/>
          <p:cNvSpPr/>
          <p:nvPr/>
        </p:nvSpPr>
        <p:spPr>
          <a:xfrm>
            <a:off x="228600" y="5715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1739900" y="2476500"/>
            <a:ext cx="9525000" cy="47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définition d’une matrice.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définitions de matrices particulières.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somme de matrices.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multiplication d’une matrice par un scalaire.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multiplication de matrices.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205" name="Shape 205"/>
          <p:cNvSpPr/>
          <p:nvPr/>
        </p:nvSpPr>
        <p:spPr>
          <a:xfrm>
            <a:off x="3178398" y="476250"/>
            <a:ext cx="98298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tabLst>
                <a:tab pos="3784600" algn="l"/>
              </a:tabLst>
              <a:defRPr sz="1800"/>
            </a:pPr>
            <a:r>
              <a:rPr sz="3600"/>
              <a:t>La </a:t>
            </a:r>
            <a:r>
              <a:rPr sz="3600">
                <a:solidFill>
                  <a:srgbClr val="0061FF"/>
                </a:solidFill>
              </a:rPr>
              <a:t>transposée</a:t>
            </a:r>
            <a:r>
              <a:rPr sz="3600"/>
              <a:t> d’une matrice                         , notée      , est la matrice                         .</a:t>
            </a:r>
          </a:p>
        </p:txBody>
      </p:sp>
      <p:pic>
        <p:nvPicPr>
          <p:cNvPr id="20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6300" y="584200"/>
            <a:ext cx="27813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1028700"/>
            <a:ext cx="68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96200" y="1079500"/>
            <a:ext cx="27559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94100" y="3759200"/>
            <a:ext cx="57785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203200" y="35052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3175000" y="279400"/>
            <a:ext cx="6654800" cy="8001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 la transposition</a:t>
            </a:r>
          </a:p>
        </p:txBody>
      </p:sp>
      <p:pic>
        <p:nvPicPr>
          <p:cNvPr id="21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4900" y="2540000"/>
            <a:ext cx="23241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4076700"/>
            <a:ext cx="4470400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40300" y="5994400"/>
            <a:ext cx="3327400" cy="59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  <p:bldP build="whole" bldLvl="1" animBg="1" rev="0" advAuto="0" spid="215" grpId="3"/>
      <p:bldP build="whole" bldLvl="1" animBg="1" rev="0" advAuto="0" spid="21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14572" y="641350"/>
            <a:ext cx="12992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peut reformuler la définition d’une matrice symétrique </a:t>
            </a:r>
            <a:endParaRPr sz="3600"/>
          </a:p>
          <a:p>
            <a:pPr lvl="0">
              <a:defRPr sz="1800"/>
            </a:pPr>
            <a:r>
              <a:rPr sz="3600"/>
              <a:t>et anti symétrique à l’aide des transposées.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3416300" y="2959100"/>
            <a:ext cx="3191347" cy="622300"/>
            <a:chOff x="0" y="0"/>
            <a:chExt cx="3191346" cy="622300"/>
          </a:xfrm>
        </p:grpSpPr>
        <p:pic>
          <p:nvPicPr>
            <p:cNvPr id="218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14300"/>
              <a:ext cx="393700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Shape 219"/>
            <p:cNvSpPr/>
            <p:nvPr/>
          </p:nvSpPr>
          <p:spPr>
            <a:xfrm>
              <a:off x="457299" y="0"/>
              <a:ext cx="2734048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est symétrique</a:t>
              </a:r>
            </a:p>
          </p:txBody>
        </p:sp>
      </p:grpSp>
      <p:pic>
        <p:nvPicPr>
          <p:cNvPr id="22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35800" y="3136900"/>
            <a:ext cx="787400" cy="27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9300" y="2997200"/>
            <a:ext cx="1651000" cy="431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5" name="Group 225"/>
          <p:cNvGrpSpPr/>
          <p:nvPr/>
        </p:nvGrpSpPr>
        <p:grpSpPr>
          <a:xfrm>
            <a:off x="2654300" y="5016500"/>
            <a:ext cx="4058085" cy="622300"/>
            <a:chOff x="0" y="0"/>
            <a:chExt cx="4058084" cy="622300"/>
          </a:xfrm>
        </p:grpSpPr>
        <p:pic>
          <p:nvPicPr>
            <p:cNvPr id="223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39700"/>
              <a:ext cx="393700" cy="355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4" name="Shape 224"/>
            <p:cNvSpPr/>
            <p:nvPr/>
          </p:nvSpPr>
          <p:spPr>
            <a:xfrm>
              <a:off x="504961" y="0"/>
              <a:ext cx="3553124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est anti symétrique</a:t>
              </a:r>
            </a:p>
          </p:txBody>
        </p:sp>
      </p:grpSp>
      <p:grpSp>
        <p:nvGrpSpPr>
          <p:cNvPr id="228" name="Group 228"/>
          <p:cNvGrpSpPr/>
          <p:nvPr/>
        </p:nvGrpSpPr>
        <p:grpSpPr>
          <a:xfrm>
            <a:off x="7073900" y="5067300"/>
            <a:ext cx="3352800" cy="431800"/>
            <a:chOff x="0" y="0"/>
            <a:chExt cx="3352800" cy="431800"/>
          </a:xfrm>
        </p:grpSpPr>
        <p:pic>
          <p:nvPicPr>
            <p:cNvPr id="226" name="droppedImage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46200" y="0"/>
              <a:ext cx="2006600" cy="431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7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52400"/>
              <a:ext cx="787400" cy="279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4"/>
      <p:bldP build="whole" bldLvl="1" animBg="1" rev="0" advAuto="0" spid="221" grpId="2"/>
      <p:bldP build="whole" bldLvl="1" animBg="1" rev="0" advAuto="0" spid="220" grpId="1"/>
      <p:bldP build="whole" bldLvl="1" animBg="1" rev="0" advAuto="0" spid="222" grpId="3"/>
      <p:bldP build="whole" bldLvl="1" animBg="1" rev="0" advAuto="0" spid="228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139700" y="3048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231" name="Shape 231"/>
          <p:cNvSpPr/>
          <p:nvPr/>
        </p:nvSpPr>
        <p:spPr>
          <a:xfrm>
            <a:off x="2838586" y="965200"/>
            <a:ext cx="99568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tabLst>
                <a:tab pos="2692400" algn="l"/>
              </a:tabLst>
            </a:lvl1pPr>
          </a:lstStyle>
          <a:p>
            <a:pPr lvl="0">
              <a:defRPr sz="1800"/>
            </a:pPr>
            <a:r>
              <a:rPr sz="3600"/>
              <a:t>Soit                           et                        , deux matrices. On définit le produit de ces deux matrices comme étant la matrice:   </a:t>
            </a:r>
          </a:p>
        </p:txBody>
      </p:sp>
      <p:pic>
        <p:nvPicPr>
          <p:cNvPr id="23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200" y="1066800"/>
            <a:ext cx="27813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88200" y="1066800"/>
            <a:ext cx="25654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9900" y="2959100"/>
            <a:ext cx="4432300" cy="142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32300" y="6794500"/>
            <a:ext cx="41275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5519215" y="7277951"/>
            <a:ext cx="666453" cy="874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54" fill="norm" stroke="1" extrusionOk="0">
                <a:moveTo>
                  <a:pt x="0" y="0"/>
                </a:moveTo>
                <a:lnTo>
                  <a:pt x="34" y="2879"/>
                </a:lnTo>
                <a:cubicBezTo>
                  <a:pt x="34" y="2879"/>
                  <a:pt x="143" y="14114"/>
                  <a:pt x="4973" y="19277"/>
                </a:cubicBezTo>
                <a:cubicBezTo>
                  <a:pt x="7147" y="21600"/>
                  <a:pt x="14220" y="20746"/>
                  <a:pt x="16499" y="18477"/>
                </a:cubicBezTo>
                <a:cubicBezTo>
                  <a:pt x="20822" y="14171"/>
                  <a:pt x="21438" y="2879"/>
                  <a:pt x="21438" y="2879"/>
                </a:cubicBezTo>
                <a:lnTo>
                  <a:pt x="21600" y="2"/>
                </a:lnTo>
              </a:path>
            </a:pathLst>
          </a:custGeom>
          <a:ln w="25400">
            <a:solidFill>
              <a:srgbClr val="FF2600"/>
            </a:solidFill>
            <a:miter lim="400000"/>
            <a:headEnd type="triangle"/>
            <a:tailEnd type="triangle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37" name="Shape 237"/>
          <p:cNvSpPr/>
          <p:nvPr/>
        </p:nvSpPr>
        <p:spPr>
          <a:xfrm>
            <a:off x="4933566" y="5740574"/>
            <a:ext cx="2990238" cy="12607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97" fill="norm" stroke="1" extrusionOk="0">
                <a:moveTo>
                  <a:pt x="0" y="20797"/>
                </a:moveTo>
                <a:lnTo>
                  <a:pt x="324" y="19482"/>
                </a:lnTo>
                <a:cubicBezTo>
                  <a:pt x="324" y="19482"/>
                  <a:pt x="3760" y="5494"/>
                  <a:pt x="6504" y="2162"/>
                </a:cubicBezTo>
                <a:cubicBezTo>
                  <a:pt x="8945" y="-803"/>
                  <a:pt x="12115" y="-637"/>
                  <a:pt x="14585" y="2162"/>
                </a:cubicBezTo>
                <a:cubicBezTo>
                  <a:pt x="17411" y="5364"/>
                  <a:pt x="21240" y="18864"/>
                  <a:pt x="21240" y="18864"/>
                </a:cubicBezTo>
                <a:lnTo>
                  <a:pt x="21600" y="20129"/>
                </a:lnTo>
              </a:path>
            </a:pathLst>
          </a:custGeom>
          <a:ln w="25400">
            <a:solidFill>
              <a:srgbClr val="77BB41"/>
            </a:solidFill>
            <a:miter lim="400000"/>
            <a:headEnd type="triangle"/>
            <a:tailEnd type="triangle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38" name="Shape 238"/>
          <p:cNvSpPr/>
          <p:nvPr/>
        </p:nvSpPr>
        <p:spPr>
          <a:xfrm>
            <a:off x="6617048" y="6106810"/>
            <a:ext cx="1845681" cy="834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32" fill="norm" stroke="1" extrusionOk="0">
                <a:moveTo>
                  <a:pt x="0" y="20432"/>
                </a:moveTo>
                <a:lnTo>
                  <a:pt x="442" y="18393"/>
                </a:lnTo>
                <a:cubicBezTo>
                  <a:pt x="442" y="18393"/>
                  <a:pt x="3216" y="5540"/>
                  <a:pt x="5792" y="3052"/>
                </a:cubicBezTo>
                <a:cubicBezTo>
                  <a:pt x="9993" y="-1004"/>
                  <a:pt x="13027" y="-1168"/>
                  <a:pt x="17088" y="3467"/>
                </a:cubicBezTo>
                <a:cubicBezTo>
                  <a:pt x="19268" y="5954"/>
                  <a:pt x="21250" y="17978"/>
                  <a:pt x="21250" y="17978"/>
                </a:cubicBezTo>
                <a:lnTo>
                  <a:pt x="21600" y="20094"/>
                </a:lnTo>
              </a:path>
            </a:pathLst>
          </a:custGeom>
          <a:ln w="25400">
            <a:solidFill>
              <a:srgbClr val="0056D6"/>
            </a:solidFill>
            <a:miter lim="400000"/>
            <a:headEnd type="triangle"/>
            <a:tailEnd type="triangle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39" name="Shape 239"/>
          <p:cNvSpPr/>
          <p:nvPr/>
        </p:nvSpPr>
        <p:spPr>
          <a:xfrm>
            <a:off x="139700" y="5448300"/>
            <a:ext cx="2819400" cy="787400"/>
          </a:xfrm>
          <a:prstGeom prst="roundRect">
            <a:avLst>
              <a:gd name="adj" fmla="val 50000"/>
            </a:avLst>
          </a:prstGeom>
          <a:solidFill>
            <a:srgbClr val="A460D7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Remarque: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3"/>
      <p:bldP build="whole" bldLvl="1" animBg="1" rev="0" advAuto="0" spid="234" grpId="1"/>
      <p:bldP build="whole" bldLvl="1" animBg="1" rev="0" advAuto="0" spid="236" grpId="4"/>
      <p:bldP build="whole" bldLvl="1" animBg="1" rev="0" advAuto="0" spid="237" grpId="5"/>
      <p:bldP build="whole" bldLvl="1" animBg="1" rev="0" advAuto="0" spid="238" grpId="6"/>
      <p:bldP build="whole" bldLvl="1" animBg="1" rev="0" advAuto="0" spid="23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5525" y="4749800"/>
            <a:ext cx="4540250" cy="419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46316" y="4686300"/>
            <a:ext cx="4402668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3073400" y="469899"/>
            <a:ext cx="53594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44" name="Shape 244"/>
          <p:cNvSpPr/>
          <p:nvPr/>
        </p:nvSpPr>
        <p:spPr>
          <a:xfrm rot="16200000">
            <a:off x="7264400" y="14605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45" name="Shape 245"/>
          <p:cNvSpPr/>
          <p:nvPr/>
        </p:nvSpPr>
        <p:spPr>
          <a:xfrm rot="16200000">
            <a:off x="8382000" y="14478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46" name="Shape 246"/>
          <p:cNvSpPr/>
          <p:nvPr/>
        </p:nvSpPr>
        <p:spPr>
          <a:xfrm rot="16200000">
            <a:off x="10515600" y="15240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24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1700" y="47498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7500" y="47625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18600" y="47498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80500" y="59309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97500" y="59309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67100" y="5956300"/>
            <a:ext cx="13208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54400" y="7950200"/>
            <a:ext cx="14224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97500" y="7950200"/>
            <a:ext cx="14224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dropped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067800" y="7924800"/>
            <a:ext cx="1422400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74000" y="5283200"/>
            <a:ext cx="647700" cy="8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dropped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886700" y="6858000"/>
            <a:ext cx="469900" cy="637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715000" y="6894285"/>
            <a:ext cx="127001" cy="68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245600" y="6856185"/>
            <a:ext cx="127001" cy="68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dropped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191000" y="6881585"/>
            <a:ext cx="127001" cy="689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86700" y="6210300"/>
            <a:ext cx="647700" cy="8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861300" y="8318500"/>
            <a:ext cx="647700" cy="80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dropped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52400" y="457200"/>
            <a:ext cx="12788900" cy="252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dropped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625600" y="6794500"/>
            <a:ext cx="355600" cy="203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86100" y="1041399"/>
            <a:ext cx="53594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66" name="Shape 266"/>
          <p:cNvSpPr/>
          <p:nvPr/>
        </p:nvSpPr>
        <p:spPr>
          <a:xfrm>
            <a:off x="3060700" y="2438399"/>
            <a:ext cx="5359401" cy="609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67" name="Shape 267"/>
          <p:cNvSpPr/>
          <p:nvPr/>
        </p:nvSpPr>
        <p:spPr>
          <a:xfrm rot="16200000">
            <a:off x="7277100" y="14859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68" name="Shape 268"/>
          <p:cNvSpPr/>
          <p:nvPr/>
        </p:nvSpPr>
        <p:spPr>
          <a:xfrm rot="16200000">
            <a:off x="8407400" y="14605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69" name="Shape 269"/>
          <p:cNvSpPr/>
          <p:nvPr/>
        </p:nvSpPr>
        <p:spPr>
          <a:xfrm rot="16200000">
            <a:off x="10528300" y="15494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70" name="Shape 270"/>
          <p:cNvSpPr/>
          <p:nvPr/>
        </p:nvSpPr>
        <p:spPr>
          <a:xfrm rot="16200000">
            <a:off x="7264400" y="14732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71" name="Shape 271"/>
          <p:cNvSpPr/>
          <p:nvPr/>
        </p:nvSpPr>
        <p:spPr>
          <a:xfrm rot="16200000">
            <a:off x="8394700" y="14605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sp>
        <p:nvSpPr>
          <p:cNvPr id="272" name="Shape 272"/>
          <p:cNvSpPr/>
          <p:nvPr/>
        </p:nvSpPr>
        <p:spPr>
          <a:xfrm rot="16200000">
            <a:off x="10515600" y="1562100"/>
            <a:ext cx="3378200" cy="71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4013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xi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after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after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xi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afterEffect" presetClass="exi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afterEffect" presetClass="entr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presetClass="entr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afterEffect" presetClass="entr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xi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afterEffect" presetClass="entr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afterEffect" presetClass="entr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xi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afterEffect" presetClass="entr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nodeType="clickEffect" presetClass="entr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afterEffect" presetClass="entr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xi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presetClass="exi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afterEffect" presetClass="entr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afterEffect" presetClass="entr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afterEffect" presetClass="entr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afterEffect" presetClass="entr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presetClass="entr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afterEffect" presetClass="entr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afterEffect" presetClass="entr" presetSubtype="0" presetID="1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nodeType="clickEffect" presetClass="exi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afterEffect" presetClass="entr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afterEffect" presetClass="entr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presetClass="exi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afterEffect" presetClass="entr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nodeType="afterEffect" presetClass="entr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afterEffect" presetClass="entr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presetClass="exi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afterEffect" presetClass="exi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0"/>
      <p:bldP build="whole" bldLvl="1" animBg="1" rev="0" advAuto="0" spid="265" grpId="13"/>
      <p:bldP build="whole" bldLvl="1" animBg="1" rev="0" advAuto="0" spid="266" grpId="40"/>
      <p:bldP build="whole" bldLvl="1" animBg="1" rev="0" advAuto="0" spid="248" grpId="6"/>
      <p:bldP build="whole" bldLvl="1" animBg="1" rev="0" advAuto="0" spid="250" grpId="22"/>
      <p:bldP build="whole" bldLvl="1" animBg="1" rev="0" advAuto="0" spid="270" grpId="30"/>
      <p:bldP build="whole" bldLvl="1" animBg="1" rev="0" advAuto="0" spid="251" grpId="18"/>
      <p:bldP build="whole" bldLvl="1" animBg="1" rev="0" advAuto="0" spid="270" grpId="32"/>
      <p:bldP build="whole" bldLvl="1" animBg="1" rev="0" advAuto="0" spid="265" grpId="24"/>
      <p:bldP build="whole" bldLvl="1" animBg="1" rev="0" advAuto="0" spid="243" grpId="1"/>
      <p:bldP build="whole" bldLvl="1" animBg="1" rev="0" advAuto="0" spid="271" grpId="33"/>
      <p:bldP build="whole" bldLvl="1" animBg="1" rev="0" advAuto="0" spid="271" grpId="35"/>
      <p:bldP build="whole" bldLvl="1" animBg="1" rev="0" advAuto="0" spid="246" grpId="9"/>
      <p:bldP build="whole" bldLvl="1" animBg="1" rev="0" advAuto="0" spid="267" grpId="14"/>
      <p:bldP build="whole" bldLvl="1" animBg="1" rev="0" advAuto="0" spid="246" grpId="11"/>
      <p:bldP build="whole" bldLvl="1" animBg="1" rev="0" advAuto="0" spid="267" grpId="16"/>
      <p:bldP build="whole" bldLvl="1" animBg="1" rev="0" advAuto="0" spid="262" grpId="36"/>
      <p:bldP build="whole" bldLvl="1" animBg="1" rev="0" advAuto="0" spid="272" grpId="37"/>
      <p:bldP build="whole" bldLvl="1" animBg="1" rev="0" advAuto="0" spid="272" grpId="39"/>
      <p:bldP build="whole" bldLvl="1" animBg="1" rev="0" advAuto="0" spid="243" grpId="12"/>
      <p:bldP build="whole" bldLvl="1" animBg="1" rev="0" advAuto="0" spid="256" grpId="8"/>
      <p:bldP build="whole" bldLvl="1" animBg="1" rev="0" advAuto="0" spid="252" grpId="15"/>
      <p:bldP build="whole" bldLvl="1" animBg="1" rev="0" advAuto="0" spid="258" grpId="26"/>
      <p:bldP build="whole" bldLvl="1" animBg="1" rev="0" advAuto="0" spid="245" grpId="5"/>
      <p:bldP build="whole" bldLvl="1" animBg="1" rev="0" advAuto="0" spid="245" grpId="7"/>
      <p:bldP build="whole" bldLvl="1" animBg="1" rev="0" advAuto="0" spid="260" grpId="28"/>
      <p:bldP build="whole" bldLvl="1" animBg="1" rev="0" advAuto="0" spid="244" grpId="2"/>
      <p:bldP build="whole" bldLvl="1" animBg="1" rev="0" advAuto="0" spid="244" grpId="4"/>
      <p:bldP build="whole" bldLvl="1" animBg="1" rev="0" advAuto="0" spid="247" grpId="3"/>
      <p:bldP build="whole" bldLvl="1" animBg="1" rev="0" advAuto="0" spid="259" grpId="27"/>
      <p:bldP build="whole" bldLvl="1" animBg="1" rev="0" advAuto="0" spid="253" grpId="31"/>
      <p:bldP build="whole" bldLvl="1" animBg="1" rev="0" advAuto="0" spid="257" grpId="25"/>
      <p:bldP build="whole" bldLvl="1" animBg="1" rev="0" advAuto="0" spid="254" grpId="34"/>
      <p:bldP build="whole" bldLvl="1" animBg="1" rev="0" advAuto="0" spid="255" grpId="38"/>
      <p:bldP build="whole" bldLvl="1" animBg="1" rev="0" advAuto="0" spid="269" grpId="21"/>
      <p:bldP build="whole" bldLvl="1" animBg="1" rev="0" advAuto="0" spid="269" grpId="23"/>
      <p:bldP build="whole" bldLvl="1" animBg="1" rev="0" advAuto="0" spid="266" grpId="29"/>
      <p:bldP build="whole" bldLvl="1" animBg="1" rev="0" advAuto="0" spid="268" grpId="17"/>
      <p:bldP build="whole" bldLvl="1" animBg="1" rev="0" advAuto="0" spid="268" grpId="19"/>
      <p:bldP build="whole" bldLvl="1" animBg="1" rev="0" advAuto="0" spid="249" grpId="1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27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1892300"/>
            <a:ext cx="60198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3924300"/>
            <a:ext cx="126873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18100" y="5765800"/>
            <a:ext cx="2743200" cy="1130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3"/>
      <p:bldP build="whole" bldLvl="1" animBg="1" rev="0" advAuto="0" spid="276" grpId="2"/>
      <p:bldP build="whole" bldLvl="1" animBg="1" rev="0" advAuto="0" spid="27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pic>
        <p:nvPicPr>
          <p:cNvPr id="28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300" y="1663700"/>
            <a:ext cx="34671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0500" y="990600"/>
            <a:ext cx="28194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7900" y="3302000"/>
            <a:ext cx="21844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4406900"/>
            <a:ext cx="52832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3910632" y="6756400"/>
            <a:ext cx="519998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L’exemple ici est assez clair!</a:t>
            </a:r>
          </a:p>
        </p:txBody>
      </p:sp>
      <p:pic>
        <p:nvPicPr>
          <p:cNvPr id="28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75300" y="8064500"/>
            <a:ext cx="2146300" cy="44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3" grpId="4"/>
      <p:bldP build="whole" bldLvl="1" animBg="1" rev="0" advAuto="0" spid="280" grpId="1"/>
      <p:bldP build="whole" bldLvl="1" animBg="1" rev="0" advAuto="0" spid="285" grpId="6"/>
      <p:bldP build="whole" bldLvl="1" animBg="1" rev="0" advAuto="0" spid="284" grpId="5"/>
      <p:bldP build="whole" bldLvl="1" animBg="1" rev="0" advAuto="0" spid="281" grpId="2"/>
      <p:bldP build="whole" bldLvl="1" animBg="1" rev="0" advAuto="0" spid="28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288" name="Shape 288"/>
          <p:cNvSpPr/>
          <p:nvPr/>
        </p:nvSpPr>
        <p:spPr>
          <a:xfrm>
            <a:off x="5096978" y="4559300"/>
            <a:ext cx="280236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p.205, # 5 et 8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2159000" y="266700"/>
            <a:ext cx="86868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Propriétés de la multiplication de matrices</a:t>
            </a:r>
          </a:p>
        </p:txBody>
      </p:sp>
      <p:pic>
        <p:nvPicPr>
          <p:cNvPr id="29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1435100"/>
            <a:ext cx="16002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2514600"/>
            <a:ext cx="3606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64100" y="3568700"/>
            <a:ext cx="5334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78300" y="5842000"/>
            <a:ext cx="47371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78300" y="4622800"/>
            <a:ext cx="47498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26000" y="7112000"/>
            <a:ext cx="3365500" cy="55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3"/>
      <p:bldP build="whole" bldLvl="1" animBg="1" rev="0" advAuto="0" spid="295" grpId="4"/>
      <p:bldP build="whole" bldLvl="1" animBg="1" rev="0" advAuto="0" spid="294" grpId="5"/>
      <p:bldP build="whole" bldLvl="1" animBg="1" rev="0" advAuto="0" spid="296" grpId="6"/>
      <p:bldP build="whole" bldLvl="1" animBg="1" rev="0" advAuto="0" spid="291" grpId="1"/>
      <p:bldP build="whole" bldLvl="1" animBg="1" rev="0" advAuto="0" spid="292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39700" y="4445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sp>
        <p:nvSpPr>
          <p:cNvPr id="299" name="Shape 299"/>
          <p:cNvSpPr/>
          <p:nvPr/>
        </p:nvSpPr>
        <p:spPr>
          <a:xfrm>
            <a:off x="4287403" y="304800"/>
            <a:ext cx="439564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Après une pub de bière</a:t>
            </a:r>
          </a:p>
        </p:txBody>
      </p:sp>
      <p:grpSp>
        <p:nvGrpSpPr>
          <p:cNvPr id="303" name="Group 303"/>
          <p:cNvGrpSpPr/>
          <p:nvPr/>
        </p:nvGrpSpPr>
        <p:grpSpPr>
          <a:xfrm>
            <a:off x="1253542" y="2286000"/>
            <a:ext cx="1584660" cy="5664200"/>
            <a:chOff x="0" y="0"/>
            <a:chExt cx="1584659" cy="5664200"/>
          </a:xfrm>
        </p:grpSpPr>
        <p:sp>
          <p:nvSpPr>
            <p:cNvPr id="300" name="Shape 300"/>
            <p:cNvSpPr/>
            <p:nvPr/>
          </p:nvSpPr>
          <p:spPr>
            <a:xfrm>
              <a:off x="217301" y="0"/>
              <a:ext cx="136735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blonde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215416" y="2476500"/>
              <a:ext cx="1244130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rousse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0" y="5041900"/>
              <a:ext cx="154796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blanche</a:t>
              </a:r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9469958" y="2260600"/>
            <a:ext cx="1586546" cy="5702300"/>
            <a:chOff x="0" y="0"/>
            <a:chExt cx="1586545" cy="5702300"/>
          </a:xfrm>
        </p:grpSpPr>
        <p:sp>
          <p:nvSpPr>
            <p:cNvPr id="304" name="Shape 304"/>
            <p:cNvSpPr/>
            <p:nvPr/>
          </p:nvSpPr>
          <p:spPr>
            <a:xfrm>
              <a:off x="1885" y="0"/>
              <a:ext cx="136735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blonde</a:t>
              </a:r>
            </a:p>
          </p:txBody>
        </p:sp>
        <p:sp>
          <p:nvSpPr>
            <p:cNvPr id="305" name="Shape 305"/>
            <p:cNvSpPr/>
            <p:nvPr/>
          </p:nvSpPr>
          <p:spPr>
            <a:xfrm>
              <a:off x="0" y="2476500"/>
              <a:ext cx="1244129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rousse</a:t>
              </a:r>
            </a:p>
          </p:txBody>
        </p:sp>
        <p:sp>
          <p:nvSpPr>
            <p:cNvPr id="306" name="Shape 306"/>
            <p:cNvSpPr/>
            <p:nvPr/>
          </p:nvSpPr>
          <p:spPr>
            <a:xfrm>
              <a:off x="38583" y="5080000"/>
              <a:ext cx="1547963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blanche</a:t>
              </a:r>
            </a:p>
          </p:txBody>
        </p:sp>
      </p:grpSp>
      <p:grpSp>
        <p:nvGrpSpPr>
          <p:cNvPr id="314" name="Group 314"/>
          <p:cNvGrpSpPr/>
          <p:nvPr/>
        </p:nvGrpSpPr>
        <p:grpSpPr>
          <a:xfrm>
            <a:off x="3217333" y="2152650"/>
            <a:ext cx="5706534" cy="5552019"/>
            <a:chOff x="0" y="0"/>
            <a:chExt cx="5706533" cy="5552018"/>
          </a:xfrm>
        </p:grpSpPr>
        <p:sp>
          <p:nvSpPr>
            <p:cNvPr id="308" name="Shape 308"/>
            <p:cNvSpPr/>
            <p:nvPr/>
          </p:nvSpPr>
          <p:spPr>
            <a:xfrm flipH="1">
              <a:off x="8466" y="505883"/>
              <a:ext cx="5681133" cy="8470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Shape 309"/>
            <p:cNvSpPr/>
            <p:nvPr/>
          </p:nvSpPr>
          <p:spPr>
            <a:xfrm flipH="1" flipV="1">
              <a:off x="0" y="522816"/>
              <a:ext cx="5689599" cy="2489202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 flipH="1" flipV="1">
              <a:off x="0" y="522816"/>
              <a:ext cx="5706534" cy="5029203"/>
            </a:xfrm>
            <a:prstGeom prst="line">
              <a:avLst/>
            </a:prstGeom>
            <a:noFill/>
            <a:ln w="38100" cap="flat">
              <a:solidFill>
                <a:srgbClr val="FF401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Shape 311"/>
            <p:cNvSpPr/>
            <p:nvPr/>
          </p:nvSpPr>
          <p:spPr>
            <a:xfrm>
              <a:off x="1483539" y="147320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401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4013"/>
                  </a:solidFill>
                </a:rPr>
                <a:t>0,2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1458139" y="77470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401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4013"/>
                  </a:solidFill>
                </a:rPr>
                <a:t>0,1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1432739" y="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4013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FF4013"/>
                  </a:solidFill>
                </a:rPr>
                <a:t>0,7</a:t>
              </a:r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3200400" y="2675466"/>
            <a:ext cx="5757334" cy="5012267"/>
            <a:chOff x="0" y="0"/>
            <a:chExt cx="5757333" cy="5012265"/>
          </a:xfrm>
        </p:grpSpPr>
        <p:sp>
          <p:nvSpPr>
            <p:cNvPr id="315" name="Shape 315"/>
            <p:cNvSpPr/>
            <p:nvPr/>
          </p:nvSpPr>
          <p:spPr>
            <a:xfrm flipH="1" flipV="1">
              <a:off x="16933" y="2506133"/>
              <a:ext cx="5740401" cy="2506133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Shape 316"/>
            <p:cNvSpPr/>
            <p:nvPr/>
          </p:nvSpPr>
          <p:spPr>
            <a:xfrm flipH="1">
              <a:off x="0" y="2493433"/>
              <a:ext cx="5676900" cy="29633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25400" y="0"/>
              <a:ext cx="5698069" cy="2480733"/>
            </a:xfrm>
            <a:prstGeom prst="line">
              <a:avLst/>
            </a:prstGeom>
            <a:noFill/>
            <a:ln w="38100" cap="flat">
              <a:solidFill>
                <a:srgbClr val="0061FF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49572" y="1445683"/>
              <a:ext cx="49530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61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61FF"/>
                  </a:solidFill>
                </a:rPr>
                <a:t>0,1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1195672" y="2067983"/>
              <a:ext cx="49530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61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61FF"/>
                  </a:solidFill>
                </a:rPr>
                <a:t>0,8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547972" y="2956983"/>
              <a:ext cx="495301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61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0061FF"/>
                  </a:solidFill>
                </a:rPr>
                <a:t>0,1</a:t>
              </a:r>
            </a:p>
          </p:txBody>
        </p:sp>
      </p:grpSp>
      <p:grpSp>
        <p:nvGrpSpPr>
          <p:cNvPr id="328" name="Group 328"/>
          <p:cNvGrpSpPr/>
          <p:nvPr/>
        </p:nvGrpSpPr>
        <p:grpSpPr>
          <a:xfrm>
            <a:off x="3234266" y="2692400"/>
            <a:ext cx="5681134" cy="5492750"/>
            <a:chOff x="0" y="0"/>
            <a:chExt cx="5681133" cy="5492750"/>
          </a:xfrm>
        </p:grpSpPr>
        <p:sp>
          <p:nvSpPr>
            <p:cNvPr id="322" name="Shape 322"/>
            <p:cNvSpPr/>
            <p:nvPr/>
          </p:nvSpPr>
          <p:spPr>
            <a:xfrm flipH="1">
              <a:off x="0" y="0"/>
              <a:ext cx="5655733" cy="4961468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Shape 323"/>
            <p:cNvSpPr/>
            <p:nvPr/>
          </p:nvSpPr>
          <p:spPr>
            <a:xfrm flipH="1">
              <a:off x="0" y="2463800"/>
              <a:ext cx="5617634" cy="2514600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Shape 324"/>
            <p:cNvSpPr/>
            <p:nvPr/>
          </p:nvSpPr>
          <p:spPr>
            <a:xfrm flipH="1" flipV="1">
              <a:off x="0" y="4995333"/>
              <a:ext cx="5681134" cy="8466"/>
            </a:xfrm>
            <a:prstGeom prst="line">
              <a:avLst/>
            </a:prstGeom>
            <a:noFill/>
            <a:ln w="38100" cap="flat">
              <a:solidFill>
                <a:srgbClr val="669C35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39505" y="367665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669C35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669C35"/>
                  </a:solidFill>
                </a:rPr>
                <a:t>0,1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1441205" y="424815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669C35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669C35"/>
                  </a:solidFill>
                </a:rPr>
                <a:t>0,3</a:t>
              </a:r>
            </a:p>
          </p:txBody>
        </p:sp>
        <p:sp>
          <p:nvSpPr>
            <p:cNvPr id="327" name="Shape 327"/>
            <p:cNvSpPr/>
            <p:nvPr/>
          </p:nvSpPr>
          <p:spPr>
            <a:xfrm>
              <a:off x="1238005" y="5035550"/>
              <a:ext cx="495301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669C35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669C35"/>
                  </a:solidFill>
                </a:rPr>
                <a:t>0,6</a:t>
              </a:r>
            </a:p>
          </p:txBody>
        </p:sp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  <p:bldP build="whole" bldLvl="1" animBg="1" rev="0" advAuto="0" spid="314" grpId="3"/>
      <p:bldP build="whole" bldLvl="1" animBg="1" rev="0" advAuto="0" spid="321" grpId="4"/>
      <p:bldP build="whole" bldLvl="1" animBg="1" rev="0" advAuto="0" spid="328" grpId="5"/>
      <p:bldP build="whole" bldLvl="1" animBg="1" rev="0" advAuto="0" spid="30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47" name="Shape 47"/>
          <p:cNvSpPr/>
          <p:nvPr/>
        </p:nvSpPr>
        <p:spPr>
          <a:xfrm>
            <a:off x="3260452" y="558800"/>
            <a:ext cx="92837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Une matrice    de format             est un tableau rectangulaire ordonné de        éléments disposés sur      lignes et    colonnes. </a:t>
            </a:r>
          </a:p>
        </p:txBody>
      </p:sp>
      <p:pic>
        <p:nvPicPr>
          <p:cNvPr id="4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3400" y="673100"/>
            <a:ext cx="393700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39100" y="723900"/>
            <a:ext cx="1231900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88300" y="1320800"/>
            <a:ext cx="6731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87800" y="1841500"/>
            <a:ext cx="406400" cy="22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6800" y="1854200"/>
            <a:ext cx="279400" cy="228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" name="Group 55"/>
          <p:cNvGrpSpPr/>
          <p:nvPr/>
        </p:nvGrpSpPr>
        <p:grpSpPr>
          <a:xfrm>
            <a:off x="181557" y="4550833"/>
            <a:ext cx="5419131" cy="2897717"/>
            <a:chOff x="0" y="0"/>
            <a:chExt cx="5419129" cy="2897716"/>
          </a:xfrm>
        </p:grpSpPr>
        <p:sp>
          <p:nvSpPr>
            <p:cNvPr id="53" name="Shape 53"/>
            <p:cNvSpPr/>
            <p:nvPr/>
          </p:nvSpPr>
          <p:spPr>
            <a:xfrm>
              <a:off x="0" y="2440516"/>
              <a:ext cx="5419130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sz="2400"/>
                <a:t>Parfois, on spécifie la taille de la matrice ici.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2476975" y="0"/>
              <a:ext cx="2518835" cy="2404533"/>
            </a:xfrm>
            <a:prstGeom prst="line">
              <a:avLst/>
            </a:prstGeom>
            <a:noFill/>
            <a:ln w="25400" cap="flat">
              <a:solidFill>
                <a:srgbClr val="535353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pic>
        <p:nvPicPr>
          <p:cNvPr id="56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94900" y="3746500"/>
            <a:ext cx="2247900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7700" y="2463800"/>
            <a:ext cx="92075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3"/>
      <p:bldP build="whole" bldLvl="1" animBg="1" rev="0" advAuto="0" spid="57" grpId="1"/>
      <p:bldP build="whole" bldLvl="1" animBg="1" rev="0" advAuto="0" spid="55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100" y="1460500"/>
            <a:ext cx="4140200" cy="1676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8" name="Group 338"/>
          <p:cNvGrpSpPr/>
          <p:nvPr/>
        </p:nvGrpSpPr>
        <p:grpSpPr>
          <a:xfrm>
            <a:off x="552685" y="153675"/>
            <a:ext cx="5258037" cy="2837175"/>
            <a:chOff x="0" y="0"/>
            <a:chExt cx="5258035" cy="2837174"/>
          </a:xfrm>
        </p:grpSpPr>
        <p:grpSp>
          <p:nvGrpSpPr>
            <p:cNvPr id="334" name="Group 334"/>
            <p:cNvGrpSpPr/>
            <p:nvPr/>
          </p:nvGrpSpPr>
          <p:grpSpPr>
            <a:xfrm>
              <a:off x="0" y="1262374"/>
              <a:ext cx="1070075" cy="1574801"/>
              <a:chOff x="0" y="0"/>
              <a:chExt cx="1070074" cy="1574800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85600" y="0"/>
                <a:ext cx="949674" cy="457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blonde</a:t>
                </a:r>
              </a:p>
            </p:txBody>
          </p:sp>
          <p:sp>
            <p:nvSpPr>
              <p:cNvPr id="332" name="Shape 332"/>
              <p:cNvSpPr/>
              <p:nvPr/>
            </p:nvSpPr>
            <p:spPr>
              <a:xfrm>
                <a:off x="152077" y="546100"/>
                <a:ext cx="867520" cy="457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rousse</a:t>
                </a: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0" y="1117600"/>
                <a:ext cx="1070075" cy="457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/>
                </a:lvl1pPr>
              </a:lstStyle>
              <a:p>
                <a:pPr lvl="0">
                  <a:defRPr sz="1800"/>
                </a:pPr>
                <a:r>
                  <a:rPr sz="2400"/>
                  <a:t>blanche</a:t>
                </a:r>
              </a:p>
            </p:txBody>
          </p:sp>
        </p:grpSp>
        <p:sp>
          <p:nvSpPr>
            <p:cNvPr id="335" name="Shape 335"/>
            <p:cNvSpPr/>
            <p:nvPr/>
          </p:nvSpPr>
          <p:spPr>
            <a:xfrm rot="18444322">
              <a:off x="1939801" y="474973"/>
              <a:ext cx="949673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sz="2400"/>
                <a:t>blonde</a:t>
              </a:r>
            </a:p>
          </p:txBody>
        </p:sp>
        <p:sp>
          <p:nvSpPr>
            <p:cNvPr id="336" name="Shape 336"/>
            <p:cNvSpPr/>
            <p:nvPr/>
          </p:nvSpPr>
          <p:spPr>
            <a:xfrm rot="18444322">
              <a:off x="3009577" y="563873"/>
              <a:ext cx="867520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sz="2400"/>
                <a:t>rousse</a:t>
              </a:r>
            </a:p>
          </p:txBody>
        </p:sp>
        <p:sp>
          <p:nvSpPr>
            <p:cNvPr id="337" name="Shape 337"/>
            <p:cNvSpPr/>
            <p:nvPr/>
          </p:nvSpPr>
          <p:spPr>
            <a:xfrm rot="18444322">
              <a:off x="4216400" y="335274"/>
              <a:ext cx="1070075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sz="2400"/>
                <a:t>blanche</a:t>
              </a:r>
            </a:p>
          </p:txBody>
        </p:sp>
      </p:grpSp>
      <p:pic>
        <p:nvPicPr>
          <p:cNvPr id="33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500" y="5803900"/>
            <a:ext cx="7594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3657600"/>
            <a:ext cx="80518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43900" y="4165600"/>
            <a:ext cx="38608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20100" y="6248400"/>
            <a:ext cx="38608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100" y="7861300"/>
            <a:ext cx="7594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59700" y="8394700"/>
            <a:ext cx="5156200" cy="584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1"/>
      <p:bldP build="whole" bldLvl="1" animBg="1" rev="0" advAuto="0" spid="339" grpId="5"/>
      <p:bldP build="whole" bldLvl="1" animBg="1" rev="0" advAuto="0" spid="344" grpId="8"/>
      <p:bldP build="whole" bldLvl="1" animBg="1" rev="0" advAuto="0" spid="341" grpId="4"/>
      <p:bldP build="whole" bldLvl="1" animBg="1" rev="0" advAuto="0" spid="343" grpId="7"/>
      <p:bldP build="whole" bldLvl="1" animBg="1" rev="0" advAuto="0" spid="330" grpId="2"/>
      <p:bldP build="whole" bldLvl="1" animBg="1" rev="0" advAuto="0" spid="342" grpId="6"/>
      <p:bldP build="whole" bldLvl="1" animBg="1" rev="0" advAuto="0" spid="340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0" y="622300"/>
            <a:ext cx="22098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7500" y="1397000"/>
            <a:ext cx="22098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97500" y="2197100"/>
            <a:ext cx="22098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67500" y="2552700"/>
            <a:ext cx="127000" cy="72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46700" y="3556000"/>
            <a:ext cx="27559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80400" y="3365500"/>
            <a:ext cx="1130300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dropped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6600" y="4521200"/>
            <a:ext cx="22860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dropped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57800" y="5511800"/>
            <a:ext cx="24892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dropped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38700" y="6477000"/>
            <a:ext cx="33147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dropped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91100" y="7543800"/>
            <a:ext cx="3022600" cy="495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Shape 356"/>
          <p:cNvSpPr/>
          <p:nvPr/>
        </p:nvSpPr>
        <p:spPr>
          <a:xfrm>
            <a:off x="252846" y="8458200"/>
            <a:ext cx="12490625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a donc un système d’équations linéaires homogènes à résoudre. 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4646240" y="4432300"/>
            <a:ext cx="4745237" cy="622300"/>
            <a:chOff x="0" y="0"/>
            <a:chExt cx="4745235" cy="622300"/>
          </a:xfrm>
        </p:grpSpPr>
        <p:sp>
          <p:nvSpPr>
            <p:cNvPr id="357" name="Shape 357"/>
            <p:cNvSpPr/>
            <p:nvPr/>
          </p:nvSpPr>
          <p:spPr>
            <a:xfrm>
              <a:off x="0" y="0"/>
              <a:ext cx="4745236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Ici,        est un état stable.</a:t>
              </a:r>
            </a:p>
          </p:txBody>
        </p:sp>
        <p:pic>
          <p:nvPicPr>
            <p:cNvPr id="358" name="dropped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63959" y="114300"/>
              <a:ext cx="596901" cy="406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after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presetClass="entr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2" grpId="7"/>
      <p:bldP build="whole" bldLvl="1" animBg="1" rev="0" advAuto="0" spid="359" grpId="8"/>
      <p:bldP build="whole" bldLvl="1" animBg="1" rev="0" advAuto="0" spid="347" grpId="2"/>
      <p:bldP build="whole" bldLvl="1" animBg="1" rev="0" advAuto="0" spid="355" grpId="11"/>
      <p:bldP build="whole" bldLvl="1" animBg="1" rev="0" advAuto="0" spid="351" grpId="6"/>
      <p:bldP build="whole" bldLvl="1" animBg="1" rev="0" advAuto="0" spid="354" grpId="10"/>
      <p:bldP build="whole" bldLvl="1" animBg="1" rev="0" advAuto="0" spid="346" grpId="1"/>
      <p:bldP build="whole" bldLvl="1" animBg="1" rev="0" advAuto="0" spid="356" grpId="12"/>
      <p:bldP build="whole" bldLvl="1" animBg="1" rev="0" advAuto="0" spid="349" grpId="4"/>
      <p:bldP build="whole" bldLvl="1" animBg="1" rev="0" advAuto="0" spid="350" grpId="5"/>
      <p:bldP build="whole" bldLvl="1" animBg="1" rev="0" advAuto="0" spid="353" grpId="9"/>
      <p:bldP build="whole" bldLvl="1" animBg="1" rev="0" advAuto="0" spid="348" grpId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215900"/>
            <a:ext cx="128270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" y="2197100"/>
            <a:ext cx="111760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" y="4241800"/>
            <a:ext cx="9880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800" y="6197600"/>
            <a:ext cx="8001000" cy="1676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/>
        </p:nvSpPr>
        <p:spPr>
          <a:xfrm>
            <a:off x="8369300" y="63119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FF2600">
              <a:alpha val="42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366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829800" y="6121400"/>
            <a:ext cx="28321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7" name="dropped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35700" y="8572500"/>
            <a:ext cx="3378200" cy="58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1234107" y="8483600"/>
            <a:ext cx="422843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L’équilibre de la bière: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4"/>
      <p:bldP build="whole" bldLvl="1" animBg="1" rev="0" advAuto="0" spid="363" grpId="3"/>
      <p:bldP build="whole" bldLvl="1" animBg="1" rev="0" advAuto="0" spid="362" grpId="2"/>
      <p:bldP build="whole" bldLvl="1" animBg="1" rev="0" advAuto="0" spid="366" grpId="6"/>
      <p:bldP build="whole" bldLvl="1" animBg="1" rev="0" advAuto="0" spid="368" grpId="7"/>
      <p:bldP build="whole" bldLvl="1" animBg="1" rev="0" advAuto="0" spid="365" grpId="5"/>
      <p:bldP build="whole" bldLvl="1" animBg="1" rev="0" advAuto="0" spid="367" grpId="8"/>
      <p:bldP build="whole" bldLvl="1" animBg="1" rev="0" advAuto="0" spid="36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800px-PageRank-hi-r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2184400"/>
            <a:ext cx="10160000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langfr-220px-Logo_Google_2013_Official.sv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8000" y="355600"/>
            <a:ext cx="2794000" cy="96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3124200" y="241300"/>
            <a:ext cx="6756400" cy="723900"/>
          </a:xfrm>
          <a:prstGeom prst="roundRect">
            <a:avLst>
              <a:gd name="adj" fmla="val 50000"/>
            </a:avLst>
          </a:prstGeom>
          <a:solidFill>
            <a:srgbClr val="00D3C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Aujourd’hui, nous avons vu</a:t>
            </a:r>
          </a:p>
        </p:txBody>
      </p:sp>
      <p:sp>
        <p:nvSpPr>
          <p:cNvPr id="374" name="Shape 374"/>
          <p:cNvSpPr/>
          <p:nvPr/>
        </p:nvSpPr>
        <p:spPr>
          <a:xfrm>
            <a:off x="1739900" y="2476500"/>
            <a:ext cx="9525000" cy="478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définition d’une matrice.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Les définitions de matrices particulières.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somme de matrices.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multiplication d’une matrice par un scalaire.</a:t>
            </a:r>
            <a:endParaRPr sz="3600"/>
          </a:p>
          <a:p>
            <a:pPr lvl="1" marL="635000" indent="-635000" algn="l">
              <a:lnSpc>
                <a:spcPct val="200000"/>
              </a:lnSpc>
              <a:buClr>
                <a:srgbClr val="008B81"/>
              </a:buClr>
              <a:buSzPct val="125000"/>
              <a:buFont typeface="Lucida Grande"/>
              <a:buChar char="✓"/>
              <a:defRPr sz="1800"/>
            </a:pPr>
            <a:r>
              <a:rPr sz="3600"/>
              <a:t>La multiplication de matrices.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/>
        </p:nvSpPr>
        <p:spPr>
          <a:xfrm>
            <a:off x="4000500" y="41021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D92A14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Devoir:</a:t>
            </a:r>
          </a:p>
        </p:txBody>
      </p:sp>
      <p:sp>
        <p:nvSpPr>
          <p:cNvPr id="377" name="Shape 377"/>
          <p:cNvSpPr/>
          <p:nvPr/>
        </p:nvSpPr>
        <p:spPr>
          <a:xfrm>
            <a:off x="6786314" y="4171950"/>
            <a:ext cx="2911972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p.204, # 1 à 19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000598" y="584200"/>
            <a:ext cx="9581555" cy="622300"/>
            <a:chOff x="0" y="0"/>
            <a:chExt cx="9581554" cy="62230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9581555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3600"/>
                <a:t>Une </a:t>
              </a:r>
              <a:r>
                <a:rPr sz="3600">
                  <a:solidFill>
                    <a:srgbClr val="0061FF"/>
                  </a:solidFill>
                </a:rPr>
                <a:t>matrice ligne</a:t>
              </a:r>
              <a:r>
                <a:rPr sz="3600"/>
                <a:t> est une matrice de format           .</a:t>
              </a:r>
            </a:p>
          </p:txBody>
        </p:sp>
        <p:pic>
          <p:nvPicPr>
            <p:cNvPr id="61" name="droppedImage.pd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77001" y="165100"/>
              <a:ext cx="1054101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5" name="Group 65"/>
          <p:cNvGrpSpPr/>
          <p:nvPr/>
        </p:nvGrpSpPr>
        <p:grpSpPr>
          <a:xfrm>
            <a:off x="2784698" y="4775200"/>
            <a:ext cx="10537602" cy="622300"/>
            <a:chOff x="0" y="0"/>
            <a:chExt cx="10537601" cy="622300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0537602" cy="622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l">
                <a:defRPr sz="1800"/>
              </a:pPr>
              <a:r>
                <a:rPr sz="3600"/>
                <a:t>Une </a:t>
              </a:r>
              <a:r>
                <a:rPr sz="3600">
                  <a:solidFill>
                    <a:srgbClr val="0061FF"/>
                  </a:solidFill>
                </a:rPr>
                <a:t>matrice colonne</a:t>
              </a:r>
              <a:r>
                <a:rPr sz="3600"/>
                <a:t> est une matrice de format           . </a:t>
              </a:r>
            </a:p>
          </p:txBody>
        </p:sp>
        <p:pic>
          <p:nvPicPr>
            <p:cNvPr id="64" name="dropped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810401" y="127000"/>
              <a:ext cx="1181101" cy="368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83000" y="2070100"/>
            <a:ext cx="33782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73600" y="5943600"/>
            <a:ext cx="1028700" cy="33147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-38100" y="45974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69" name="Shape 69"/>
          <p:cNvSpPr/>
          <p:nvPr/>
        </p:nvSpPr>
        <p:spPr>
          <a:xfrm>
            <a:off x="139700" y="18669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  <p:sp>
        <p:nvSpPr>
          <p:cNvPr id="70" name="Shape 70"/>
          <p:cNvSpPr/>
          <p:nvPr/>
        </p:nvSpPr>
        <p:spPr>
          <a:xfrm>
            <a:off x="139700" y="59436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  <p:bldP build="whole" bldLvl="1" animBg="1" rev="0" advAuto="0" spid="66" grpId="2"/>
      <p:bldP build="whole" bldLvl="1" animBg="1" rev="0" advAuto="0" spid="68" grpId="3"/>
      <p:bldP build="whole" bldLvl="1" animBg="1" rev="0" advAuto="0" spid="65" grpId="4"/>
      <p:bldP build="whole" bldLvl="1" animBg="1" rev="0" advAuto="0" spid="70" grpId="5"/>
      <p:bldP build="whole" bldLvl="1" animBg="1" rev="0" advAuto="0" spid="67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73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2946400"/>
            <a:ext cx="23876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0300" y="4559300"/>
            <a:ext cx="3759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53700" y="2667000"/>
            <a:ext cx="1714500" cy="440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92800" y="3124200"/>
            <a:ext cx="2692400" cy="58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dropped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14500" y="5664200"/>
            <a:ext cx="3632200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3025998" y="590550"/>
            <a:ext cx="94361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Une </a:t>
            </a:r>
            <a:r>
              <a:rPr sz="3600">
                <a:solidFill>
                  <a:srgbClr val="0061FF"/>
                </a:solidFill>
              </a:rPr>
              <a:t>matrice nulle</a:t>
            </a:r>
            <a:r>
              <a:rPr sz="3600"/>
              <a:t> est une matrice dont toutes </a:t>
            </a:r>
            <a:endParaRPr sz="3600"/>
          </a:p>
          <a:p>
            <a:pPr lvl="0" algn="l">
              <a:defRPr sz="1800"/>
            </a:pPr>
            <a:r>
              <a:rPr sz="3600"/>
              <a:t>les entrées sont nulles.</a:t>
            </a:r>
          </a:p>
        </p:txBody>
      </p:sp>
      <p:sp>
        <p:nvSpPr>
          <p:cNvPr id="79" name="Shape 79"/>
          <p:cNvSpPr/>
          <p:nvPr/>
        </p:nvSpPr>
        <p:spPr>
          <a:xfrm>
            <a:off x="139700" y="22733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" grpId="3"/>
      <p:bldP build="whole" bldLvl="1" animBg="1" rev="0" advAuto="0" spid="79" grpId="1"/>
      <p:bldP build="whole" bldLvl="1" animBg="1" rev="0" advAuto="0" spid="76" grpId="5"/>
      <p:bldP build="whole" bldLvl="1" animBg="1" rev="0" advAuto="0" spid="77" grpId="6"/>
      <p:bldP build="whole" bldLvl="1" animBg="1" rev="0" advAuto="0" spid="75" grpId="4"/>
      <p:bldP build="whole" bldLvl="1" animBg="1" rev="0" advAuto="0" spid="7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pic>
        <p:nvPicPr>
          <p:cNvPr id="8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7700" y="2997200"/>
            <a:ext cx="15875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2200" y="5080000"/>
            <a:ext cx="4495800" cy="224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2700" y="3276600"/>
            <a:ext cx="4445000" cy="33147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/>
        </p:nvSpPr>
        <p:spPr>
          <a:xfrm>
            <a:off x="3000598" y="647700"/>
            <a:ext cx="9848107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Une </a:t>
            </a:r>
            <a:r>
              <a:rPr sz="3600">
                <a:solidFill>
                  <a:srgbClr val="0061FF"/>
                </a:solidFill>
              </a:rPr>
              <a:t>matrice carrée</a:t>
            </a:r>
            <a:r>
              <a:rPr sz="3600"/>
              <a:t> est une matrice de format           .</a:t>
            </a:r>
          </a:p>
        </p:txBody>
      </p:sp>
      <p:pic>
        <p:nvPicPr>
          <p:cNvPr id="86" name="dropped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531600" y="825500"/>
            <a:ext cx="1104900" cy="3429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139700" y="2209800"/>
            <a:ext cx="2387600" cy="787400"/>
          </a:xfrm>
          <a:prstGeom prst="roundRect">
            <a:avLst>
              <a:gd name="adj" fmla="val 50000"/>
            </a:avLst>
          </a:prstGeom>
          <a:solidFill>
            <a:srgbClr val="3A88FE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Exemple: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" grpId="4"/>
      <p:bldP build="whole" bldLvl="1" animBg="1" rev="0" advAuto="0" spid="87" grpId="1"/>
      <p:bldP build="whole" bldLvl="1" animBg="1" rev="0" advAuto="0" spid="82" grpId="2"/>
      <p:bldP build="whole" bldLvl="1" animBg="1" rev="0" advAuto="0" spid="8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251200" y="266700"/>
            <a:ext cx="6502400" cy="711200"/>
          </a:xfrm>
          <a:prstGeom prst="roundRect">
            <a:avLst>
              <a:gd name="adj" fmla="val 50000"/>
            </a:avLst>
          </a:prstGeom>
          <a:solidFill>
            <a:srgbClr val="EEF148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Faites les exercices suivants</a:t>
            </a:r>
          </a:p>
        </p:txBody>
      </p:sp>
      <p:sp>
        <p:nvSpPr>
          <p:cNvPr id="90" name="Shape 90"/>
          <p:cNvSpPr/>
          <p:nvPr/>
        </p:nvSpPr>
        <p:spPr>
          <a:xfrm>
            <a:off x="5154128" y="4559300"/>
            <a:ext cx="2688060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p.204 # 2 et 3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01600" y="5842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93" name="Shape 93"/>
          <p:cNvSpPr/>
          <p:nvPr/>
        </p:nvSpPr>
        <p:spPr>
          <a:xfrm>
            <a:off x="3025998" y="704850"/>
            <a:ext cx="10350501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La </a:t>
            </a:r>
            <a:r>
              <a:rPr sz="3600">
                <a:solidFill>
                  <a:srgbClr val="0061FF"/>
                </a:solidFill>
              </a:rPr>
              <a:t>diagonale principale</a:t>
            </a:r>
            <a:r>
              <a:rPr sz="3600"/>
              <a:t> d’une matrice carrée est l’ensemble des éléments de la forme      .</a:t>
            </a:r>
          </a:p>
        </p:txBody>
      </p:sp>
      <p:pic>
        <p:nvPicPr>
          <p:cNvPr id="9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600" y="1473200"/>
            <a:ext cx="5207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0400" y="7353300"/>
            <a:ext cx="6604000" cy="49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ropped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1000" y="2667000"/>
            <a:ext cx="6959600" cy="307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5" grpId="2"/>
      <p:bldP build="whole" bldLvl="1" animBg="1" rev="0" advAuto="0" spid="9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139700" y="469900"/>
            <a:ext cx="2667000" cy="762000"/>
          </a:xfrm>
          <a:prstGeom prst="roundRect">
            <a:avLst>
              <a:gd name="adj" fmla="val 50000"/>
            </a:avLst>
          </a:prstGeom>
          <a:solidFill>
            <a:srgbClr val="EF983D"/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Définition:</a:t>
            </a:r>
          </a:p>
        </p:txBody>
      </p:sp>
      <p:sp>
        <p:nvSpPr>
          <p:cNvPr id="99" name="Shape 99"/>
          <p:cNvSpPr/>
          <p:nvPr/>
        </p:nvSpPr>
        <p:spPr>
          <a:xfrm>
            <a:off x="2924398" y="660400"/>
            <a:ext cx="10096501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3600"/>
              <a:t>Une matrice </a:t>
            </a:r>
            <a:r>
              <a:rPr sz="3600">
                <a:solidFill>
                  <a:srgbClr val="0061FF"/>
                </a:solidFill>
              </a:rPr>
              <a:t>triangulaire supérieure</a:t>
            </a:r>
            <a:r>
              <a:rPr sz="3600"/>
              <a:t> (ou inférieure) </a:t>
            </a:r>
            <a:endParaRPr sz="3600"/>
          </a:p>
          <a:p>
            <a:pPr lvl="0" algn="l">
              <a:defRPr sz="1800"/>
            </a:pPr>
            <a:r>
              <a:rPr sz="3600"/>
              <a:t>est une matrice carrée dont tous les éléments sous </a:t>
            </a:r>
            <a:endParaRPr sz="3600"/>
          </a:p>
          <a:p>
            <a:pPr lvl="0" algn="l">
              <a:defRPr sz="1800"/>
            </a:pPr>
            <a:r>
              <a:rPr sz="3600"/>
              <a:t>(ou au-dessus de) la diagonale principale sont nuls.</a:t>
            </a:r>
          </a:p>
        </p:txBody>
      </p:sp>
      <p:pic>
        <p:nvPicPr>
          <p:cNvPr id="100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84500"/>
            <a:ext cx="6819900" cy="307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701800" y="3416300"/>
            <a:ext cx="4483100" cy="257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2600">
              <a:alpha val="10000"/>
            </a:srgbClr>
          </a:solidFill>
          <a:ln w="25400">
            <a:solidFill>
              <a:srgbClr val="000000">
                <a:alpha val="10000"/>
              </a:srgbClr>
            </a:solidFill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  <p:pic>
        <p:nvPicPr>
          <p:cNvPr id="102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2500" y="6350000"/>
            <a:ext cx="6934200" cy="3073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7874000" y="6350000"/>
            <a:ext cx="4635500" cy="267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>
              <a:alpha val="10000"/>
            </a:srgbClr>
          </a:solidFill>
          <a:ln w="25400">
            <a:miter lim="400000"/>
          </a:ln>
          <a:effectLst>
            <a:reflection blurRad="0" stA="71804" stPos="0" endA="0" endPos="40000" dist="0" dir="5400000" fadeDir="5400000" sx="100000" sy="-100000" kx="0" ky="0" algn="bl" rotWithShape="0"/>
          </a:effectLst>
        </p:spPr>
        <p:txBody>
          <a:bodyPr lIns="0" tIns="0" rIns="0" bIns="0" anchor="ctr"/>
          <a:lstStyle/>
          <a:p>
            <a:pPr lvl="0">
              <a:defRPr sz="4000"/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" grpId="3"/>
      <p:bldP build="whole" bldLvl="1" animBg="1" rev="0" advAuto="0" spid="103" grpId="4"/>
      <p:bldP build="whole" bldLvl="1" animBg="1" rev="0" advAuto="0" spid="100" grpId="1"/>
      <p:bldP build="whole" bldLvl="1" animBg="1" rev="0" advAuto="0" spid="10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0" stA="71804" stPos="0" endA="0" endPos="40000" dist="0" dir="5400000" fadeDir="5400000" sx="100000" sy="-100000" kx="0" ky="0" algn="bl" rotWithShape="0"/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995D7"/>
        </a:solidFill>
        <a:ln w="25400" cap="flat">
          <a:noFill/>
          <a:miter lim="400000"/>
        </a:ln>
        <a:effectLst>
          <a:reflection blurRad="0" stA="71804" stPos="0" endA="0" endPos="40000" dist="0" dir="5400000" fadeDir="5400000" sx="100000" sy="-100000" kx="0" ky="0" algn="bl" rotWithShape="0"/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