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Baskerville"/>
      </a:defRPr>
    </a:lvl1pPr>
    <a:lvl2pPr indent="342900" algn="ctr" defTabSz="584200">
      <a:defRPr sz="3600">
        <a:latin typeface="+mn-lt"/>
        <a:ea typeface="+mn-ea"/>
        <a:cs typeface="+mn-cs"/>
        <a:sym typeface="Baskerville"/>
      </a:defRPr>
    </a:lvl2pPr>
    <a:lvl3pPr indent="685800" algn="ctr" defTabSz="584200">
      <a:defRPr sz="3600">
        <a:latin typeface="+mn-lt"/>
        <a:ea typeface="+mn-ea"/>
        <a:cs typeface="+mn-cs"/>
        <a:sym typeface="Baskerville"/>
      </a:defRPr>
    </a:lvl3pPr>
    <a:lvl4pPr indent="1028700" algn="ctr" defTabSz="584200">
      <a:defRPr sz="3600">
        <a:latin typeface="+mn-lt"/>
        <a:ea typeface="+mn-ea"/>
        <a:cs typeface="+mn-cs"/>
        <a:sym typeface="Baskerville"/>
      </a:defRPr>
    </a:lvl4pPr>
    <a:lvl5pPr indent="1371600" algn="ctr" defTabSz="584200">
      <a:defRPr sz="3600">
        <a:latin typeface="+mn-lt"/>
        <a:ea typeface="+mn-ea"/>
        <a:cs typeface="+mn-cs"/>
        <a:sym typeface="Baskerville"/>
      </a:defRPr>
    </a:lvl5pPr>
    <a:lvl6pPr indent="1714500" algn="ctr" defTabSz="584200">
      <a:defRPr sz="3600">
        <a:latin typeface="+mn-lt"/>
        <a:ea typeface="+mn-ea"/>
        <a:cs typeface="+mn-cs"/>
        <a:sym typeface="Baskerville"/>
      </a:defRPr>
    </a:lvl6pPr>
    <a:lvl7pPr indent="2057400" algn="ctr" defTabSz="584200">
      <a:defRPr sz="3600">
        <a:latin typeface="+mn-lt"/>
        <a:ea typeface="+mn-ea"/>
        <a:cs typeface="+mn-cs"/>
        <a:sym typeface="Baskerville"/>
      </a:defRPr>
    </a:lvl7pPr>
    <a:lvl8pPr indent="2400300" algn="ctr" defTabSz="584200">
      <a:defRPr sz="3600">
        <a:latin typeface="+mn-lt"/>
        <a:ea typeface="+mn-ea"/>
        <a:cs typeface="+mn-cs"/>
        <a:sym typeface="Baskerville"/>
      </a:defRPr>
    </a:lvl8pPr>
    <a:lvl9pPr indent="2743200" algn="ctr" defTabSz="584200">
      <a:defRPr sz="3600"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35992" y="9410700"/>
            <a:ext cx="325120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i="1" sz="1400"/>
            </a:lvl1pPr>
          </a:lstStyle>
          <a:p>
            <a:pPr lvl="0">
              <a:defRPr i="0" sz="1800"/>
            </a:pPr>
            <a:r>
              <a:rPr i="1" sz="1400"/>
              <a:t>Vecteur, matrice et nombres complexes, 2e édition</a:t>
            </a:r>
          </a:p>
        </p:txBody>
      </p:sp>
      <p:sp>
        <p:nvSpPr>
          <p:cNvPr id="17" name="Shape 17"/>
          <p:cNvSpPr/>
          <p:nvPr/>
        </p:nvSpPr>
        <p:spPr>
          <a:xfrm>
            <a:off x="10750531" y="9391650"/>
            <a:ext cx="2163255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© Groupe Modulo inc. 2012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1pPr>
      <a:lvl2pPr marL="685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2pPr>
      <a:lvl3pPr marL="1066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3pPr>
      <a:lvl4pPr marL="1447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4pPr>
      <a:lvl5pPr marL="1828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5pPr>
      <a:lvl6pPr marL="2209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6pPr>
      <a:lvl7pPr marL="2590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7pPr>
      <a:lvl8pPr marL="2971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8pPr>
      <a:lvl9pPr marL="3352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5" Type="http://schemas.openxmlformats.org/officeDocument/2006/relationships/image" Target="../media/image48.png"/><Relationship Id="rId6" Type="http://schemas.openxmlformats.org/officeDocument/2006/relationships/image" Target="../media/image49.png"/><Relationship Id="rId7" Type="http://schemas.openxmlformats.org/officeDocument/2006/relationships/image" Target="../media/image50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5" Type="http://schemas.openxmlformats.org/officeDocument/2006/relationships/image" Target="../media/image54.png"/><Relationship Id="rId6" Type="http://schemas.openxmlformats.org/officeDocument/2006/relationships/image" Target="../media/image55.png"/><Relationship Id="rId7" Type="http://schemas.openxmlformats.org/officeDocument/2006/relationships/image" Target="../media/image56.png"/><Relationship Id="rId8" Type="http://schemas.openxmlformats.org/officeDocument/2006/relationships/image" Target="../media/image57.png"/><Relationship Id="rId9" Type="http://schemas.openxmlformats.org/officeDocument/2006/relationships/image" Target="../media/image58.png"/><Relationship Id="rId10" Type="http://schemas.openxmlformats.org/officeDocument/2006/relationships/image" Target="../media/image59.png"/><Relationship Id="rId11" Type="http://schemas.openxmlformats.org/officeDocument/2006/relationships/image" Target="../media/image6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60.png"/><Relationship Id="rId5" Type="http://schemas.openxmlformats.org/officeDocument/2006/relationships/image" Target="../media/image61.png"/><Relationship Id="rId6" Type="http://schemas.openxmlformats.org/officeDocument/2006/relationships/image" Target="../media/image62.png"/><Relationship Id="rId7" Type="http://schemas.openxmlformats.org/officeDocument/2006/relationships/image" Target="../media/image63.png"/><Relationship Id="rId8" Type="http://schemas.openxmlformats.org/officeDocument/2006/relationships/image" Target="../media/image64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52.png"/><Relationship Id="rId3" Type="http://schemas.openxmlformats.org/officeDocument/2006/relationships/image" Target="../media/image63.png"/><Relationship Id="rId4" Type="http://schemas.openxmlformats.org/officeDocument/2006/relationships/image" Target="../media/image54.png"/><Relationship Id="rId5" Type="http://schemas.openxmlformats.org/officeDocument/2006/relationships/image" Target="../media/image58.png"/><Relationship Id="rId6" Type="http://schemas.openxmlformats.org/officeDocument/2006/relationships/image" Target="../media/image65.png"/><Relationship Id="rId7" Type="http://schemas.openxmlformats.org/officeDocument/2006/relationships/image" Target="../media/image66.png"/><Relationship Id="rId8" Type="http://schemas.openxmlformats.org/officeDocument/2006/relationships/image" Target="../media/image67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52.png"/><Relationship Id="rId3" Type="http://schemas.openxmlformats.org/officeDocument/2006/relationships/image" Target="../media/image63.png"/><Relationship Id="rId4" Type="http://schemas.openxmlformats.org/officeDocument/2006/relationships/image" Target="../media/image55.png"/><Relationship Id="rId5" Type="http://schemas.openxmlformats.org/officeDocument/2006/relationships/image" Target="../media/image59.png"/><Relationship Id="rId6" Type="http://schemas.openxmlformats.org/officeDocument/2006/relationships/image" Target="../media/image68.png"/><Relationship Id="rId7" Type="http://schemas.openxmlformats.org/officeDocument/2006/relationships/image" Target="../media/image69.png"/><Relationship Id="rId8" Type="http://schemas.openxmlformats.org/officeDocument/2006/relationships/image" Target="../media/image70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image" Target="../media/image73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52.png"/><Relationship Id="rId3" Type="http://schemas.openxmlformats.org/officeDocument/2006/relationships/image" Target="../media/image53.png"/><Relationship Id="rId4" Type="http://schemas.openxmlformats.org/officeDocument/2006/relationships/image" Target="../media/image60.png"/><Relationship Id="rId5" Type="http://schemas.openxmlformats.org/officeDocument/2006/relationships/image" Target="../media/image74.png"/><Relationship Id="rId6" Type="http://schemas.openxmlformats.org/officeDocument/2006/relationships/image" Target="../media/image75.png"/><Relationship Id="rId7" Type="http://schemas.openxmlformats.org/officeDocument/2006/relationships/image" Target="../media/image76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77.png"/><Relationship Id="rId3" Type="http://schemas.openxmlformats.org/officeDocument/2006/relationships/image" Target="../media/image78.png"/><Relationship Id="rId4" Type="http://schemas.openxmlformats.org/officeDocument/2006/relationships/image" Target="../media/image79.png"/><Relationship Id="rId5" Type="http://schemas.openxmlformats.org/officeDocument/2006/relationships/image" Target="../media/image80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5.png"/><Relationship Id="rId3" Type="http://schemas.openxmlformats.org/officeDocument/2006/relationships/image" Target="../media/image48.png"/><Relationship Id="rId4" Type="http://schemas.openxmlformats.org/officeDocument/2006/relationships/image" Target="../media/image50.png"/><Relationship Id="rId5" Type="http://schemas.openxmlformats.org/officeDocument/2006/relationships/image" Target="../media/image81.png"/><Relationship Id="rId6" Type="http://schemas.openxmlformats.org/officeDocument/2006/relationships/image" Target="../media/image82.png"/><Relationship Id="rId7" Type="http://schemas.openxmlformats.org/officeDocument/2006/relationships/image" Target="../media/image83.png"/><Relationship Id="rId8" Type="http://schemas.openxmlformats.org/officeDocument/2006/relationships/image" Target="../media/image84.png"/><Relationship Id="rId9" Type="http://schemas.openxmlformats.org/officeDocument/2006/relationships/image" Target="../media/image85.png"/><Relationship Id="rId10" Type="http://schemas.openxmlformats.org/officeDocument/2006/relationships/image" Target="../media/image86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87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15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1.png"/><Relationship Id="rId3" Type="http://schemas.openxmlformats.org/officeDocument/2006/relationships/image" Target="../media/image92.png"/><Relationship Id="rId4" Type="http://schemas.openxmlformats.org/officeDocument/2006/relationships/image" Target="../media/image93.png"/><Relationship Id="rId5" Type="http://schemas.openxmlformats.org/officeDocument/2006/relationships/image" Target="../media/image94.png"/><Relationship Id="rId6" Type="http://schemas.openxmlformats.org/officeDocument/2006/relationships/image" Target="../media/image95.png"/><Relationship Id="rId7" Type="http://schemas.openxmlformats.org/officeDocument/2006/relationships/image" Target="../media/image83.png"/><Relationship Id="rId8" Type="http://schemas.openxmlformats.org/officeDocument/2006/relationships/image" Target="../media/image84.png"/><Relationship Id="rId9" Type="http://schemas.openxmlformats.org/officeDocument/2006/relationships/image" Target="../media/image85.png"/><Relationship Id="rId10" Type="http://schemas.openxmlformats.org/officeDocument/2006/relationships/image" Target="../media/image96.png"/><Relationship Id="rId11" Type="http://schemas.openxmlformats.org/officeDocument/2006/relationships/image" Target="../media/image97.png"/><Relationship Id="rId12" Type="http://schemas.openxmlformats.org/officeDocument/2006/relationships/image" Target="../media/image98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99.png"/><Relationship Id="rId3" Type="http://schemas.openxmlformats.org/officeDocument/2006/relationships/image" Target="../media/image100.png"/><Relationship Id="rId4" Type="http://schemas.openxmlformats.org/officeDocument/2006/relationships/image" Target="../media/image101.png"/><Relationship Id="rId5" Type="http://schemas.openxmlformats.org/officeDocument/2006/relationships/image" Target="../media/image102.png"/><Relationship Id="rId6" Type="http://schemas.openxmlformats.org/officeDocument/2006/relationships/image" Target="../media/image103.png"/><Relationship Id="rId7" Type="http://schemas.openxmlformats.org/officeDocument/2006/relationships/image" Target="../media/image104.png"/><Relationship Id="rId8" Type="http://schemas.openxmlformats.org/officeDocument/2006/relationships/image" Target="../media/image105.png"/><Relationship Id="rId9" Type="http://schemas.openxmlformats.org/officeDocument/2006/relationships/image" Target="../media/image106.png"/><Relationship Id="rId10" Type="http://schemas.openxmlformats.org/officeDocument/2006/relationships/image" Target="../media/image107.png"/><Relationship Id="rId11" Type="http://schemas.openxmlformats.org/officeDocument/2006/relationships/image" Target="../media/image108.png"/><Relationship Id="rId12" Type="http://schemas.openxmlformats.org/officeDocument/2006/relationships/image" Target="../media/image109.png"/><Relationship Id="rId13" Type="http://schemas.openxmlformats.org/officeDocument/2006/relationships/image" Target="../media/image110.png"/><Relationship Id="rId14" Type="http://schemas.openxmlformats.org/officeDocument/2006/relationships/image" Target="../media/image111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13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18.png"/><Relationship Id="rId14" Type="http://schemas.openxmlformats.org/officeDocument/2006/relationships/image" Target="../media/image19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Relationship Id="rId8" Type="http://schemas.openxmlformats.org/officeDocument/2006/relationships/image" Target="../media/image26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5" Type="http://schemas.openxmlformats.org/officeDocument/2006/relationships/image" Target="../media/image30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3.png"/><Relationship Id="rId9" Type="http://schemas.openxmlformats.org/officeDocument/2006/relationships/image" Target="../media/image34.png"/><Relationship Id="rId10" Type="http://schemas.openxmlformats.org/officeDocument/2006/relationships/image" Target="../media/image35.png"/><Relationship Id="rId11" Type="http://schemas.openxmlformats.org/officeDocument/2006/relationships/image" Target="../media/image3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image" Target="../media/image4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4838700" y="6464300"/>
            <a:ext cx="33147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Cours 18</a:t>
            </a:r>
          </a:p>
        </p:txBody>
      </p:sp>
      <p:sp>
        <p:nvSpPr>
          <p:cNvPr id="42" name="Shape 42"/>
          <p:cNvSpPr/>
          <p:nvPr/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cap="all" sz="7200"/>
            </a:lvl1pPr>
          </a:lstStyle>
          <a:p>
            <a:pPr lvl="0">
              <a:defRPr cap="none" sz="1800"/>
            </a:pPr>
            <a:r>
              <a:rPr cap="all" sz="7200"/>
              <a:t>6.2 inverse d’une matrice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-27627" y="3048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Il y a un petit lien entre les systèmes d’équations linéaires </a:t>
            </a:r>
            <a:endParaRPr sz="3600"/>
          </a:p>
          <a:p>
            <a:pPr lvl="0">
              <a:defRPr sz="1800"/>
            </a:pPr>
            <a:r>
              <a:rPr sz="3600"/>
              <a:t>et les inverses des matrices.</a:t>
            </a:r>
          </a:p>
        </p:txBody>
      </p:sp>
      <p:sp>
        <p:nvSpPr>
          <p:cNvPr id="171" name="Shape 171"/>
          <p:cNvSpPr/>
          <p:nvPr/>
        </p:nvSpPr>
        <p:spPr>
          <a:xfrm>
            <a:off x="2824478" y="1708150"/>
            <a:ext cx="736409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 on a un système d’équations linéaires</a:t>
            </a:r>
          </a:p>
        </p:txBody>
      </p:sp>
      <p:pic>
        <p:nvPicPr>
          <p:cNvPr id="172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" y="2971800"/>
            <a:ext cx="32131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13500" y="3048000"/>
            <a:ext cx="3352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147300" y="3086100"/>
            <a:ext cx="17653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88000" y="4610100"/>
            <a:ext cx="1752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86300" y="5245100"/>
            <a:ext cx="35179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981700" y="5969000"/>
            <a:ext cx="22352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3848100" y="3213100"/>
            <a:ext cx="1943100" cy="685800"/>
          </a:xfrm>
          <a:prstGeom prst="leftRightArrow">
            <a:avLst>
              <a:gd name="adj1" fmla="val 29630"/>
              <a:gd name="adj2" fmla="val 61111"/>
            </a:avLst>
          </a:prstGeom>
          <a:solidFill>
            <a:srgbClr val="6995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 lvl="0">
              <a:defRPr sz="4000"/>
            </a:pPr>
          </a:p>
        </p:txBody>
      </p:sp>
      <p:sp>
        <p:nvSpPr>
          <p:cNvPr id="179" name="Shape 179"/>
          <p:cNvSpPr/>
          <p:nvPr/>
        </p:nvSpPr>
        <p:spPr>
          <a:xfrm>
            <a:off x="-2227" y="7131050"/>
            <a:ext cx="12992101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donc résoudre un système d’équations linéaires en multipliant la matrice des constantes par l’inverse de la matrice </a:t>
            </a:r>
            <a:endParaRPr sz="3600"/>
          </a:p>
          <a:p>
            <a:pPr lvl="0">
              <a:defRPr sz="1800"/>
            </a:pPr>
            <a:r>
              <a:rPr sz="3600"/>
              <a:t>des coefficients.</a:t>
            </a:r>
          </a:p>
        </p:txBody>
      </p:sp>
      <p:grpSp>
        <p:nvGrpSpPr>
          <p:cNvPr id="183" name="Group 183"/>
          <p:cNvGrpSpPr/>
          <p:nvPr/>
        </p:nvGrpSpPr>
        <p:grpSpPr>
          <a:xfrm>
            <a:off x="714381" y="4514850"/>
            <a:ext cx="4873619" cy="1428750"/>
            <a:chOff x="0" y="0"/>
            <a:chExt cx="4873618" cy="1428749"/>
          </a:xfrm>
        </p:grpSpPr>
        <p:sp>
          <p:nvSpPr>
            <p:cNvPr id="180" name="Shape 180"/>
            <p:cNvSpPr/>
            <p:nvPr/>
          </p:nvSpPr>
          <p:spPr>
            <a:xfrm>
              <a:off x="0" y="0"/>
              <a:ext cx="233868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>
                  <a:solidFill>
                    <a:srgbClr val="FF4013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4013"/>
                  </a:solidFill>
                </a:rPr>
                <a:t>Si elle existe</a:t>
              </a:r>
            </a:p>
          </p:txBody>
        </p:sp>
        <p:sp>
          <p:nvSpPr>
            <p:cNvPr id="181" name="Shape 181"/>
            <p:cNvSpPr/>
            <p:nvPr/>
          </p:nvSpPr>
          <p:spPr>
            <a:xfrm flipH="1" flipV="1">
              <a:off x="2638418" y="480483"/>
              <a:ext cx="1253068" cy="440268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Shape 182"/>
            <p:cNvSpPr/>
            <p:nvPr/>
          </p:nvSpPr>
          <p:spPr>
            <a:xfrm>
              <a:off x="3895718" y="463549"/>
              <a:ext cx="977901" cy="96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xi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8"/>
      <p:bldP build="whole" bldLvl="1" animBg="1" rev="0" advAuto="0" spid="175" grpId="6"/>
      <p:bldP build="whole" bldLvl="1" animBg="1" rev="0" advAuto="0" spid="183" grpId="9"/>
      <p:bldP build="whole" bldLvl="1" animBg="1" rev="0" advAuto="0" spid="179" grpId="11"/>
      <p:bldP build="whole" bldLvl="1" animBg="1" rev="0" advAuto="0" spid="177" grpId="10"/>
      <p:bldP build="whole" bldLvl="1" animBg="1" rev="0" advAuto="0" spid="174" grpId="5"/>
      <p:bldP build="whole" bldLvl="1" animBg="1" rev="0" advAuto="0" spid="178" grpId="3"/>
      <p:bldP build="whole" bldLvl="1" animBg="1" rev="0" advAuto="0" spid="176" grpId="7"/>
      <p:bldP build="whole" bldLvl="1" animBg="1" rev="0" advAuto="0" spid="173" grpId="4"/>
      <p:bldP build="whole" bldLvl="1" animBg="1" rev="0" advAuto="0" spid="172" grpId="2"/>
      <p:bldP build="whole" bldLvl="1" animBg="1" rev="0" advAuto="0" spid="17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-53027" y="16764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C’est bien beau toutes ces propositions-là, mais ça ne nous dit pas comment trouver l’inverse!</a:t>
            </a:r>
          </a:p>
        </p:txBody>
      </p:sp>
      <p:sp>
        <p:nvSpPr>
          <p:cNvPr id="186" name="Shape 186"/>
          <p:cNvSpPr/>
          <p:nvPr/>
        </p:nvSpPr>
        <p:spPr>
          <a:xfrm>
            <a:off x="10473" y="43053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Pour nous simplifier la vie, on va introduire </a:t>
            </a:r>
            <a:endParaRPr sz="3600"/>
          </a:p>
          <a:p>
            <a:pPr lvl="0">
              <a:defRPr sz="1800"/>
            </a:pPr>
            <a:r>
              <a:rPr sz="3600"/>
              <a:t>les matrices élémentaires.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/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Définition:</a:t>
            </a:r>
          </a:p>
        </p:txBody>
      </p:sp>
      <p:sp>
        <p:nvSpPr>
          <p:cNvPr id="189" name="Shape 189"/>
          <p:cNvSpPr/>
          <p:nvPr/>
        </p:nvSpPr>
        <p:spPr>
          <a:xfrm>
            <a:off x="2891587" y="400050"/>
            <a:ext cx="9944101" cy="219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Une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matrice élémentaire</a:t>
            </a:r>
            <a:r>
              <a:rPr sz="3600"/>
              <a:t> est une matrice obtenue en effectuant une opération élémentaire sur les lignes à la matrice identité. On les note habituellement avec la lettre     . </a:t>
            </a:r>
          </a:p>
        </p:txBody>
      </p:sp>
      <p:pic>
        <p:nvPicPr>
          <p:cNvPr id="19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08500" y="2095500"/>
            <a:ext cx="3302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05100" y="33909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40400" y="3784600"/>
            <a:ext cx="2349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905500" y="5765800"/>
            <a:ext cx="16383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159500" y="7937500"/>
            <a:ext cx="1460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641600" y="55626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654300" y="78105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839200" y="53721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724900" y="75946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890000" y="3289300"/>
            <a:ext cx="2133600" cy="1651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Shape 200"/>
          <p:cNvSpPr/>
          <p:nvPr/>
        </p:nvSpPr>
        <p:spPr>
          <a:xfrm>
            <a:off x="101600" y="29718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8" grpId="10"/>
      <p:bldP build="whole" bldLvl="1" animBg="1" rev="0" advAuto="0" spid="194" grpId="9"/>
      <p:bldP build="whole" bldLvl="1" animBg="1" rev="0" advAuto="0" spid="200" grpId="1"/>
      <p:bldP build="whole" bldLvl="1" animBg="1" rev="0" advAuto="0" spid="193" grpId="6"/>
      <p:bldP build="whole" bldLvl="1" animBg="1" rev="0" advAuto="0" spid="199" grpId="4"/>
      <p:bldP build="whole" bldLvl="1" animBg="1" rev="0" advAuto="0" spid="195" grpId="5"/>
      <p:bldP build="whole" bldLvl="1" animBg="1" rev="0" advAuto="0" spid="191" grpId="2"/>
      <p:bldP build="whole" bldLvl="1" animBg="1" rev="0" advAuto="0" spid="197" grpId="7"/>
      <p:bldP build="whole" bldLvl="1" animBg="1" rev="0" advAuto="0" spid="196" grpId="8"/>
      <p:bldP build="whole" bldLvl="1" animBg="1" rev="0" advAuto="0" spid="192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203" name="Shape 203"/>
          <p:cNvSpPr/>
          <p:nvPr/>
        </p:nvSpPr>
        <p:spPr>
          <a:xfrm>
            <a:off x="4925528" y="4559300"/>
            <a:ext cx="31452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215,  # 1 et 2.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>
            <a:off x="101600" y="25273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sp>
        <p:nvSpPr>
          <p:cNvPr id="206" name="Shape 206"/>
          <p:cNvSpPr/>
          <p:nvPr/>
        </p:nvSpPr>
        <p:spPr>
          <a:xfrm>
            <a:off x="23173" y="6096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Les matrices élémentaires sont sympathiques, car elle permettent </a:t>
            </a:r>
            <a:endParaRPr sz="3600"/>
          </a:p>
          <a:p>
            <a:pPr lvl="0">
              <a:defRPr sz="1800"/>
            </a:pPr>
            <a:r>
              <a:rPr sz="3600"/>
              <a:t>de modéliser les opérations lignes par une multiplication matricielle.</a:t>
            </a:r>
          </a:p>
        </p:txBody>
      </p:sp>
      <p:pic>
        <p:nvPicPr>
          <p:cNvPr id="20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73400" y="26416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08700" y="3035300"/>
            <a:ext cx="2349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58300" y="25400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7900" y="7086600"/>
            <a:ext cx="58674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356600" y="4749800"/>
            <a:ext cx="3276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743200" y="4749800"/>
            <a:ext cx="29464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16600" y="5257800"/>
            <a:ext cx="2349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670800" y="7048500"/>
            <a:ext cx="3860800" cy="1651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4"/>
      <p:bldP build="whole" bldLvl="1" animBg="1" rev="0" advAuto="0" spid="210" grpId="8"/>
      <p:bldP build="whole" bldLvl="1" animBg="1" rev="0" advAuto="0" spid="205" grpId="1"/>
      <p:bldP build="whole" bldLvl="1" animBg="1" rev="0" advAuto="0" spid="213" grpId="6"/>
      <p:bldP build="whole" bldLvl="1" animBg="1" rev="0" advAuto="0" spid="214" grpId="9"/>
      <p:bldP build="whole" bldLvl="1" animBg="1" rev="0" advAuto="0" spid="208" grpId="3"/>
      <p:bldP build="whole" bldLvl="1" animBg="1" rev="0" advAuto="0" spid="212" grpId="5"/>
      <p:bldP build="whole" bldLvl="1" animBg="1" rev="0" advAuto="0" spid="211" grpId="7"/>
      <p:bldP build="whole" bldLvl="1" animBg="1" rev="0" advAuto="0" spid="207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/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pic>
        <p:nvPicPr>
          <p:cNvPr id="21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60700" y="17145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30500" y="3822700"/>
            <a:ext cx="29464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21400" y="1917700"/>
            <a:ext cx="16383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55100" y="15240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57900" y="4229100"/>
            <a:ext cx="16383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648700" y="3771900"/>
            <a:ext cx="31750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810500" y="6159500"/>
            <a:ext cx="37592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308100" y="6248400"/>
            <a:ext cx="5867400" cy="1651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7" grpId="1"/>
      <p:bldP build="whole" bldLvl="1" animBg="1" rev="0" advAuto="0" spid="219" grpId="2"/>
      <p:bldP build="whole" bldLvl="1" animBg="1" rev="0" advAuto="0" spid="221" grpId="5"/>
      <p:bldP build="whole" bldLvl="1" animBg="1" rev="0" advAuto="0" spid="218" grpId="4"/>
      <p:bldP build="whole" bldLvl="1" animBg="1" rev="0" advAuto="0" spid="220" grpId="3"/>
      <p:bldP build="whole" bldLvl="1" animBg="1" rev="0" advAuto="0" spid="223" grpId="8"/>
      <p:bldP build="whole" bldLvl="1" animBg="1" rev="0" advAuto="0" spid="222" grpId="6"/>
      <p:bldP build="whole" bldLvl="1" animBg="1" rev="0" advAuto="0" spid="224" grpId="7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/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pic>
        <p:nvPicPr>
          <p:cNvPr id="22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60700" y="17145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30500" y="3822700"/>
            <a:ext cx="29464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00800" y="1993900"/>
            <a:ext cx="1460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966200" y="16510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648700" y="3911600"/>
            <a:ext cx="29464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26200" y="4216400"/>
            <a:ext cx="1460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442200" y="6248400"/>
            <a:ext cx="3530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44600" y="6311900"/>
            <a:ext cx="5867400" cy="1651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9" grpId="2"/>
      <p:bldP build="whole" bldLvl="1" animBg="1" rev="0" advAuto="0" spid="231" grpId="6"/>
      <p:bldP build="whole" bldLvl="1" animBg="1" rev="0" advAuto="0" spid="228" grpId="4"/>
      <p:bldP build="whole" bldLvl="1" animBg="1" rev="0" advAuto="0" spid="234" grpId="7"/>
      <p:bldP build="whole" bldLvl="1" animBg="1" rev="0" advAuto="0" spid="233" grpId="8"/>
      <p:bldP build="whole" bldLvl="1" animBg="1" rev="0" advAuto="0" spid="232" grpId="5"/>
      <p:bldP build="whole" bldLvl="1" animBg="1" rev="0" advAuto="0" spid="230" grpId="3"/>
      <p:bldP build="whole" bldLvl="1" animBg="1" rev="0" advAuto="0" spid="227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/>
        </p:nvSpPr>
        <p:spPr>
          <a:xfrm>
            <a:off x="101600" y="54864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Définition:</a:t>
            </a:r>
          </a:p>
        </p:txBody>
      </p:sp>
      <p:pic>
        <p:nvPicPr>
          <p:cNvPr id="23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26000" y="3035300"/>
            <a:ext cx="37211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hape 238"/>
          <p:cNvSpPr/>
          <p:nvPr/>
        </p:nvSpPr>
        <p:spPr>
          <a:xfrm>
            <a:off x="2994917" y="495300"/>
            <a:ext cx="10121901" cy="167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Deux matrices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A</a:t>
            </a:r>
            <a:r>
              <a:rPr sz="3600"/>
              <a:t> et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B</a:t>
            </a:r>
            <a:r>
              <a:rPr sz="3600"/>
              <a:t> sont l-équivalentes si et seulement si il existe des matrices élémentaires </a:t>
            </a:r>
            <a:endParaRPr sz="3600"/>
          </a:p>
          <a:p>
            <a:pPr lvl="0" algn="l">
              <a:tabLst>
                <a:tab pos="2413000" algn="l"/>
                <a:tab pos="3187700" algn="l"/>
              </a:tabLst>
              <a:defRPr sz="1800"/>
            </a:pPr>
            <a:r>
              <a:rPr sz="3600"/>
              <a:t>telles que                           .</a:t>
            </a:r>
          </a:p>
        </p:txBody>
      </p:sp>
      <p:pic>
        <p:nvPicPr>
          <p:cNvPr id="239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14900" y="1676400"/>
            <a:ext cx="28702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Shape 240"/>
          <p:cNvSpPr/>
          <p:nvPr/>
        </p:nvSpPr>
        <p:spPr>
          <a:xfrm>
            <a:off x="25400" y="3937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Remarque:</a:t>
            </a:r>
          </a:p>
        </p:txBody>
      </p:sp>
      <p:grpSp>
        <p:nvGrpSpPr>
          <p:cNvPr id="247" name="Group 247"/>
          <p:cNvGrpSpPr/>
          <p:nvPr/>
        </p:nvGrpSpPr>
        <p:grpSpPr>
          <a:xfrm>
            <a:off x="63554" y="4012813"/>
            <a:ext cx="12756040" cy="5334387"/>
            <a:chOff x="0" y="0"/>
            <a:chExt cx="12756038" cy="5334386"/>
          </a:xfrm>
        </p:grpSpPr>
        <p:sp>
          <p:nvSpPr>
            <p:cNvPr id="241" name="Shape 241"/>
            <p:cNvSpPr/>
            <p:nvPr/>
          </p:nvSpPr>
          <p:spPr>
            <a:xfrm>
              <a:off x="0" y="-1"/>
              <a:ext cx="12756039" cy="5267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079" fill="norm" stroke="1" extrusionOk="0">
                  <a:moveTo>
                    <a:pt x="4437" y="3356"/>
                  </a:moveTo>
                  <a:cubicBezTo>
                    <a:pt x="5100" y="3449"/>
                    <a:pt x="6525" y="-81"/>
                    <a:pt x="7191" y="2"/>
                  </a:cubicBezTo>
                  <a:cubicBezTo>
                    <a:pt x="7677" y="62"/>
                    <a:pt x="8655" y="2777"/>
                    <a:pt x="9151" y="2916"/>
                  </a:cubicBezTo>
                  <a:cubicBezTo>
                    <a:pt x="9894" y="3124"/>
                    <a:pt x="12119" y="448"/>
                    <a:pt x="12871" y="612"/>
                  </a:cubicBezTo>
                  <a:cubicBezTo>
                    <a:pt x="13477" y="743"/>
                    <a:pt x="14554" y="2889"/>
                    <a:pt x="15143" y="2899"/>
                  </a:cubicBezTo>
                  <a:cubicBezTo>
                    <a:pt x="15766" y="2909"/>
                    <a:pt x="17360" y="216"/>
                    <a:pt x="17869" y="561"/>
                  </a:cubicBezTo>
                  <a:cubicBezTo>
                    <a:pt x="18111" y="725"/>
                    <a:pt x="18640" y="4082"/>
                    <a:pt x="18891" y="4474"/>
                  </a:cubicBezTo>
                  <a:cubicBezTo>
                    <a:pt x="19150" y="4879"/>
                    <a:pt x="20702" y="3019"/>
                    <a:pt x="20936" y="3458"/>
                  </a:cubicBezTo>
                  <a:cubicBezTo>
                    <a:pt x="21181" y="3916"/>
                    <a:pt x="21415" y="6813"/>
                    <a:pt x="21390" y="7524"/>
                  </a:cubicBezTo>
                  <a:cubicBezTo>
                    <a:pt x="21365" y="8260"/>
                    <a:pt x="20536" y="9933"/>
                    <a:pt x="20453" y="10709"/>
                  </a:cubicBezTo>
                  <a:cubicBezTo>
                    <a:pt x="20403" y="11185"/>
                    <a:pt x="20652" y="12700"/>
                    <a:pt x="20567" y="13081"/>
                  </a:cubicBezTo>
                  <a:cubicBezTo>
                    <a:pt x="20308" y="14238"/>
                    <a:pt x="18473" y="16350"/>
                    <a:pt x="17869" y="16402"/>
                  </a:cubicBezTo>
                  <a:cubicBezTo>
                    <a:pt x="17525" y="16431"/>
                    <a:pt x="16604" y="14676"/>
                    <a:pt x="16279" y="14775"/>
                  </a:cubicBezTo>
                  <a:cubicBezTo>
                    <a:pt x="15643" y="14970"/>
                    <a:pt x="14274" y="19242"/>
                    <a:pt x="13609" y="19722"/>
                  </a:cubicBezTo>
                  <a:cubicBezTo>
                    <a:pt x="12675" y="20398"/>
                    <a:pt x="9892" y="18657"/>
                    <a:pt x="8867" y="18909"/>
                  </a:cubicBezTo>
                  <a:cubicBezTo>
                    <a:pt x="8173" y="19080"/>
                    <a:pt x="6283" y="21519"/>
                    <a:pt x="5771" y="21010"/>
                  </a:cubicBezTo>
                  <a:cubicBezTo>
                    <a:pt x="5257" y="20497"/>
                    <a:pt x="4738" y="14956"/>
                    <a:pt x="4210" y="14233"/>
                  </a:cubicBezTo>
                  <a:cubicBezTo>
                    <a:pt x="3677" y="13504"/>
                    <a:pt x="1473" y="15169"/>
                    <a:pt x="944" y="14436"/>
                  </a:cubicBezTo>
                  <a:cubicBezTo>
                    <a:pt x="740" y="14154"/>
                    <a:pt x="423" y="12413"/>
                    <a:pt x="347" y="11793"/>
                  </a:cubicBezTo>
                  <a:cubicBezTo>
                    <a:pt x="163" y="10291"/>
                    <a:pt x="-185" y="5477"/>
                    <a:pt x="120" y="4542"/>
                  </a:cubicBezTo>
                  <a:cubicBezTo>
                    <a:pt x="302" y="3985"/>
                    <a:pt x="1643" y="5054"/>
                    <a:pt x="1909" y="4525"/>
                  </a:cubicBezTo>
                  <a:cubicBezTo>
                    <a:pt x="2113" y="4119"/>
                    <a:pt x="2600" y="1871"/>
                    <a:pt x="2790" y="1696"/>
                  </a:cubicBezTo>
                  <a:cubicBezTo>
                    <a:pt x="3050" y="1455"/>
                    <a:pt x="4052" y="3302"/>
                    <a:pt x="4437" y="3356"/>
                  </a:cubicBezTo>
                  <a:close/>
                </a:path>
              </a:pathLst>
            </a:custGeom>
            <a:solidFill>
              <a:srgbClr val="FFFFFF"/>
            </a:solidFill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pic>
          <p:nvPicPr>
            <p:cNvPr id="242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375344" y="3619886"/>
              <a:ext cx="13462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3" name="Shape 243"/>
            <p:cNvSpPr/>
            <p:nvPr/>
          </p:nvSpPr>
          <p:spPr>
            <a:xfrm>
              <a:off x="2603445" y="1555689"/>
              <a:ext cx="9982201" cy="1664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sz="3600"/>
                <a:t>Deux matrices </a:t>
              </a:r>
              <a:r>
                <a:rPr sz="3600">
                  <a:latin typeface="Baskerville SemiBold"/>
                  <a:ea typeface="Baskerville SemiBold"/>
                  <a:cs typeface="Baskerville SemiBold"/>
                  <a:sym typeface="Baskerville SemiBold"/>
                </a:rPr>
                <a:t>A</a:t>
              </a:r>
              <a:r>
                <a:rPr sz="3600"/>
                <a:t> et </a:t>
              </a:r>
              <a:r>
                <a:rPr sz="3600">
                  <a:latin typeface="Baskerville SemiBold"/>
                  <a:ea typeface="Baskerville SemiBold"/>
                  <a:cs typeface="Baskerville SemiBold"/>
                  <a:sym typeface="Baskerville SemiBold"/>
                </a:rPr>
                <a:t>B</a:t>
              </a:r>
              <a:r>
                <a:rPr sz="3600"/>
                <a:t> sont dites</a:t>
              </a:r>
              <a:r>
                <a:rPr sz="3600">
                  <a:latin typeface="Baskerville SemiBold"/>
                  <a:ea typeface="Baskerville SemiBold"/>
                  <a:cs typeface="Baskerville SemiBold"/>
                  <a:sym typeface="Baskerville SemiBold"/>
                </a:rPr>
                <a:t> ligne-équivalentes (l-équivalentes)</a:t>
              </a:r>
              <a:r>
                <a:rPr sz="3600"/>
                <a:t> si </a:t>
              </a:r>
              <a:r>
                <a:rPr sz="3600">
                  <a:latin typeface="Baskerville SemiBold"/>
                  <a:ea typeface="Baskerville SemiBold"/>
                  <a:cs typeface="Baskerville SemiBold"/>
                  <a:sym typeface="Baskerville SemiBold"/>
                </a:rPr>
                <a:t>B</a:t>
              </a:r>
              <a:r>
                <a:rPr sz="3600"/>
                <a:t> peut s’obtenir de </a:t>
              </a:r>
              <a:r>
                <a:rPr sz="3600">
                  <a:latin typeface="Baskerville SemiBold"/>
                  <a:ea typeface="Baskerville SemiBold"/>
                  <a:cs typeface="Baskerville SemiBold"/>
                  <a:sym typeface="Baskerville SemiBold"/>
                </a:rPr>
                <a:t>A</a:t>
              </a:r>
              <a:r>
                <a:rPr sz="3600"/>
                <a:t> par une suite d’opérations lignes. On écrit alors:</a:t>
              </a:r>
            </a:p>
          </p:txBody>
        </p:sp>
        <p:sp>
          <p:nvSpPr>
            <p:cNvPr id="244" name="Shape 244"/>
            <p:cNvSpPr/>
            <p:nvPr/>
          </p:nvSpPr>
          <p:spPr>
            <a:xfrm>
              <a:off x="1346145" y="3886586"/>
              <a:ext cx="660401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45" name="Shape 245"/>
            <p:cNvSpPr/>
            <p:nvPr/>
          </p:nvSpPr>
          <p:spPr>
            <a:xfrm>
              <a:off x="736545" y="4534286"/>
              <a:ext cx="4445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46" name="Shape 246"/>
            <p:cNvSpPr/>
            <p:nvPr/>
          </p:nvSpPr>
          <p:spPr>
            <a:xfrm>
              <a:off x="190445" y="5029586"/>
              <a:ext cx="266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6" grpId="3"/>
      <p:bldP build="whole" bldLvl="1" animBg="1" rev="0" advAuto="0" spid="237" grpId="1"/>
      <p:bldP build="whole" bldLvl="1" animBg="1" rev="0" advAuto="0" spid="247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/>
        </p:nvSpPr>
        <p:spPr>
          <a:xfrm>
            <a:off x="139700" y="7620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250" name="Shape 250"/>
          <p:cNvSpPr/>
          <p:nvPr/>
        </p:nvSpPr>
        <p:spPr>
          <a:xfrm>
            <a:off x="139700" y="31496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sp>
        <p:nvSpPr>
          <p:cNvPr id="251" name="Shape 251"/>
          <p:cNvSpPr/>
          <p:nvPr/>
        </p:nvSpPr>
        <p:spPr>
          <a:xfrm>
            <a:off x="3160073" y="787400"/>
            <a:ext cx="99187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Les matrices élémentaires sont inversibles et leurs inverses sont aussi des matrices élémentaires.</a:t>
            </a:r>
          </a:p>
        </p:txBody>
      </p:sp>
      <p:sp>
        <p:nvSpPr>
          <p:cNvPr id="252" name="Shape 252"/>
          <p:cNvSpPr/>
          <p:nvPr/>
        </p:nvSpPr>
        <p:spPr>
          <a:xfrm>
            <a:off x="3325173" y="3238500"/>
            <a:ext cx="92583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Il suffit de prendre la matrice élémentaire modélisant l’opération ligne inverse.</a:t>
            </a:r>
          </a:p>
        </p:txBody>
      </p:sp>
      <p:pic>
        <p:nvPicPr>
          <p:cNvPr id="253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33700" y="48514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53100" y="5207000"/>
            <a:ext cx="2349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04300" y="4851400"/>
            <a:ext cx="21336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53100" y="5867400"/>
            <a:ext cx="2349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36800" y="7048500"/>
            <a:ext cx="5867400" cy="165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8661400" y="7099300"/>
            <a:ext cx="3187700" cy="1651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Shape 259"/>
          <p:cNvSpPr/>
          <p:nvPr/>
        </p:nvSpPr>
        <p:spPr>
          <a:xfrm>
            <a:off x="101600" y="4635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76D5C3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3" grpId="4"/>
      <p:bldP build="whole" bldLvl="1" animBg="1" rev="0" advAuto="0" spid="258" grpId="9"/>
      <p:bldP build="whole" bldLvl="1" animBg="1" rev="0" advAuto="0" spid="259" grpId="3"/>
      <p:bldP build="whole" bldLvl="1" animBg="1" rev="0" advAuto="0" spid="255" grpId="6"/>
      <p:bldP build="whole" bldLvl="1" animBg="1" rev="0" advAuto="0" spid="250" grpId="1"/>
      <p:bldP build="whole" bldLvl="1" animBg="1" rev="0" advAuto="0" spid="252" grpId="2"/>
      <p:bldP build="whole" bldLvl="1" animBg="1" rev="0" advAuto="0" spid="256" grpId="7"/>
      <p:bldP build="whole" bldLvl="1" animBg="1" rev="0" advAuto="0" spid="254" grpId="5"/>
      <p:bldP build="whole" bldLvl="1" animBg="1" rev="0" advAuto="0" spid="257" grpId="8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/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Remarque:</a:t>
            </a:r>
          </a:p>
        </p:txBody>
      </p:sp>
      <p:sp>
        <p:nvSpPr>
          <p:cNvPr id="262" name="Shape 262"/>
          <p:cNvSpPr/>
          <p:nvPr/>
        </p:nvSpPr>
        <p:spPr>
          <a:xfrm>
            <a:off x="2931473" y="558800"/>
            <a:ext cx="98933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Toute matrice peut s’écrire comme un produit </a:t>
            </a:r>
            <a:endParaRPr sz="3600"/>
          </a:p>
          <a:p>
            <a:pPr lvl="0" algn="l">
              <a:defRPr sz="1800"/>
            </a:pPr>
            <a:r>
              <a:rPr sz="3600"/>
              <a:t>de matrice élémentaire et une matrice ERL.</a:t>
            </a:r>
          </a:p>
        </p:txBody>
      </p:sp>
      <p:pic>
        <p:nvPicPr>
          <p:cNvPr id="263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35600" y="2184400"/>
            <a:ext cx="37719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35300" y="5372100"/>
            <a:ext cx="3771900" cy="50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27800" y="6248400"/>
            <a:ext cx="4572000" cy="546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8" name="Group 268"/>
          <p:cNvGrpSpPr/>
          <p:nvPr/>
        </p:nvGrpSpPr>
        <p:grpSpPr>
          <a:xfrm>
            <a:off x="2711133" y="7664450"/>
            <a:ext cx="9241781" cy="622300"/>
            <a:chOff x="0" y="0"/>
            <a:chExt cx="9241780" cy="622300"/>
          </a:xfrm>
        </p:grpSpPr>
        <p:sp>
          <p:nvSpPr>
            <p:cNvPr id="266" name="Shape 266"/>
            <p:cNvSpPr/>
            <p:nvPr/>
          </p:nvSpPr>
          <p:spPr>
            <a:xfrm>
              <a:off x="0" y="0"/>
              <a:ext cx="924178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Mais les         sont aussi des matrices élémentaires.</a:t>
              </a:r>
            </a:p>
          </p:txBody>
        </p:sp>
        <p:pic>
          <p:nvPicPr>
            <p:cNvPr id="267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632266" y="44450"/>
              <a:ext cx="774701" cy="558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69" name="Shape 269"/>
          <p:cNvSpPr/>
          <p:nvPr/>
        </p:nvSpPr>
        <p:spPr>
          <a:xfrm>
            <a:off x="2057555" y="3213100"/>
            <a:ext cx="10172701" cy="167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Cette remarque revient à dire qu’on peut toujours faire des opérations lignes à une matrice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A</a:t>
            </a:r>
            <a:r>
              <a:rPr sz="3600"/>
              <a:t> jusqu’à ce que le résultat soit ERL.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5" grpId="4"/>
      <p:bldP build="whole" bldLvl="1" animBg="1" rev="0" advAuto="0" spid="269" grpId="2"/>
      <p:bldP build="whole" bldLvl="1" animBg="1" rev="0" advAuto="0" spid="268" grpId="5"/>
      <p:bldP build="whole" bldLvl="1" animBg="1" rev="0" advAuto="0" spid="264" grpId="3"/>
      <p:bldP build="whole" bldLvl="1" animBg="1" rev="0" advAuto="0" spid="26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 dernier cours, nous avons vu</a:t>
            </a:r>
          </a:p>
        </p:txBody>
      </p:sp>
      <p:sp>
        <p:nvSpPr>
          <p:cNvPr id="45" name="Shape 45"/>
          <p:cNvSpPr/>
          <p:nvPr/>
        </p:nvSpPr>
        <p:spPr>
          <a:xfrm>
            <a:off x="1739900" y="2476500"/>
            <a:ext cx="9525000" cy="4787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définition d’une matrice.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définitions de matrices particulières.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somme de matrices.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multiplication d’une matrice par un scalaire.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multiplication de matrices.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5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272" name="Shape 272"/>
          <p:cNvSpPr/>
          <p:nvPr/>
        </p:nvSpPr>
        <p:spPr>
          <a:xfrm>
            <a:off x="4925528" y="4559300"/>
            <a:ext cx="31452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216,  # 3 et 4.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/>
          <p:nvPr/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275" name="Shape 275"/>
          <p:cNvSpPr/>
          <p:nvPr/>
        </p:nvSpPr>
        <p:spPr>
          <a:xfrm>
            <a:off x="139700" y="22479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sp>
        <p:nvSpPr>
          <p:cNvPr id="276" name="Shape 276"/>
          <p:cNvSpPr/>
          <p:nvPr/>
        </p:nvSpPr>
        <p:spPr>
          <a:xfrm>
            <a:off x="2997200" y="508000"/>
            <a:ext cx="99187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Une matrice     est inversible si et seulement si </a:t>
            </a:r>
            <a:endParaRPr sz="3600"/>
          </a:p>
          <a:p>
            <a:pPr lvl="0" algn="l">
              <a:defRPr sz="1800"/>
            </a:pPr>
            <a:r>
              <a:rPr sz="3600"/>
              <a:t>sa forme ERL est la matrice identité. </a:t>
            </a:r>
          </a:p>
        </p:txBody>
      </p:sp>
      <p:pic>
        <p:nvPicPr>
          <p:cNvPr id="27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10200" y="635000"/>
            <a:ext cx="3810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87800" y="4800600"/>
            <a:ext cx="1752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175500" y="4686300"/>
            <a:ext cx="2235200" cy="406400"/>
          </a:xfrm>
          <a:prstGeom prst="rect">
            <a:avLst/>
          </a:prstGeom>
          <a:ln w="12700">
            <a:miter lim="400000"/>
          </a:ln>
        </p:spPr>
      </p:pic>
      <p:sp>
        <p:nvSpPr>
          <p:cNvPr id="280" name="Shape 280"/>
          <p:cNvSpPr/>
          <p:nvPr/>
        </p:nvSpPr>
        <p:spPr>
          <a:xfrm>
            <a:off x="2421749" y="5695950"/>
            <a:ext cx="725514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 le système a une solution unique.</a:t>
            </a:r>
          </a:p>
        </p:txBody>
      </p:sp>
      <p:pic>
        <p:nvPicPr>
          <p:cNvPr id="281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924800" y="6680200"/>
            <a:ext cx="18669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835400" y="6794500"/>
            <a:ext cx="1181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219700" y="6883400"/>
            <a:ext cx="444500" cy="190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162800" y="6934200"/>
            <a:ext cx="444500" cy="190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159500" y="7200900"/>
            <a:ext cx="495300" cy="63500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hape 286"/>
          <p:cNvSpPr/>
          <p:nvPr/>
        </p:nvSpPr>
        <p:spPr>
          <a:xfrm>
            <a:off x="2394278" y="8185150"/>
            <a:ext cx="606549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d’où sa forme ERL est l’identité.</a:t>
            </a:r>
          </a:p>
        </p:txBody>
      </p:sp>
      <p:grpSp>
        <p:nvGrpSpPr>
          <p:cNvPr id="289" name="Group 289"/>
          <p:cNvGrpSpPr/>
          <p:nvPr/>
        </p:nvGrpSpPr>
        <p:grpSpPr>
          <a:xfrm>
            <a:off x="7835899" y="6616699"/>
            <a:ext cx="647701" cy="1629835"/>
            <a:chOff x="0" y="0"/>
            <a:chExt cx="647700" cy="1629833"/>
          </a:xfrm>
        </p:grpSpPr>
        <p:sp>
          <p:nvSpPr>
            <p:cNvPr id="287" name="Shape 287"/>
            <p:cNvSpPr/>
            <p:nvPr/>
          </p:nvSpPr>
          <p:spPr>
            <a:xfrm flipH="1">
              <a:off x="122766" y="766233"/>
              <a:ext cx="135468" cy="863601"/>
            </a:xfrm>
            <a:prstGeom prst="line">
              <a:avLst/>
            </a:prstGeom>
            <a:noFill/>
            <a:ln w="25400" cap="flat">
              <a:solidFill>
                <a:srgbClr val="E324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Shape 288"/>
            <p:cNvSpPr/>
            <p:nvPr/>
          </p:nvSpPr>
          <p:spPr>
            <a:xfrm>
              <a:off x="-1" y="-1"/>
              <a:ext cx="647701" cy="7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290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844800" y="2362200"/>
            <a:ext cx="1041400" cy="482600"/>
          </a:xfrm>
          <a:prstGeom prst="rect">
            <a:avLst/>
          </a:prstGeom>
          <a:ln w="12700">
            <a:miter lim="400000"/>
          </a:ln>
        </p:spPr>
      </p:pic>
      <p:sp>
        <p:nvSpPr>
          <p:cNvPr id="291" name="Shape 291"/>
          <p:cNvSpPr/>
          <p:nvPr/>
        </p:nvSpPr>
        <p:spPr>
          <a:xfrm>
            <a:off x="23173" y="3079750"/>
            <a:ext cx="12992101" cy="115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A</a:t>
            </a:r>
            <a:r>
              <a:rPr sz="3600"/>
              <a:t> est inversible, on peut considérer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A</a:t>
            </a:r>
            <a:r>
              <a:rPr sz="3600"/>
              <a:t> comme la matrice </a:t>
            </a:r>
            <a:endParaRPr sz="3600"/>
          </a:p>
          <a:p>
            <a:pPr lvl="0">
              <a:defRPr sz="1800"/>
            </a:pPr>
            <a:r>
              <a:rPr sz="3600"/>
              <a:t>des coefficients d’un système d’équations linéaires.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3" grpId="8"/>
      <p:bldP build="whole" bldLvl="1" animBg="1" rev="0" advAuto="0" spid="279" grpId="5"/>
      <p:bldP build="whole" bldLvl="1" animBg="1" rev="0" advAuto="0" spid="286" grpId="12"/>
      <p:bldP build="whole" bldLvl="1" animBg="1" rev="0" advAuto="0" spid="289" grpId="13"/>
      <p:bldP build="whole" bldLvl="1" animBg="1" rev="0" advAuto="0" spid="291" grpId="3"/>
      <p:bldP build="whole" bldLvl="1" animBg="1" rev="0" advAuto="0" spid="278" grpId="4"/>
      <p:bldP build="whole" bldLvl="1" animBg="1" rev="0" advAuto="0" spid="284" grpId="10"/>
      <p:bldP build="whole" bldLvl="1" animBg="1" rev="0" advAuto="0" spid="280" grpId="6"/>
      <p:bldP build="whole" bldLvl="1" animBg="1" rev="0" advAuto="0" spid="281" grpId="11"/>
      <p:bldP build="whole" bldLvl="1" animBg="1" rev="0" advAuto="0" spid="275" grpId="1"/>
      <p:bldP build="whole" bldLvl="1" animBg="1" rev="0" advAuto="0" spid="282" grpId="7"/>
      <p:bldP build="whole" bldLvl="1" animBg="1" rev="0" advAuto="0" spid="285" grpId="9"/>
      <p:bldP build="whole" bldLvl="1" animBg="1" rev="0" advAuto="0" spid="290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/>
          <p:nvPr/>
        </p:nvSpPr>
        <p:spPr>
          <a:xfrm>
            <a:off x="698500" y="241300"/>
            <a:ext cx="21209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</a:t>
            </a:r>
          </a:p>
        </p:txBody>
      </p:sp>
      <p:pic>
        <p:nvPicPr>
          <p:cNvPr id="294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43400" y="355600"/>
            <a:ext cx="1041400" cy="482600"/>
          </a:xfrm>
          <a:prstGeom prst="rect">
            <a:avLst/>
          </a:prstGeom>
          <a:ln w="12700">
            <a:miter lim="400000"/>
          </a:ln>
        </p:spPr>
      </p:pic>
      <p:sp>
        <p:nvSpPr>
          <p:cNvPr id="295" name="Shape 295"/>
          <p:cNvSpPr/>
          <p:nvPr/>
        </p:nvSpPr>
        <p:spPr>
          <a:xfrm>
            <a:off x="2575873" y="273050"/>
            <a:ext cx="18669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(suite):</a:t>
            </a:r>
          </a:p>
        </p:txBody>
      </p:sp>
      <p:pic>
        <p:nvPicPr>
          <p:cNvPr id="296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46600" y="2451100"/>
            <a:ext cx="35560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835400" y="3441700"/>
            <a:ext cx="3886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33900" y="4368800"/>
            <a:ext cx="3810000" cy="482600"/>
          </a:xfrm>
          <a:prstGeom prst="rect">
            <a:avLst/>
          </a:prstGeom>
          <a:ln w="12700">
            <a:miter lim="400000"/>
          </a:ln>
        </p:spPr>
      </p:pic>
      <p:sp>
        <p:nvSpPr>
          <p:cNvPr id="299" name="Shape 299"/>
          <p:cNvSpPr/>
          <p:nvPr/>
        </p:nvSpPr>
        <p:spPr>
          <a:xfrm>
            <a:off x="855594" y="1473200"/>
            <a:ext cx="9930260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Inversement, si la forme ERL de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A</a:t>
            </a:r>
            <a:r>
              <a:rPr sz="3600"/>
              <a:t> est l’identité, alors</a:t>
            </a:r>
          </a:p>
        </p:txBody>
      </p:sp>
      <p:grpSp>
        <p:nvGrpSpPr>
          <p:cNvPr id="302" name="Group 302"/>
          <p:cNvGrpSpPr/>
          <p:nvPr/>
        </p:nvGrpSpPr>
        <p:grpSpPr>
          <a:xfrm>
            <a:off x="1460500" y="5022850"/>
            <a:ext cx="9652850" cy="622300"/>
            <a:chOff x="0" y="0"/>
            <a:chExt cx="9652849" cy="622300"/>
          </a:xfrm>
        </p:grpSpPr>
        <p:sp>
          <p:nvSpPr>
            <p:cNvPr id="300" name="Shape 300"/>
            <p:cNvSpPr/>
            <p:nvPr/>
          </p:nvSpPr>
          <p:spPr>
            <a:xfrm>
              <a:off x="439197" y="0"/>
              <a:ext cx="921365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est donc inversible puisqu’on a trouvé son inverse.</a:t>
              </a:r>
            </a:p>
          </p:txBody>
        </p:sp>
        <p:pic>
          <p:nvPicPr>
            <p:cNvPr id="301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158750"/>
              <a:ext cx="3810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8" grpId="3"/>
      <p:bldP build="whole" bldLvl="1" animBg="1" rev="0" advAuto="0" spid="297" grpId="2"/>
      <p:bldP build="whole" bldLvl="1" animBg="1" rev="0" advAuto="0" spid="296" grpId="1"/>
      <p:bldP build="whole" bldLvl="1" animBg="1" rev="0" advAuto="0" spid="302" grpId="4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/>
          <p:nvPr/>
        </p:nvSpPr>
        <p:spPr>
          <a:xfrm>
            <a:off x="-230827" y="28321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 dernier théorème nous indique une méthode pour trouver</a:t>
            </a:r>
            <a:endParaRPr sz="3600"/>
          </a:p>
          <a:p>
            <a:pPr lvl="0">
              <a:defRPr sz="1800"/>
            </a:pPr>
            <a:r>
              <a:rPr sz="3600"/>
              <a:t> l’inverse d’une matrice.</a:t>
            </a:r>
          </a:p>
        </p:txBody>
      </p:sp>
      <p:sp>
        <p:nvSpPr>
          <p:cNvPr id="305" name="Shape 305"/>
          <p:cNvSpPr/>
          <p:nvPr/>
        </p:nvSpPr>
        <p:spPr>
          <a:xfrm>
            <a:off x="1978192" y="5010150"/>
            <a:ext cx="903126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Cette méthode se nomme l’algorithme de Gauss.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/>
        </p:nvSpPr>
        <p:spPr>
          <a:xfrm>
            <a:off x="4397331" y="450850"/>
            <a:ext cx="421838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L’idée va comme suit: </a:t>
            </a:r>
          </a:p>
        </p:txBody>
      </p:sp>
      <p:pic>
        <p:nvPicPr>
          <p:cNvPr id="30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3962400"/>
            <a:ext cx="1003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9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46300" y="4064000"/>
            <a:ext cx="444500" cy="190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0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84500" y="3911600"/>
            <a:ext cx="20955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50200" y="4025900"/>
            <a:ext cx="444500" cy="190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2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308600" y="3873500"/>
            <a:ext cx="24003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3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169400" y="3911600"/>
            <a:ext cx="2997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55700" y="5207000"/>
            <a:ext cx="444500" cy="190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098800" y="5257800"/>
            <a:ext cx="444500" cy="190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095500" y="5524500"/>
            <a:ext cx="495300" cy="63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975100" y="5168900"/>
            <a:ext cx="5537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416300" y="6070600"/>
            <a:ext cx="3479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7556500" y="6045200"/>
            <a:ext cx="1981200" cy="533400"/>
          </a:xfrm>
          <a:prstGeom prst="rect">
            <a:avLst/>
          </a:prstGeom>
          <a:ln w="12700">
            <a:miter lim="400000"/>
          </a:ln>
        </p:spPr>
      </p:pic>
      <p:sp>
        <p:nvSpPr>
          <p:cNvPr id="320" name="Shape 320"/>
          <p:cNvSpPr/>
          <p:nvPr/>
        </p:nvSpPr>
        <p:spPr>
          <a:xfrm>
            <a:off x="1049504" y="1549400"/>
            <a:ext cx="10888639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prend la matrice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A</a:t>
            </a:r>
            <a:r>
              <a:rPr sz="3600"/>
              <a:t> et on met la matrice identité à côté.</a:t>
            </a:r>
          </a:p>
        </p:txBody>
      </p:sp>
      <p:sp>
        <p:nvSpPr>
          <p:cNvPr id="321" name="Shape 321"/>
          <p:cNvSpPr/>
          <p:nvPr/>
        </p:nvSpPr>
        <p:spPr>
          <a:xfrm>
            <a:off x="4745229" y="2520950"/>
            <a:ext cx="354798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Puis on échelonne!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5" grpId="10"/>
      <p:bldP build="whole" bldLvl="1" animBg="1" rev="0" advAuto="0" spid="309" grpId="3"/>
      <p:bldP build="whole" bldLvl="1" animBg="1" rev="0" advAuto="0" spid="313" grpId="7"/>
      <p:bldP build="whole" bldLvl="1" animBg="1" rev="0" advAuto="0" spid="310" grpId="4"/>
      <p:bldP build="whole" bldLvl="1" animBg="1" rev="0" advAuto="0" spid="316" grpId="9"/>
      <p:bldP build="whole" bldLvl="1" animBg="1" rev="0" advAuto="0" spid="321" grpId="1"/>
      <p:bldP build="whole" bldLvl="1" animBg="1" rev="0" advAuto="0" spid="312" grpId="5"/>
      <p:bldP build="whole" bldLvl="1" animBg="1" rev="0" advAuto="0" spid="314" grpId="8"/>
      <p:bldP build="whole" bldLvl="1" animBg="1" rev="0" advAuto="0" spid="317" grpId="11"/>
      <p:bldP build="whole" bldLvl="1" animBg="1" rev="0" advAuto="0" spid="319" grpId="13"/>
      <p:bldP build="whole" bldLvl="1" animBg="1" rev="0" advAuto="0" spid="308" grpId="2"/>
      <p:bldP build="whole" bldLvl="1" animBg="1" rev="0" advAuto="0" spid="311" grpId="6"/>
      <p:bldP build="whole" bldLvl="1" animBg="1" rev="0" advAuto="0" spid="318" grpId="1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/>
          <p:nvPr/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Exemple:</a:t>
            </a:r>
          </a:p>
        </p:txBody>
      </p:sp>
      <p:grpSp>
        <p:nvGrpSpPr>
          <p:cNvPr id="326" name="Group 326"/>
          <p:cNvGrpSpPr/>
          <p:nvPr/>
        </p:nvGrpSpPr>
        <p:grpSpPr>
          <a:xfrm>
            <a:off x="2823598" y="469900"/>
            <a:ext cx="4267052" cy="1104900"/>
            <a:chOff x="0" y="0"/>
            <a:chExt cx="4267051" cy="1104900"/>
          </a:xfrm>
        </p:grpSpPr>
        <p:pic>
          <p:nvPicPr>
            <p:cNvPr id="324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126101" y="0"/>
              <a:ext cx="29464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5" name="Shape 325"/>
            <p:cNvSpPr/>
            <p:nvPr/>
          </p:nvSpPr>
          <p:spPr>
            <a:xfrm>
              <a:off x="0" y="222250"/>
              <a:ext cx="426705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Soit                             .</a:t>
              </a:r>
            </a:p>
          </p:txBody>
        </p:sp>
      </p:grpSp>
      <p:grpSp>
        <p:nvGrpSpPr>
          <p:cNvPr id="329" name="Group 329"/>
          <p:cNvGrpSpPr/>
          <p:nvPr/>
        </p:nvGrpSpPr>
        <p:grpSpPr>
          <a:xfrm>
            <a:off x="7217054" y="679450"/>
            <a:ext cx="3048373" cy="622300"/>
            <a:chOff x="0" y="0"/>
            <a:chExt cx="3048372" cy="622300"/>
          </a:xfrm>
        </p:grpSpPr>
        <p:sp>
          <p:nvSpPr>
            <p:cNvPr id="327" name="Shape 327"/>
            <p:cNvSpPr/>
            <p:nvPr/>
          </p:nvSpPr>
          <p:spPr>
            <a:xfrm>
              <a:off x="0" y="0"/>
              <a:ext cx="304837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Calculer          . </a:t>
              </a:r>
            </a:p>
          </p:txBody>
        </p:sp>
        <p:pic>
          <p:nvPicPr>
            <p:cNvPr id="328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863445" y="57150"/>
              <a:ext cx="8255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30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5900" y="2349500"/>
            <a:ext cx="3225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06800" y="2590800"/>
            <a:ext cx="23622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210300" y="2336800"/>
            <a:ext cx="39370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0477500" y="2336800"/>
            <a:ext cx="2006600" cy="584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19200" y="4013200"/>
            <a:ext cx="37084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5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422900" y="4203700"/>
            <a:ext cx="23622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6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382000" y="3949700"/>
            <a:ext cx="4000500" cy="1104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9" name="Group 339"/>
          <p:cNvGrpSpPr/>
          <p:nvPr/>
        </p:nvGrpSpPr>
        <p:grpSpPr>
          <a:xfrm>
            <a:off x="561261" y="5791200"/>
            <a:ext cx="5725239" cy="1104900"/>
            <a:chOff x="0" y="0"/>
            <a:chExt cx="5725238" cy="1104900"/>
          </a:xfrm>
        </p:grpSpPr>
        <p:sp>
          <p:nvSpPr>
            <p:cNvPr id="337" name="Shape 337"/>
            <p:cNvSpPr/>
            <p:nvPr/>
          </p:nvSpPr>
          <p:spPr>
            <a:xfrm>
              <a:off x="0" y="146050"/>
              <a:ext cx="1019324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donc</a:t>
              </a:r>
            </a:p>
          </p:txBody>
        </p:sp>
        <p:pic>
          <p:nvPicPr>
            <p:cNvPr id="338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521538" y="0"/>
              <a:ext cx="42037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40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90500" y="7632700"/>
            <a:ext cx="4749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1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130800" y="7670800"/>
            <a:ext cx="52705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2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10528300" y="7708900"/>
            <a:ext cx="24130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343" name="Shape 343"/>
          <p:cNvSpPr/>
          <p:nvPr/>
        </p:nvSpPr>
        <p:spPr>
          <a:xfrm>
            <a:off x="7731404" y="6102350"/>
            <a:ext cx="445904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même vérifier...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3" grpId="6"/>
      <p:bldP build="whole" bldLvl="1" animBg="1" rev="0" advAuto="0" spid="335" grpId="8"/>
      <p:bldP build="whole" bldLvl="1" animBg="1" rev="0" advAuto="0" spid="341" grpId="13"/>
      <p:bldP build="whole" bldLvl="1" animBg="1" rev="0" advAuto="0" spid="326" grpId="1"/>
      <p:bldP build="whole" bldLvl="1" animBg="1" rev="0" advAuto="0" spid="331" grpId="4"/>
      <p:bldP build="whole" bldLvl="1" animBg="1" rev="0" advAuto="0" spid="334" grpId="7"/>
      <p:bldP build="whole" bldLvl="1" animBg="1" rev="0" advAuto="0" spid="340" grpId="12"/>
      <p:bldP build="whole" bldLvl="1" animBg="1" rev="0" advAuto="0" spid="339" grpId="10"/>
      <p:bldP build="whole" bldLvl="1" animBg="1" rev="0" advAuto="0" spid="343" grpId="11"/>
      <p:bldP build="whole" bldLvl="1" animBg="1" rev="0" advAuto="0" spid="330" grpId="3"/>
      <p:bldP build="whole" bldLvl="1" animBg="1" rev="0" advAuto="0" spid="336" grpId="9"/>
      <p:bldP build="whole" bldLvl="1" animBg="1" rev="0" advAuto="0" spid="329" grpId="2"/>
      <p:bldP build="whole" bldLvl="1" animBg="1" rev="0" advAuto="0" spid="342" grpId="14"/>
      <p:bldP build="whole" bldLvl="1" animBg="1" rev="0" advAuto="0" spid="332" grpId="5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346" name="Shape 346"/>
          <p:cNvSpPr/>
          <p:nvPr/>
        </p:nvSpPr>
        <p:spPr>
          <a:xfrm>
            <a:off x="5042172" y="4559300"/>
            <a:ext cx="29119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216, # 5 à 8.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/>
          <p:nvPr/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avons vu</a:t>
            </a:r>
          </a:p>
        </p:txBody>
      </p:sp>
      <p:sp>
        <p:nvSpPr>
          <p:cNvPr id="349" name="Shape 349"/>
          <p:cNvSpPr/>
          <p:nvPr/>
        </p:nvSpPr>
        <p:spPr>
          <a:xfrm>
            <a:off x="1739900" y="2298700"/>
            <a:ext cx="10134600" cy="374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L’inverse d’une matrice.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Quelques théorèmes qui encadrent son existence.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matrices élémentaires.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L’algorithme de Gauss pour trouver l’inverse.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49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Devoir:</a:t>
            </a:r>
          </a:p>
        </p:txBody>
      </p:sp>
      <p:sp>
        <p:nvSpPr>
          <p:cNvPr id="352" name="Shape 352"/>
          <p:cNvSpPr/>
          <p:nvPr/>
        </p:nvSpPr>
        <p:spPr>
          <a:xfrm>
            <a:off x="6652964" y="4171950"/>
            <a:ext cx="30262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215, # 1 à 9. </a:t>
            </a:r>
          </a:p>
        </p:txBody>
      </p:sp>
    </p:spTree>
  </p:cSld>
  <p:clrMapOvr>
    <a:masterClrMapping/>
  </p:clrMapOvr>
  <p:transition spd="slow" advClick="1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1612900" y="2349500"/>
            <a:ext cx="9779000" cy="374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L’inverse d’une matrice.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Quelques théorèmes qui encadrent son existence.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matrices élémentaires.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L’algorithme de Gauss pour trouver l’inverse.</a:t>
            </a:r>
          </a:p>
        </p:txBody>
      </p: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2954405" y="393700"/>
            <a:ext cx="7104237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 but de cette section est de trouver, </a:t>
            </a:r>
            <a:endParaRPr sz="3600"/>
          </a:p>
          <a:p>
            <a:pPr lvl="0">
              <a:defRPr sz="1800"/>
            </a:pPr>
            <a:r>
              <a:rPr sz="3600"/>
              <a:t>s’il existe, l’inverse d’une matrice. </a:t>
            </a:r>
          </a:p>
        </p:txBody>
      </p:sp>
      <p:pic>
        <p:nvPicPr>
          <p:cNvPr id="5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0000" y="8750300"/>
            <a:ext cx="1562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85000" y="8737600"/>
            <a:ext cx="15494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/>
          <p:nvPr/>
        </p:nvSpPr>
        <p:spPr>
          <a:xfrm>
            <a:off x="-27627" y="1530350"/>
            <a:ext cx="12992101" cy="115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 inverse d’une matrice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A</a:t>
            </a:r>
            <a:r>
              <a:rPr sz="3600"/>
              <a:t> est une matrice qui, multipliée </a:t>
            </a:r>
            <a:endParaRPr sz="3600"/>
          </a:p>
          <a:p>
            <a:pPr lvl="0">
              <a:defRPr sz="1800"/>
            </a:pPr>
            <a:r>
              <a:rPr sz="3600"/>
              <a:t>avec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A</a:t>
            </a:r>
            <a:r>
              <a:rPr sz="3600"/>
              <a:t>, donne la matrice identité. </a:t>
            </a:r>
          </a:p>
        </p:txBody>
      </p:sp>
      <p:sp>
        <p:nvSpPr>
          <p:cNvPr id="53" name="Shape 53"/>
          <p:cNvSpPr/>
          <p:nvPr/>
        </p:nvSpPr>
        <p:spPr>
          <a:xfrm>
            <a:off x="10473" y="31623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 les matrices, il y a quelques subtilités qu’on ne retrouve pas </a:t>
            </a:r>
            <a:endParaRPr sz="3600"/>
          </a:p>
          <a:p>
            <a:pPr lvl="0">
              <a:defRPr sz="1800"/>
            </a:pPr>
            <a:r>
              <a:rPr sz="3600"/>
              <a:t>avec les nombres.  </a:t>
            </a:r>
          </a:p>
        </p:txBody>
      </p:sp>
      <p:sp>
        <p:nvSpPr>
          <p:cNvPr id="54" name="Shape 54"/>
          <p:cNvSpPr/>
          <p:nvPr/>
        </p:nvSpPr>
        <p:spPr>
          <a:xfrm>
            <a:off x="35873" y="4533900"/>
            <a:ext cx="129667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Premièrement, ce ne sont pas toutes les matrices qui peuvent être multipliées entre elles.</a:t>
            </a:r>
          </a:p>
        </p:txBody>
      </p:sp>
      <p:sp>
        <p:nvSpPr>
          <p:cNvPr id="55" name="Shape 55"/>
          <p:cNvSpPr/>
          <p:nvPr/>
        </p:nvSpPr>
        <p:spPr>
          <a:xfrm>
            <a:off x="2481919" y="6026150"/>
            <a:ext cx="804096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va donc s’en tenir aux matrices carrées.</a:t>
            </a:r>
          </a:p>
        </p:txBody>
      </p:sp>
      <p:sp>
        <p:nvSpPr>
          <p:cNvPr id="56" name="Shape 56"/>
          <p:cNvSpPr/>
          <p:nvPr/>
        </p:nvSpPr>
        <p:spPr>
          <a:xfrm>
            <a:off x="99373" y="7086600"/>
            <a:ext cx="128905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Deuxièmement, le produit matriciel n’est pas commutatif, donc on va parler d’inverse à droite et d’inverse à gauche. </a:t>
            </a:r>
          </a:p>
        </p:txBody>
      </p:sp>
      <p:grpSp>
        <p:nvGrpSpPr>
          <p:cNvPr id="60" name="Group 60"/>
          <p:cNvGrpSpPr/>
          <p:nvPr/>
        </p:nvGrpSpPr>
        <p:grpSpPr>
          <a:xfrm>
            <a:off x="3619499" y="7493000"/>
            <a:ext cx="3276602" cy="1727200"/>
            <a:chOff x="0" y="0"/>
            <a:chExt cx="3276600" cy="1727199"/>
          </a:xfrm>
        </p:grpSpPr>
        <p:sp>
          <p:nvSpPr>
            <p:cNvPr id="57" name="Shape 57"/>
            <p:cNvSpPr/>
            <p:nvPr/>
          </p:nvSpPr>
          <p:spPr>
            <a:xfrm>
              <a:off x="-1" y="-1"/>
              <a:ext cx="3276602" cy="838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8" name="Shape 58"/>
            <p:cNvSpPr/>
            <p:nvPr/>
          </p:nvSpPr>
          <p:spPr>
            <a:xfrm>
              <a:off x="457200" y="1193799"/>
              <a:ext cx="55880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59" name="Shape 59"/>
            <p:cNvSpPr/>
            <p:nvPr/>
          </p:nvSpPr>
          <p:spPr>
            <a:xfrm flipV="1">
              <a:off x="935566" y="825500"/>
              <a:ext cx="715435" cy="452967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64" name="Group 64"/>
          <p:cNvGrpSpPr/>
          <p:nvPr/>
        </p:nvGrpSpPr>
        <p:grpSpPr>
          <a:xfrm>
            <a:off x="6832600" y="7505700"/>
            <a:ext cx="4064001" cy="1676400"/>
            <a:chOff x="0" y="0"/>
            <a:chExt cx="4064000" cy="1676399"/>
          </a:xfrm>
        </p:grpSpPr>
        <p:sp>
          <p:nvSpPr>
            <p:cNvPr id="61" name="Shape 61"/>
            <p:cNvSpPr/>
            <p:nvPr/>
          </p:nvSpPr>
          <p:spPr>
            <a:xfrm>
              <a:off x="787399" y="-1"/>
              <a:ext cx="3276602" cy="838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2" name="Shape 62"/>
            <p:cNvSpPr/>
            <p:nvPr/>
          </p:nvSpPr>
          <p:spPr>
            <a:xfrm>
              <a:off x="0" y="1142999"/>
              <a:ext cx="55880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>
              <a:solidFill>
                <a:srgbClr val="0433FF"/>
              </a:solidFill>
              <a:prstDash val="solid"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63" name="Shape 63"/>
            <p:cNvSpPr/>
            <p:nvPr/>
          </p:nvSpPr>
          <p:spPr>
            <a:xfrm flipV="1">
              <a:off x="448733" y="825500"/>
              <a:ext cx="1773767" cy="338668"/>
            </a:xfrm>
            <a:prstGeom prst="line">
              <a:avLst/>
            </a:prstGeom>
            <a:noFill/>
            <a:ln w="25400" cap="flat">
              <a:solidFill>
                <a:srgbClr val="0433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65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40400" y="2768600"/>
            <a:ext cx="1562100" cy="33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" grpId="7"/>
      <p:bldP build="whole" bldLvl="1" animBg="1" rev="0" advAuto="0" spid="54" grpId="3"/>
      <p:bldP build="whole" bldLvl="1" animBg="1" rev="0" advAuto="0" spid="60" grpId="8"/>
      <p:bldP build="whole" bldLvl="1" animBg="1" rev="0" advAuto="0" spid="55" grpId="4"/>
      <p:bldP build="whole" bldLvl="1" animBg="1" rev="0" advAuto="0" spid="64" grpId="9"/>
      <p:bldP build="whole" bldLvl="1" animBg="1" rev="0" advAuto="0" spid="56" grpId="5"/>
      <p:bldP build="whole" bldLvl="1" animBg="1" rev="0" advAuto="0" spid="65" grpId="1"/>
      <p:bldP build="whole" bldLvl="1" animBg="1" rev="0" advAuto="0" spid="53" grpId="2"/>
      <p:bldP build="whole" bldLvl="1" animBg="1" rev="0" advAuto="0" spid="50" grpId="6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139700" y="7366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68" name="Shape 68"/>
          <p:cNvSpPr/>
          <p:nvPr/>
        </p:nvSpPr>
        <p:spPr>
          <a:xfrm>
            <a:off x="139700" y="31115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sp>
        <p:nvSpPr>
          <p:cNvPr id="69" name="Shape 69"/>
          <p:cNvSpPr/>
          <p:nvPr/>
        </p:nvSpPr>
        <p:spPr>
          <a:xfrm>
            <a:off x="3027095" y="857250"/>
            <a:ext cx="9944101" cy="1155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Si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A</a:t>
            </a:r>
            <a:r>
              <a:rPr sz="3600"/>
              <a:t>, une matrice carrée, a un inverse à </a:t>
            </a:r>
            <a:endParaRPr sz="3600"/>
          </a:p>
          <a:p>
            <a:pPr lvl="0" algn="l">
              <a:defRPr sz="1800"/>
            </a:pPr>
            <a:r>
              <a:rPr sz="3600"/>
              <a:t>droite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B</a:t>
            </a:r>
            <a:r>
              <a:rPr sz="3600"/>
              <a:t> et un inverse à gauche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C</a:t>
            </a:r>
            <a:r>
              <a:rPr sz="3600"/>
              <a:t>, alors  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B</a:t>
            </a:r>
            <a:r>
              <a:rPr sz="3600"/>
              <a:t>=</a:t>
            </a:r>
            <a:r>
              <a:rPr sz="3600">
                <a:latin typeface="Baskerville SemiBold"/>
                <a:ea typeface="Baskerville SemiBold"/>
                <a:cs typeface="Baskerville SemiBold"/>
                <a:sym typeface="Baskerville SemiBold"/>
              </a:rPr>
              <a:t>C</a:t>
            </a:r>
            <a:r>
              <a:rPr sz="3600"/>
              <a:t>.</a:t>
            </a:r>
          </a:p>
        </p:txBody>
      </p:sp>
      <p:pic>
        <p:nvPicPr>
          <p:cNvPr id="7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73300" y="7226300"/>
            <a:ext cx="3429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54500" y="7175500"/>
            <a:ext cx="1943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75400" y="7188200"/>
            <a:ext cx="1917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918700" y="7239000"/>
            <a:ext cx="8128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Shape 74"/>
          <p:cNvSpPr/>
          <p:nvPr/>
        </p:nvSpPr>
        <p:spPr>
          <a:xfrm>
            <a:off x="6492161" y="5111750"/>
            <a:ext cx="101932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</a:t>
            </a:r>
          </a:p>
        </p:txBody>
      </p:sp>
      <p:pic>
        <p:nvPicPr>
          <p:cNvPr id="7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779000" y="3263900"/>
            <a:ext cx="17907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804400" y="4279900"/>
            <a:ext cx="17653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819400" y="7251700"/>
            <a:ext cx="1257300" cy="39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496300" y="7251700"/>
            <a:ext cx="1257300" cy="406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1" name="Group 81"/>
          <p:cNvGrpSpPr/>
          <p:nvPr/>
        </p:nvGrpSpPr>
        <p:grpSpPr>
          <a:xfrm>
            <a:off x="3657556" y="3143250"/>
            <a:ext cx="6104335" cy="622300"/>
            <a:chOff x="0" y="0"/>
            <a:chExt cx="6104334" cy="622300"/>
          </a:xfrm>
        </p:grpSpPr>
        <p:sp>
          <p:nvSpPr>
            <p:cNvPr id="79" name="Shape 79"/>
            <p:cNvSpPr/>
            <p:nvPr/>
          </p:nvSpPr>
          <p:spPr>
            <a:xfrm>
              <a:off x="0" y="0"/>
              <a:ext cx="610433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Puisque     est un inverse à droite</a:t>
              </a:r>
            </a:p>
          </p:txBody>
        </p:sp>
        <p:pic>
          <p:nvPicPr>
            <p:cNvPr id="80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612943" y="133350"/>
              <a:ext cx="3429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84" name="Group 84"/>
          <p:cNvGrpSpPr/>
          <p:nvPr/>
        </p:nvGrpSpPr>
        <p:grpSpPr>
          <a:xfrm>
            <a:off x="2963843" y="4159250"/>
            <a:ext cx="6764909" cy="622300"/>
            <a:chOff x="0" y="0"/>
            <a:chExt cx="6764908" cy="622300"/>
          </a:xfrm>
        </p:grpSpPr>
        <p:sp>
          <p:nvSpPr>
            <p:cNvPr id="82" name="Shape 82"/>
            <p:cNvSpPr/>
            <p:nvPr/>
          </p:nvSpPr>
          <p:spPr>
            <a:xfrm>
              <a:off x="0" y="0"/>
              <a:ext cx="676490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et puisque     est un inverse à gauche</a:t>
              </a:r>
            </a:p>
          </p:txBody>
        </p:sp>
        <p:pic>
          <p:nvPicPr>
            <p:cNvPr id="83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039956" y="133350"/>
              <a:ext cx="3302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8" grpId="1"/>
      <p:bldP build="whole" bldLvl="1" animBg="1" rev="0" advAuto="0" spid="84" grpId="4"/>
      <p:bldP build="whole" bldLvl="1" animBg="1" rev="0" advAuto="0" spid="75" grpId="3"/>
      <p:bldP build="whole" bldLvl="1" animBg="1" rev="0" advAuto="0" spid="77" grpId="8"/>
      <p:bldP build="whole" bldLvl="1" animBg="1" rev="0" advAuto="0" spid="78" grpId="11"/>
      <p:bldP build="whole" bldLvl="1" animBg="1" rev="0" advAuto="0" spid="76" grpId="5"/>
      <p:bldP build="whole" bldLvl="1" animBg="1" rev="0" advAuto="0" spid="72" grpId="10"/>
      <p:bldP build="whole" bldLvl="1" animBg="1" rev="0" advAuto="0" spid="70" grpId="7"/>
      <p:bldP build="whole" bldLvl="1" animBg="1" rev="0" advAuto="0" spid="73" grpId="12"/>
      <p:bldP build="whole" bldLvl="1" animBg="1" rev="0" advAuto="0" spid="74" grpId="6"/>
      <p:bldP build="whole" bldLvl="1" animBg="1" rev="0" advAuto="0" spid="81" grpId="2"/>
      <p:bldP build="whole" bldLvl="1" animBg="1" rev="0" advAuto="0" spid="71" grpId="9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87" name="Shape 87"/>
          <p:cNvSpPr/>
          <p:nvPr/>
        </p:nvSpPr>
        <p:spPr>
          <a:xfrm>
            <a:off x="101600" y="16256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sp>
        <p:nvSpPr>
          <p:cNvPr id="88" name="Shape 88"/>
          <p:cNvSpPr/>
          <p:nvPr/>
        </p:nvSpPr>
        <p:spPr>
          <a:xfrm>
            <a:off x="3100716" y="412750"/>
            <a:ext cx="853454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L’inverse d’une matrice, s’il existe, est unique. </a:t>
            </a:r>
          </a:p>
        </p:txBody>
      </p:sp>
      <p:grpSp>
        <p:nvGrpSpPr>
          <p:cNvPr id="91" name="Group 91"/>
          <p:cNvGrpSpPr/>
          <p:nvPr/>
        </p:nvGrpSpPr>
        <p:grpSpPr>
          <a:xfrm>
            <a:off x="3323834" y="1695450"/>
            <a:ext cx="7518401" cy="622300"/>
            <a:chOff x="0" y="0"/>
            <a:chExt cx="7518400" cy="622300"/>
          </a:xfrm>
        </p:grpSpPr>
        <p:sp>
          <p:nvSpPr>
            <p:cNvPr id="89" name="Shape 89"/>
            <p:cNvSpPr/>
            <p:nvPr/>
          </p:nvSpPr>
          <p:spPr>
            <a:xfrm>
              <a:off x="0" y="0"/>
              <a:ext cx="75184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Supposons que     ait deux inverses, </a:t>
              </a:r>
            </a:p>
          </p:txBody>
        </p:sp>
        <p:pic>
          <p:nvPicPr>
            <p:cNvPr id="90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899165" y="133350"/>
              <a:ext cx="3810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9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25700" y="5245100"/>
            <a:ext cx="3429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35500" y="5194300"/>
            <a:ext cx="1943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83400" y="5207000"/>
            <a:ext cx="1917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477500" y="5257800"/>
            <a:ext cx="812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73400" y="5270500"/>
            <a:ext cx="1257300" cy="393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991600" y="5270500"/>
            <a:ext cx="1257300" cy="406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667500" y="7848600"/>
            <a:ext cx="8255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1" name="Group 101"/>
          <p:cNvGrpSpPr/>
          <p:nvPr/>
        </p:nvGrpSpPr>
        <p:grpSpPr>
          <a:xfrm>
            <a:off x="3006241" y="6851650"/>
            <a:ext cx="7442002" cy="622300"/>
            <a:chOff x="0" y="0"/>
            <a:chExt cx="7442001" cy="622300"/>
          </a:xfrm>
        </p:grpSpPr>
        <p:sp>
          <p:nvSpPr>
            <p:cNvPr id="99" name="Shape 99"/>
            <p:cNvSpPr/>
            <p:nvPr/>
          </p:nvSpPr>
          <p:spPr>
            <a:xfrm>
              <a:off x="0" y="0"/>
              <a:ext cx="744200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On note l’inverse d’une matrice     par:  </a:t>
              </a:r>
            </a:p>
          </p:txBody>
        </p:sp>
        <p:pic>
          <p:nvPicPr>
            <p:cNvPr id="100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5934558" y="133350"/>
              <a:ext cx="3810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5" name="Group 105"/>
          <p:cNvGrpSpPr/>
          <p:nvPr/>
        </p:nvGrpSpPr>
        <p:grpSpPr>
          <a:xfrm>
            <a:off x="5232400" y="2825750"/>
            <a:ext cx="2833837" cy="622300"/>
            <a:chOff x="0" y="0"/>
            <a:chExt cx="2833836" cy="622300"/>
          </a:xfrm>
        </p:grpSpPr>
        <p:sp>
          <p:nvSpPr>
            <p:cNvPr id="102" name="Shape 102"/>
            <p:cNvSpPr/>
            <p:nvPr/>
          </p:nvSpPr>
          <p:spPr>
            <a:xfrm>
              <a:off x="0" y="0"/>
              <a:ext cx="283383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disons     et     ,</a:t>
              </a:r>
            </a:p>
          </p:txBody>
        </p:sp>
        <p:pic>
          <p:nvPicPr>
            <p:cNvPr id="103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295400" y="158750"/>
              <a:ext cx="3429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4" name="droppedImage.pdf"/>
            <p:cNvPicPr/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2235200" y="133350"/>
              <a:ext cx="3302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6" name="Shape 106"/>
          <p:cNvSpPr/>
          <p:nvPr/>
        </p:nvSpPr>
        <p:spPr>
          <a:xfrm>
            <a:off x="101600" y="67818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Notation:</a:t>
            </a:r>
          </a:p>
        </p:txBody>
      </p:sp>
      <p:grpSp>
        <p:nvGrpSpPr>
          <p:cNvPr id="110" name="Group 110"/>
          <p:cNvGrpSpPr/>
          <p:nvPr/>
        </p:nvGrpSpPr>
        <p:grpSpPr>
          <a:xfrm>
            <a:off x="3276600" y="3943350"/>
            <a:ext cx="6344097" cy="622300"/>
            <a:chOff x="0" y="0"/>
            <a:chExt cx="6344096" cy="622300"/>
          </a:xfrm>
        </p:grpSpPr>
        <p:pic>
          <p:nvPicPr>
            <p:cNvPr id="107" name="droppedImage.pdf"/>
            <p:cNvPicPr/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4521200" y="158750"/>
              <a:ext cx="15621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8" name="Shape 108"/>
            <p:cNvSpPr/>
            <p:nvPr/>
          </p:nvSpPr>
          <p:spPr>
            <a:xfrm>
              <a:off x="0" y="0"/>
              <a:ext cx="634409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c’est-à-dire                 et                .</a:t>
              </a:r>
            </a:p>
          </p:txBody>
        </p:sp>
        <p:pic>
          <p:nvPicPr>
            <p:cNvPr id="109" name="droppedImage.pdf"/>
            <p:cNvPicPr/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2197100" y="158750"/>
              <a:ext cx="15494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0" grpId="4"/>
      <p:bldP build="whole" bldLvl="1" animBg="1" rev="0" advAuto="0" spid="92" grpId="5"/>
      <p:bldP build="whole" bldLvl="1" animBg="1" rev="0" advAuto="0" spid="93" grpId="7"/>
      <p:bldP build="whole" bldLvl="1" animBg="1" rev="0" advAuto="0" spid="87" grpId="1"/>
      <p:bldP build="whole" bldLvl="1" animBg="1" rev="0" advAuto="0" spid="94" grpId="8"/>
      <p:bldP build="whole" bldLvl="1" animBg="1" rev="0" advAuto="0" spid="97" grpId="9"/>
      <p:bldP build="whole" bldLvl="1" animBg="1" rev="0" advAuto="0" spid="101" grpId="12"/>
      <p:bldP build="whole" bldLvl="1" animBg="1" rev="0" advAuto="0" spid="106" grpId="11"/>
      <p:bldP build="whole" bldLvl="1" animBg="1" rev="0" advAuto="0" spid="105" grpId="3"/>
      <p:bldP build="whole" bldLvl="1" animBg="1" rev="0" advAuto="0" spid="91" grpId="2"/>
      <p:bldP build="whole" bldLvl="1" animBg="1" rev="0" advAuto="0" spid="95" grpId="10"/>
      <p:bldP build="whole" bldLvl="1" animBg="1" rev="0" advAuto="0" spid="96" grpId="6"/>
      <p:bldP build="whole" bldLvl="1" animBg="1" rev="0" advAuto="0" spid="98" grpId="1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113" name="Shape 113"/>
          <p:cNvSpPr/>
          <p:nvPr/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sp>
        <p:nvSpPr>
          <p:cNvPr id="114" name="Shape 114"/>
          <p:cNvSpPr/>
          <p:nvPr/>
        </p:nvSpPr>
        <p:spPr>
          <a:xfrm>
            <a:off x="3347994" y="527050"/>
            <a:ext cx="84760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L’inverse d’un inverse est la matrice de départ</a:t>
            </a:r>
          </a:p>
        </p:txBody>
      </p:sp>
      <p:pic>
        <p:nvPicPr>
          <p:cNvPr id="115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43500" y="1371600"/>
            <a:ext cx="26797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9" name="Group 119"/>
          <p:cNvGrpSpPr/>
          <p:nvPr/>
        </p:nvGrpSpPr>
        <p:grpSpPr>
          <a:xfrm>
            <a:off x="2872116" y="2482850"/>
            <a:ext cx="8683229" cy="622300"/>
            <a:chOff x="0" y="0"/>
            <a:chExt cx="8683228" cy="622300"/>
          </a:xfrm>
        </p:grpSpPr>
        <p:sp>
          <p:nvSpPr>
            <p:cNvPr id="116" name="Shape 116"/>
            <p:cNvSpPr/>
            <p:nvPr/>
          </p:nvSpPr>
          <p:spPr>
            <a:xfrm>
              <a:off x="0" y="0"/>
              <a:ext cx="868322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tabLst>
                  <a:tab pos="6438900" algn="l"/>
                </a:tabLst>
              </a:lvl1pPr>
            </a:lstStyle>
            <a:p>
              <a:pPr lvl="0">
                <a:defRPr sz="1800"/>
              </a:pPr>
              <a:r>
                <a:rPr sz="3600"/>
                <a:t>L’inverse de           est une matrice      telle que </a:t>
              </a:r>
            </a:p>
          </p:txBody>
        </p:sp>
        <p:pic>
          <p:nvPicPr>
            <p:cNvPr id="117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436483" y="57150"/>
              <a:ext cx="8255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18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398883" y="158750"/>
              <a:ext cx="3429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2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702800" y="5524500"/>
            <a:ext cx="13589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413500" y="3289300"/>
            <a:ext cx="20447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4" name="Group 124"/>
          <p:cNvGrpSpPr/>
          <p:nvPr/>
        </p:nvGrpSpPr>
        <p:grpSpPr>
          <a:xfrm>
            <a:off x="4224306" y="4019550"/>
            <a:ext cx="6164294" cy="622300"/>
            <a:chOff x="0" y="0"/>
            <a:chExt cx="6164293" cy="622300"/>
          </a:xfrm>
        </p:grpSpPr>
        <p:pic>
          <p:nvPicPr>
            <p:cNvPr id="122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094193" y="69850"/>
              <a:ext cx="20701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3" name="Shape 123"/>
            <p:cNvSpPr/>
            <p:nvPr/>
          </p:nvSpPr>
          <p:spPr>
            <a:xfrm>
              <a:off x="0" y="0"/>
              <a:ext cx="400563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Mais on sait déjà que</a:t>
              </a:r>
            </a:p>
          </p:txBody>
        </p:sp>
      </p:grpSp>
      <p:sp>
        <p:nvSpPr>
          <p:cNvPr id="125" name="Shape 125"/>
          <p:cNvSpPr/>
          <p:nvPr/>
        </p:nvSpPr>
        <p:spPr>
          <a:xfrm>
            <a:off x="3801560" y="5391150"/>
            <a:ext cx="751812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/>
            </a:pPr>
            <a:r>
              <a:rPr sz="3600"/>
              <a:t>et puisque l’inverse est unique:               .</a:t>
            </a:r>
          </a:p>
        </p:txBody>
      </p:sp>
      <p:grpSp>
        <p:nvGrpSpPr>
          <p:cNvPr id="129" name="Group 129"/>
          <p:cNvGrpSpPr/>
          <p:nvPr/>
        </p:nvGrpSpPr>
        <p:grpSpPr>
          <a:xfrm>
            <a:off x="3843554" y="6915150"/>
            <a:ext cx="7294440" cy="622300"/>
            <a:chOff x="0" y="0"/>
            <a:chExt cx="7294438" cy="622300"/>
          </a:xfrm>
        </p:grpSpPr>
        <p:sp>
          <p:nvSpPr>
            <p:cNvPr id="126" name="Shape 126"/>
            <p:cNvSpPr/>
            <p:nvPr/>
          </p:nvSpPr>
          <p:spPr>
            <a:xfrm>
              <a:off x="0" y="0"/>
              <a:ext cx="729443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C’est-à-dire que     est l’inverse de        ,</a:t>
              </a:r>
            </a:p>
          </p:txBody>
        </p:sp>
        <p:pic>
          <p:nvPicPr>
            <p:cNvPr id="127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6291045" y="57150"/>
              <a:ext cx="8255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8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3052545" y="133350"/>
              <a:ext cx="3810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32" name="Group 132"/>
          <p:cNvGrpSpPr/>
          <p:nvPr/>
        </p:nvGrpSpPr>
        <p:grpSpPr>
          <a:xfrm>
            <a:off x="4926700" y="8477250"/>
            <a:ext cx="5096397" cy="622300"/>
            <a:chOff x="0" y="0"/>
            <a:chExt cx="5096395" cy="622300"/>
          </a:xfrm>
        </p:grpSpPr>
        <p:pic>
          <p:nvPicPr>
            <p:cNvPr id="130" name="droppedImage.pdf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197999" y="44450"/>
              <a:ext cx="26797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1" name="Shape 131"/>
            <p:cNvSpPr/>
            <p:nvPr/>
          </p:nvSpPr>
          <p:spPr>
            <a:xfrm>
              <a:off x="0" y="0"/>
              <a:ext cx="509639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 lvl="0">
                <a:defRPr sz="1800"/>
              </a:pPr>
              <a:r>
                <a:rPr sz="3600"/>
                <a:t>c’est-à-dire                         .</a:t>
              </a: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0" grpId="7"/>
      <p:bldP build="whole" bldLvl="1" animBg="1" rev="0" advAuto="0" spid="113" grpId="2"/>
      <p:bldP build="whole" bldLvl="1" animBg="1" rev="0" advAuto="0" spid="132" grpId="9"/>
      <p:bldP build="whole" bldLvl="1" animBg="1" rev="0" advAuto="0" spid="115" grpId="1"/>
      <p:bldP build="whole" bldLvl="1" animBg="1" rev="0" advAuto="0" spid="124" grpId="5"/>
      <p:bldP build="whole" bldLvl="1" animBg="1" rev="0" advAuto="0" spid="119" grpId="3"/>
      <p:bldP build="whole" bldLvl="1" animBg="1" rev="0" advAuto="0" spid="129" grpId="8"/>
      <p:bldP build="whole" bldLvl="1" animBg="1" rev="0" advAuto="0" spid="121" grpId="4"/>
      <p:bldP build="whole" bldLvl="1" animBg="1" rev="0" advAuto="0" spid="125" grpId="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/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135" name="Shape 135"/>
          <p:cNvSpPr/>
          <p:nvPr/>
        </p:nvSpPr>
        <p:spPr>
          <a:xfrm>
            <a:off x="139700" y="34036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sp>
        <p:nvSpPr>
          <p:cNvPr id="136" name="Shape 136"/>
          <p:cNvSpPr/>
          <p:nvPr/>
        </p:nvSpPr>
        <p:spPr>
          <a:xfrm>
            <a:off x="3069995" y="546100"/>
            <a:ext cx="99314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L’inverse d’un produit est le produit des inverses </a:t>
            </a:r>
            <a:endParaRPr sz="3600"/>
          </a:p>
          <a:p>
            <a:pPr lvl="0" algn="l">
              <a:defRPr sz="1800"/>
            </a:pPr>
            <a:r>
              <a:rPr sz="3600"/>
              <a:t>dans l’ordre inverse:</a:t>
            </a:r>
          </a:p>
        </p:txBody>
      </p:sp>
      <p:pic>
        <p:nvPicPr>
          <p:cNvPr id="13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57600" y="2235200"/>
            <a:ext cx="7226300" cy="546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0" name="Group 140"/>
          <p:cNvGrpSpPr/>
          <p:nvPr/>
        </p:nvGrpSpPr>
        <p:grpSpPr>
          <a:xfrm>
            <a:off x="3185473" y="3492500"/>
            <a:ext cx="9207501" cy="1143000"/>
            <a:chOff x="0" y="0"/>
            <a:chExt cx="9207500" cy="1143000"/>
          </a:xfrm>
        </p:grpSpPr>
        <p:sp>
          <p:nvSpPr>
            <p:cNvPr id="138" name="Shape 138"/>
            <p:cNvSpPr/>
            <p:nvPr/>
          </p:nvSpPr>
          <p:spPr>
            <a:xfrm>
              <a:off x="0" y="0"/>
              <a:ext cx="92075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sz="3600"/>
                <a:t>Pour vérifier cette égalité, il suffit de vérifier</a:t>
              </a:r>
              <a:endParaRPr sz="3600"/>
            </a:p>
            <a:p>
              <a:pPr lvl="0" algn="l">
                <a:defRPr sz="1800"/>
              </a:pPr>
              <a:r>
                <a:rPr sz="3600"/>
                <a:t> que le produit de                          et de</a:t>
              </a:r>
            </a:p>
          </p:txBody>
        </p:sp>
        <p:pic>
          <p:nvPicPr>
            <p:cNvPr id="139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443926" y="660400"/>
              <a:ext cx="2489201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43" name="Group 143"/>
          <p:cNvGrpSpPr/>
          <p:nvPr/>
        </p:nvGrpSpPr>
        <p:grpSpPr>
          <a:xfrm>
            <a:off x="3340100" y="4768850"/>
            <a:ext cx="7493230" cy="622300"/>
            <a:chOff x="0" y="0"/>
            <a:chExt cx="7493229" cy="622300"/>
          </a:xfrm>
        </p:grpSpPr>
        <p:pic>
          <p:nvPicPr>
            <p:cNvPr id="141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44450"/>
              <a:ext cx="3289300" cy="546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2" name="Shape 142"/>
            <p:cNvSpPr/>
            <p:nvPr/>
          </p:nvSpPr>
          <p:spPr>
            <a:xfrm>
              <a:off x="3487818" y="0"/>
              <a:ext cx="400541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donne bien l’identité.</a:t>
              </a:r>
            </a:p>
          </p:txBody>
        </p:sp>
      </p:grpSp>
      <p:pic>
        <p:nvPicPr>
          <p:cNvPr id="14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84900" y="6096000"/>
            <a:ext cx="55372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8800" y="6121400"/>
            <a:ext cx="54102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184900" y="6845300"/>
            <a:ext cx="44196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172200" y="8178800"/>
            <a:ext cx="31242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172200" y="8928100"/>
            <a:ext cx="15875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848600" y="9029700"/>
            <a:ext cx="546100" cy="266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8369300" y="7581900"/>
            <a:ext cx="50800" cy="355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7" grpId="9"/>
      <p:bldP build="whole" bldLvl="1" animBg="1" rev="0" advAuto="0" spid="149" grpId="11"/>
      <p:bldP build="whole" bldLvl="1" animBg="1" rev="0" advAuto="0" spid="148" grpId="10"/>
      <p:bldP build="whole" bldLvl="1" animBg="1" rev="0" advAuto="0" spid="143" grpId="4"/>
      <p:bldP build="whole" bldLvl="1" animBg="1" rev="0" advAuto="0" spid="145" grpId="5"/>
      <p:bldP build="whole" bldLvl="1" animBg="1" rev="0" advAuto="0" spid="137" grpId="1"/>
      <p:bldP build="whole" bldLvl="1" animBg="1" rev="0" advAuto="0" spid="144" grpId="6"/>
      <p:bldP build="whole" bldLvl="1" animBg="1" rev="0" advAuto="0" spid="135" grpId="2"/>
      <p:bldP build="whole" bldLvl="1" animBg="1" rev="0" advAuto="0" spid="140" grpId="3"/>
      <p:bldP build="whole" bldLvl="1" animBg="1" rev="0" advAuto="0" spid="146" grpId="7"/>
      <p:bldP build="whole" bldLvl="1" animBg="1" rev="0" advAuto="0" spid="150" grpId="8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/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Théorème:</a:t>
            </a:r>
          </a:p>
        </p:txBody>
      </p:sp>
      <p:sp>
        <p:nvSpPr>
          <p:cNvPr id="153" name="Shape 153"/>
          <p:cNvSpPr/>
          <p:nvPr/>
        </p:nvSpPr>
        <p:spPr>
          <a:xfrm>
            <a:off x="139700" y="30861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Preuve:</a:t>
            </a:r>
          </a:p>
        </p:txBody>
      </p:sp>
      <p:sp>
        <p:nvSpPr>
          <p:cNvPr id="154" name="Shape 154"/>
          <p:cNvSpPr/>
          <p:nvPr/>
        </p:nvSpPr>
        <p:spPr>
          <a:xfrm>
            <a:off x="3069995" y="546100"/>
            <a:ext cx="99314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L’inverse de la transposée est la transposée </a:t>
            </a:r>
            <a:endParaRPr sz="3600"/>
          </a:p>
          <a:p>
            <a:pPr lvl="0" algn="l">
              <a:defRPr sz="1800"/>
            </a:pPr>
            <a:r>
              <a:rPr sz="3600"/>
              <a:t>de l’inverse: </a:t>
            </a:r>
          </a:p>
        </p:txBody>
      </p:sp>
      <p:pic>
        <p:nvPicPr>
          <p:cNvPr id="155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73700" y="2044700"/>
            <a:ext cx="35941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9" name="Group 159"/>
          <p:cNvGrpSpPr/>
          <p:nvPr/>
        </p:nvGrpSpPr>
        <p:grpSpPr>
          <a:xfrm>
            <a:off x="3185473" y="3181350"/>
            <a:ext cx="9207501" cy="1663700"/>
            <a:chOff x="0" y="0"/>
            <a:chExt cx="9207500" cy="1663700"/>
          </a:xfrm>
        </p:grpSpPr>
        <p:sp>
          <p:nvSpPr>
            <p:cNvPr id="156" name="Shape 156"/>
            <p:cNvSpPr/>
            <p:nvPr/>
          </p:nvSpPr>
          <p:spPr>
            <a:xfrm>
              <a:off x="0" y="0"/>
              <a:ext cx="9207500" cy="166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 algn="l">
                <a:defRPr sz="1800"/>
              </a:pPr>
              <a:r>
                <a:rPr sz="3600"/>
                <a:t>Pour vérifier cette égalité, il suffit de vérifier</a:t>
              </a:r>
              <a:endParaRPr sz="3600"/>
            </a:p>
            <a:p>
              <a:pPr lvl="0" algn="l">
                <a:defRPr sz="1800"/>
              </a:pPr>
              <a:r>
                <a:rPr sz="3600"/>
                <a:t>que le produit de       et               donne bien l’identité.</a:t>
              </a:r>
            </a:p>
          </p:txBody>
        </p:sp>
        <p:pic>
          <p:nvPicPr>
            <p:cNvPr id="157" name="droppedImage.pdf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291526" y="590550"/>
              <a:ext cx="6477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58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472626" y="577850"/>
              <a:ext cx="1460501" cy="533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6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882900" y="5918200"/>
            <a:ext cx="2171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295900" y="5918200"/>
            <a:ext cx="23495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899400" y="5930900"/>
            <a:ext cx="12700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436100" y="6045200"/>
            <a:ext cx="647700" cy="317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8" name="Group 168"/>
          <p:cNvGrpSpPr/>
          <p:nvPr/>
        </p:nvGrpSpPr>
        <p:grpSpPr>
          <a:xfrm>
            <a:off x="3656130" y="6451599"/>
            <a:ext cx="4459170" cy="2209801"/>
            <a:chOff x="0" y="0"/>
            <a:chExt cx="4459169" cy="2209800"/>
          </a:xfrm>
        </p:grpSpPr>
        <p:grpSp>
          <p:nvGrpSpPr>
            <p:cNvPr id="166" name="Group 166"/>
            <p:cNvGrpSpPr/>
            <p:nvPr/>
          </p:nvGrpSpPr>
          <p:grpSpPr>
            <a:xfrm>
              <a:off x="0" y="1581150"/>
              <a:ext cx="4459170" cy="628651"/>
              <a:chOff x="0" y="0"/>
              <a:chExt cx="4459169" cy="628650"/>
            </a:xfrm>
          </p:grpSpPr>
          <p:pic>
            <p:nvPicPr>
              <p:cNvPr id="164" name="droppedImage.pdf"/>
              <p:cNvPicPr/>
              <p:nvPr/>
            </p:nvPicPr>
            <p:blipFill>
              <a:blip r:embed="rId9">
                <a:extLst/>
              </a:blip>
              <a:stretch>
                <a:fillRect/>
              </a:stretch>
            </p:blipFill>
            <p:spPr>
              <a:xfrm>
                <a:off x="1207969" y="95250"/>
                <a:ext cx="3251201" cy="5334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65" name="Shape 165"/>
              <p:cNvSpPr/>
              <p:nvPr/>
            </p:nvSpPr>
            <p:spPr>
              <a:xfrm>
                <a:off x="0" y="0"/>
                <a:ext cx="823987" cy="6223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>
                    <a:solidFill>
                      <a:srgbClr val="0061FF"/>
                    </a:solidFill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sz="3600">
                    <a:solidFill>
                      <a:srgbClr val="0061FF"/>
                    </a:solidFill>
                  </a:rPr>
                  <a:t>Car</a:t>
                </a:r>
              </a:p>
            </p:txBody>
          </p:sp>
        </p:grpSp>
        <p:sp>
          <p:nvSpPr>
            <p:cNvPr id="167" name="Shape 167"/>
            <p:cNvSpPr/>
            <p:nvPr/>
          </p:nvSpPr>
          <p:spPr>
            <a:xfrm flipV="1">
              <a:off x="729603" y="0"/>
              <a:ext cx="999067" cy="1354668"/>
            </a:xfrm>
            <a:prstGeom prst="line">
              <a:avLst/>
            </a:prstGeom>
            <a:noFill/>
            <a:ln w="25400" cap="flat">
              <a:solidFill>
                <a:srgbClr val="0061FF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spd="slow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5"/>
      <p:bldP build="whole" bldLvl="1" animBg="1" rev="0" advAuto="0" spid="160" grpId="4"/>
      <p:bldP build="whole" bldLvl="1" animBg="1" rev="0" advAuto="0" spid="155" grpId="1"/>
      <p:bldP build="whole" bldLvl="1" animBg="1" rev="0" advAuto="0" spid="168" grpId="6"/>
      <p:bldP build="whole" bldLvl="1" animBg="1" rev="0" advAuto="0" spid="159" grpId="3"/>
      <p:bldP build="whole" bldLvl="1" animBg="1" rev="0" advAuto="0" spid="163" grpId="8"/>
      <p:bldP build="whole" bldLvl="1" animBg="1" rev="0" advAuto="0" spid="162" grpId="7"/>
      <p:bldP build="whole" bldLvl="1" animBg="1" rev="0" advAuto="0" spid="153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