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Baskerville"/>
      </a:defRPr>
    </a:lvl1pPr>
    <a:lvl2pPr indent="342900" algn="ctr" defTabSz="584200">
      <a:defRPr sz="3600">
        <a:latin typeface="+mn-lt"/>
        <a:ea typeface="+mn-ea"/>
        <a:cs typeface="+mn-cs"/>
        <a:sym typeface="Baskerville"/>
      </a:defRPr>
    </a:lvl2pPr>
    <a:lvl3pPr indent="685800" algn="ctr" defTabSz="584200">
      <a:defRPr sz="3600">
        <a:latin typeface="+mn-lt"/>
        <a:ea typeface="+mn-ea"/>
        <a:cs typeface="+mn-cs"/>
        <a:sym typeface="Baskerville"/>
      </a:defRPr>
    </a:lvl3pPr>
    <a:lvl4pPr indent="1028700" algn="ctr" defTabSz="584200">
      <a:defRPr sz="3600">
        <a:latin typeface="+mn-lt"/>
        <a:ea typeface="+mn-ea"/>
        <a:cs typeface="+mn-cs"/>
        <a:sym typeface="Baskerville"/>
      </a:defRPr>
    </a:lvl4pPr>
    <a:lvl5pPr indent="1371600" algn="ctr" defTabSz="584200">
      <a:defRPr sz="3600">
        <a:latin typeface="+mn-lt"/>
        <a:ea typeface="+mn-ea"/>
        <a:cs typeface="+mn-cs"/>
        <a:sym typeface="Baskerville"/>
      </a:defRPr>
    </a:lvl5pPr>
    <a:lvl6pPr indent="1714500" algn="ctr" defTabSz="584200">
      <a:defRPr sz="3600">
        <a:latin typeface="+mn-lt"/>
        <a:ea typeface="+mn-ea"/>
        <a:cs typeface="+mn-cs"/>
        <a:sym typeface="Baskerville"/>
      </a:defRPr>
    </a:lvl6pPr>
    <a:lvl7pPr indent="2057400" algn="ctr" defTabSz="584200">
      <a:defRPr sz="3600">
        <a:latin typeface="+mn-lt"/>
        <a:ea typeface="+mn-ea"/>
        <a:cs typeface="+mn-cs"/>
        <a:sym typeface="Baskerville"/>
      </a:defRPr>
    </a:lvl7pPr>
    <a:lvl8pPr indent="2400300" algn="ctr" defTabSz="584200">
      <a:defRPr sz="3600">
        <a:latin typeface="+mn-lt"/>
        <a:ea typeface="+mn-ea"/>
        <a:cs typeface="+mn-cs"/>
        <a:sym typeface="Baskerville"/>
      </a:defRPr>
    </a:lvl8pPr>
    <a:lvl9pPr indent="2743200" algn="ctr" defTabSz="584200">
      <a:defRPr sz="3600">
        <a:latin typeface="+mn-lt"/>
        <a:ea typeface="+mn-ea"/>
        <a:cs typeface="+mn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F7579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3"/>
          </a:solidFill>
        </a:fill>
      </a:tcStyle>
    </a:firstCol>
    <a:lastRow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lastRow>
    <a:firstRow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9" name="Shape 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Remar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Aujourd'h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vo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rnier c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 et sous-titr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-35992" y="9410700"/>
            <a:ext cx="3251201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1" sz="1400"/>
            </a:lvl1pPr>
          </a:lstStyle>
          <a:p>
            <a:pPr lvl="0">
              <a:defRPr i="0" sz="1800"/>
            </a:pPr>
            <a:r>
              <a:rPr i="1" sz="1400"/>
              <a:t>Vecteur, matrice et nombres complexes, 2e édition</a:t>
            </a:r>
          </a:p>
        </p:txBody>
      </p:sp>
      <p:sp>
        <p:nvSpPr>
          <p:cNvPr id="17" name="Shape 17"/>
          <p:cNvSpPr/>
          <p:nvPr/>
        </p:nvSpPr>
        <p:spPr>
          <a:xfrm>
            <a:off x="10750531" y="9391650"/>
            <a:ext cx="2163255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© Groupe Modulo inc. 2012</a:t>
            </a:r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rnier cour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oi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2857500" y="203200"/>
            <a:ext cx="7607300" cy="774700"/>
          </a:xfrm>
          <a:prstGeom prst="roundRect">
            <a:avLst>
              <a:gd name="adj" fmla="val 50000"/>
            </a:avLst>
          </a:prstGeom>
          <a:solidFill>
            <a:srgbClr val="008B81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Aujourd’hui, nous allons voir</a:t>
            </a:r>
          </a:p>
        </p:txBody>
      </p:sp>
    </p:spTree>
  </p:cSld>
  <p:clrMapOvr>
    <a:masterClrMapping/>
  </p:clrMapOvr>
  <p:transition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Au boulo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héorèm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rnier c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ierg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éfini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Exemp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Remarqu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Aujourd'hui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voi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iz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 et sous-titr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rnier cour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oi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2857500" y="203200"/>
            <a:ext cx="7607300" cy="774700"/>
          </a:xfrm>
          <a:prstGeom prst="roundRect">
            <a:avLst>
              <a:gd name="adj" fmla="val 50000"/>
            </a:avLst>
          </a:prstGeom>
          <a:solidFill>
            <a:srgbClr val="00D3C4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Aujourd’hui, nous allons voir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o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Aujourd'hui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Au bou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héorè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é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Exe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B0AEB8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transition spd="med" advClick="1"/>
  <p:txStyles>
    <p:titleStyle>
      <a:lvl1pPr algn="ctr" defTabSz="584200">
        <a:defRPr cap="all" sz="72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1pPr>
      <a:lvl2pPr indent="228600" algn="ctr" defTabSz="584200">
        <a:defRPr cap="all" sz="72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2pPr>
      <a:lvl3pPr indent="457200" algn="ctr" defTabSz="584200">
        <a:defRPr cap="all" sz="72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3pPr>
      <a:lvl4pPr indent="685800" algn="ctr" defTabSz="584200">
        <a:defRPr cap="all" sz="72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4pPr>
      <a:lvl5pPr indent="914400" algn="ctr" defTabSz="584200">
        <a:defRPr cap="all" sz="72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5pPr>
      <a:lvl6pPr indent="1143000" algn="ctr" defTabSz="584200">
        <a:defRPr cap="all" sz="72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6pPr>
      <a:lvl7pPr indent="1371600" algn="ctr" defTabSz="584200">
        <a:defRPr cap="all" sz="72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7pPr>
      <a:lvl8pPr indent="1600200" algn="ctr" defTabSz="584200">
        <a:defRPr cap="all" sz="72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8pPr>
      <a:lvl9pPr indent="1828800" algn="ctr" defTabSz="584200">
        <a:defRPr cap="all" sz="72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9pPr>
    </p:titleStyle>
    <p:bodyStyle>
      <a:lvl1pPr marL="304800" indent="-304800" defTabSz="584200">
        <a:lnSpc>
          <a:spcPct val="120000"/>
        </a:lnSpc>
        <a:spcBef>
          <a:spcPts val="3800"/>
        </a:spcBef>
        <a:buClr>
          <a:srgbClr val="535353"/>
        </a:buClr>
        <a:buSzPct val="82000"/>
        <a:buChar char="•"/>
        <a:defRPr sz="4600">
          <a:solidFill>
            <a:srgbClr val="525252"/>
          </a:solidFill>
          <a:latin typeface="Gill Sans Light"/>
          <a:ea typeface="Gill Sans Light"/>
          <a:cs typeface="Gill Sans Light"/>
          <a:sym typeface="Gill Sans Light"/>
        </a:defRPr>
      </a:lvl1pPr>
      <a:lvl2pPr marL="685800" indent="-304800" defTabSz="584200">
        <a:lnSpc>
          <a:spcPct val="120000"/>
        </a:lnSpc>
        <a:spcBef>
          <a:spcPts val="3800"/>
        </a:spcBef>
        <a:buClr>
          <a:srgbClr val="535353"/>
        </a:buClr>
        <a:buSzPct val="82000"/>
        <a:buChar char="•"/>
        <a:defRPr sz="4600">
          <a:solidFill>
            <a:srgbClr val="525252"/>
          </a:solidFill>
          <a:latin typeface="Gill Sans Light"/>
          <a:ea typeface="Gill Sans Light"/>
          <a:cs typeface="Gill Sans Light"/>
          <a:sym typeface="Gill Sans Light"/>
        </a:defRPr>
      </a:lvl2pPr>
      <a:lvl3pPr marL="1066800" indent="-304800" defTabSz="584200">
        <a:lnSpc>
          <a:spcPct val="120000"/>
        </a:lnSpc>
        <a:spcBef>
          <a:spcPts val="3800"/>
        </a:spcBef>
        <a:buClr>
          <a:srgbClr val="535353"/>
        </a:buClr>
        <a:buSzPct val="82000"/>
        <a:buChar char="•"/>
        <a:defRPr sz="4600">
          <a:solidFill>
            <a:srgbClr val="525252"/>
          </a:solidFill>
          <a:latin typeface="Gill Sans Light"/>
          <a:ea typeface="Gill Sans Light"/>
          <a:cs typeface="Gill Sans Light"/>
          <a:sym typeface="Gill Sans Light"/>
        </a:defRPr>
      </a:lvl3pPr>
      <a:lvl4pPr marL="1447800" indent="-304800" defTabSz="584200">
        <a:lnSpc>
          <a:spcPct val="120000"/>
        </a:lnSpc>
        <a:spcBef>
          <a:spcPts val="3800"/>
        </a:spcBef>
        <a:buClr>
          <a:srgbClr val="535353"/>
        </a:buClr>
        <a:buSzPct val="82000"/>
        <a:buChar char="•"/>
        <a:defRPr sz="4600">
          <a:solidFill>
            <a:srgbClr val="525252"/>
          </a:solidFill>
          <a:latin typeface="Gill Sans Light"/>
          <a:ea typeface="Gill Sans Light"/>
          <a:cs typeface="Gill Sans Light"/>
          <a:sym typeface="Gill Sans Light"/>
        </a:defRPr>
      </a:lvl4pPr>
      <a:lvl5pPr marL="1828800" indent="-304800" defTabSz="584200">
        <a:lnSpc>
          <a:spcPct val="120000"/>
        </a:lnSpc>
        <a:spcBef>
          <a:spcPts val="3800"/>
        </a:spcBef>
        <a:buClr>
          <a:srgbClr val="535353"/>
        </a:buClr>
        <a:buSzPct val="82000"/>
        <a:buChar char="•"/>
        <a:defRPr sz="4600">
          <a:solidFill>
            <a:srgbClr val="525252"/>
          </a:solidFill>
          <a:latin typeface="Gill Sans Light"/>
          <a:ea typeface="Gill Sans Light"/>
          <a:cs typeface="Gill Sans Light"/>
          <a:sym typeface="Gill Sans Light"/>
        </a:defRPr>
      </a:lvl5pPr>
      <a:lvl6pPr marL="2209800" indent="-304800" defTabSz="584200">
        <a:lnSpc>
          <a:spcPct val="120000"/>
        </a:lnSpc>
        <a:spcBef>
          <a:spcPts val="3800"/>
        </a:spcBef>
        <a:buClr>
          <a:srgbClr val="535353"/>
        </a:buClr>
        <a:buSzPct val="82000"/>
        <a:buChar char="•"/>
        <a:defRPr sz="4600">
          <a:solidFill>
            <a:srgbClr val="525252"/>
          </a:solidFill>
          <a:latin typeface="Gill Sans Light"/>
          <a:ea typeface="Gill Sans Light"/>
          <a:cs typeface="Gill Sans Light"/>
          <a:sym typeface="Gill Sans Light"/>
        </a:defRPr>
      </a:lvl6pPr>
      <a:lvl7pPr marL="2590800" indent="-304800" defTabSz="584200">
        <a:lnSpc>
          <a:spcPct val="120000"/>
        </a:lnSpc>
        <a:spcBef>
          <a:spcPts val="3800"/>
        </a:spcBef>
        <a:buClr>
          <a:srgbClr val="535353"/>
        </a:buClr>
        <a:buSzPct val="82000"/>
        <a:buChar char="•"/>
        <a:defRPr sz="4600">
          <a:solidFill>
            <a:srgbClr val="525252"/>
          </a:solidFill>
          <a:latin typeface="Gill Sans Light"/>
          <a:ea typeface="Gill Sans Light"/>
          <a:cs typeface="Gill Sans Light"/>
          <a:sym typeface="Gill Sans Light"/>
        </a:defRPr>
      </a:lvl7pPr>
      <a:lvl8pPr marL="2971800" indent="-304800" defTabSz="584200">
        <a:lnSpc>
          <a:spcPct val="120000"/>
        </a:lnSpc>
        <a:spcBef>
          <a:spcPts val="3800"/>
        </a:spcBef>
        <a:buClr>
          <a:srgbClr val="535353"/>
        </a:buClr>
        <a:buSzPct val="82000"/>
        <a:buChar char="•"/>
        <a:defRPr sz="4600">
          <a:solidFill>
            <a:srgbClr val="525252"/>
          </a:solidFill>
          <a:latin typeface="Gill Sans Light"/>
          <a:ea typeface="Gill Sans Light"/>
          <a:cs typeface="Gill Sans Light"/>
          <a:sym typeface="Gill Sans Light"/>
        </a:defRPr>
      </a:lvl8pPr>
      <a:lvl9pPr marL="3352800" indent="-304800" defTabSz="584200">
        <a:lnSpc>
          <a:spcPct val="120000"/>
        </a:lnSpc>
        <a:spcBef>
          <a:spcPts val="3800"/>
        </a:spcBef>
        <a:buClr>
          <a:srgbClr val="535353"/>
        </a:buClr>
        <a:buSzPct val="82000"/>
        <a:buChar char="•"/>
        <a:defRPr sz="4600">
          <a:solidFill>
            <a:srgbClr val="525252"/>
          </a:solidFill>
          <a:latin typeface="Gill Sans Light"/>
          <a:ea typeface="Gill Sans Light"/>
          <a:cs typeface="Gill Sans Light"/>
          <a:sym typeface="Gill Sans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33.png"/><Relationship Id="rId3" Type="http://schemas.openxmlformats.org/officeDocument/2006/relationships/image" Target="../media/image3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8" Type="http://schemas.openxmlformats.org/officeDocument/2006/relationships/image" Target="../media/image69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Relationship Id="rId4" Type="http://schemas.openxmlformats.org/officeDocument/2006/relationships/image" Target="../media/image77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3.png"/><Relationship Id="rId8" Type="http://schemas.openxmlformats.org/officeDocument/2006/relationships/image" Target="../media/image84.png"/><Relationship Id="rId9" Type="http://schemas.openxmlformats.org/officeDocument/2006/relationships/image" Target="../media/image85.png"/><Relationship Id="rId10" Type="http://schemas.openxmlformats.org/officeDocument/2006/relationships/image" Target="../media/image86.png"/><Relationship Id="rId11" Type="http://schemas.openxmlformats.org/officeDocument/2006/relationships/image" Target="../media/image87.png"/><Relationship Id="rId12" Type="http://schemas.openxmlformats.org/officeDocument/2006/relationships/image" Target="../media/image88.png"/><Relationship Id="rId13" Type="http://schemas.openxmlformats.org/officeDocument/2006/relationships/image" Target="../media/image77.png"/><Relationship Id="rId14" Type="http://schemas.openxmlformats.org/officeDocument/2006/relationships/image" Target="../media/image89.png"/><Relationship Id="rId15" Type="http://schemas.openxmlformats.org/officeDocument/2006/relationships/image" Target="../media/image90.png"/><Relationship Id="rId16" Type="http://schemas.openxmlformats.org/officeDocument/2006/relationships/image" Target="../media/image9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6" Type="http://schemas.openxmlformats.org/officeDocument/2006/relationships/image" Target="../media/image96.png"/><Relationship Id="rId7" Type="http://schemas.openxmlformats.org/officeDocument/2006/relationships/image" Target="../media/image97.png"/><Relationship Id="rId8" Type="http://schemas.openxmlformats.org/officeDocument/2006/relationships/image" Target="../media/image98.png"/><Relationship Id="rId9" Type="http://schemas.openxmlformats.org/officeDocument/2006/relationships/image" Target="../media/image99.png"/><Relationship Id="rId10" Type="http://schemas.openxmlformats.org/officeDocument/2006/relationships/image" Target="../media/image100.png"/><Relationship Id="rId11" Type="http://schemas.openxmlformats.org/officeDocument/2006/relationships/image" Target="../media/image101.png"/><Relationship Id="rId12" Type="http://schemas.openxmlformats.org/officeDocument/2006/relationships/image" Target="../media/image102.png"/><Relationship Id="rId13" Type="http://schemas.openxmlformats.org/officeDocument/2006/relationships/image" Target="../media/image103.png"/><Relationship Id="rId14" Type="http://schemas.openxmlformats.org/officeDocument/2006/relationships/image" Target="../media/image104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93.png"/><Relationship Id="rId3" Type="http://schemas.openxmlformats.org/officeDocument/2006/relationships/image" Target="../media/image94.png"/><Relationship Id="rId4" Type="http://schemas.openxmlformats.org/officeDocument/2006/relationships/image" Target="../media/image105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75.png"/><Relationship Id="rId3" Type="http://schemas.openxmlformats.org/officeDocument/2006/relationships/image" Target="../media/image93.png"/><Relationship Id="rId4" Type="http://schemas.openxmlformats.org/officeDocument/2006/relationships/image" Target="../media/image104.png"/><Relationship Id="rId5" Type="http://schemas.openxmlformats.org/officeDocument/2006/relationships/image" Target="../media/image106.png"/><Relationship Id="rId6" Type="http://schemas.openxmlformats.org/officeDocument/2006/relationships/image" Target="../media/image107.png"/><Relationship Id="rId7" Type="http://schemas.openxmlformats.org/officeDocument/2006/relationships/image" Target="../media/image108.png"/><Relationship Id="rId8" Type="http://schemas.openxmlformats.org/officeDocument/2006/relationships/image" Target="../media/image109.png"/><Relationship Id="rId9" Type="http://schemas.openxmlformats.org/officeDocument/2006/relationships/image" Target="../media/image110.png"/><Relationship Id="rId10" Type="http://schemas.openxmlformats.org/officeDocument/2006/relationships/image" Target="../media/image111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04.png"/><Relationship Id="rId3" Type="http://schemas.openxmlformats.org/officeDocument/2006/relationships/image" Target="../media/image112.png"/><Relationship Id="rId4" Type="http://schemas.openxmlformats.org/officeDocument/2006/relationships/image" Target="../media/image75.png"/><Relationship Id="rId5" Type="http://schemas.openxmlformats.org/officeDocument/2006/relationships/image" Target="../media/image113.png"/><Relationship Id="rId6" Type="http://schemas.openxmlformats.org/officeDocument/2006/relationships/image" Target="../media/image114.png"/><Relationship Id="rId7" Type="http://schemas.openxmlformats.org/officeDocument/2006/relationships/image" Target="../media/image99.png"/><Relationship Id="rId8" Type="http://schemas.openxmlformats.org/officeDocument/2006/relationships/image" Target="../media/image115.png"/><Relationship Id="rId9" Type="http://schemas.openxmlformats.org/officeDocument/2006/relationships/image" Target="../media/image116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17.png"/><Relationship Id="rId3" Type="http://schemas.openxmlformats.org/officeDocument/2006/relationships/image" Target="../media/image118.png"/><Relationship Id="rId4" Type="http://schemas.openxmlformats.org/officeDocument/2006/relationships/image" Target="../media/image119.png"/><Relationship Id="rId5" Type="http://schemas.openxmlformats.org/officeDocument/2006/relationships/image" Target="../media/image120.png"/><Relationship Id="rId6" Type="http://schemas.openxmlformats.org/officeDocument/2006/relationships/image" Target="../media/image121.png"/><Relationship Id="rId7" Type="http://schemas.openxmlformats.org/officeDocument/2006/relationships/image" Target="../media/image122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23.png"/><Relationship Id="rId3" Type="http://schemas.openxmlformats.org/officeDocument/2006/relationships/image" Target="../media/image124.png"/><Relationship Id="rId4" Type="http://schemas.openxmlformats.org/officeDocument/2006/relationships/image" Target="../media/image1.png"/><Relationship Id="rId5" Type="http://schemas.openxmlformats.org/officeDocument/2006/relationships/image" Target="../media/image125.png"/><Relationship Id="rId6" Type="http://schemas.openxmlformats.org/officeDocument/2006/relationships/image" Target="../media/image126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27.png"/><Relationship Id="rId3" Type="http://schemas.openxmlformats.org/officeDocument/2006/relationships/image" Target="../media/image128.png"/><Relationship Id="rId4" Type="http://schemas.openxmlformats.org/officeDocument/2006/relationships/image" Target="../media/image129.png"/><Relationship Id="rId5" Type="http://schemas.openxmlformats.org/officeDocument/2006/relationships/image" Target="../media/image130.png"/><Relationship Id="rId6" Type="http://schemas.openxmlformats.org/officeDocument/2006/relationships/image" Target="../media/image131.png"/><Relationship Id="rId7" Type="http://schemas.openxmlformats.org/officeDocument/2006/relationships/image" Target="../media/image132.png"/><Relationship Id="rId8" Type="http://schemas.openxmlformats.org/officeDocument/2006/relationships/image" Target="../media/image133.png"/><Relationship Id="rId9" Type="http://schemas.openxmlformats.org/officeDocument/2006/relationships/image" Target="../media/image134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35.png"/><Relationship Id="rId3" Type="http://schemas.openxmlformats.org/officeDocument/2006/relationships/image" Target="../media/image136.png"/><Relationship Id="rId4" Type="http://schemas.openxmlformats.org/officeDocument/2006/relationships/image" Target="../media/image137.png"/><Relationship Id="rId5" Type="http://schemas.openxmlformats.org/officeDocument/2006/relationships/image" Target="../media/image138.png"/><Relationship Id="rId6" Type="http://schemas.openxmlformats.org/officeDocument/2006/relationships/image" Target="../media/image139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40.png"/><Relationship Id="rId3" Type="http://schemas.openxmlformats.org/officeDocument/2006/relationships/image" Target="../media/image141.png"/><Relationship Id="rId4" Type="http://schemas.openxmlformats.org/officeDocument/2006/relationships/image" Target="../media/image142.png"/><Relationship Id="rId5" Type="http://schemas.openxmlformats.org/officeDocument/2006/relationships/image" Target="../media/image14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43.png"/><Relationship Id="rId3" Type="http://schemas.openxmlformats.org/officeDocument/2006/relationships/image" Target="../media/image141.png"/><Relationship Id="rId4" Type="http://schemas.openxmlformats.org/officeDocument/2006/relationships/image" Target="../media/image144.png"/><Relationship Id="rId5" Type="http://schemas.openxmlformats.org/officeDocument/2006/relationships/image" Target="../media/image145.png"/><Relationship Id="rId6" Type="http://schemas.openxmlformats.org/officeDocument/2006/relationships/image" Target="../media/image146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47.png"/><Relationship Id="rId3" Type="http://schemas.openxmlformats.org/officeDocument/2006/relationships/image" Target="../media/image148.png"/><Relationship Id="rId4" Type="http://schemas.openxmlformats.org/officeDocument/2006/relationships/image" Target="../media/image149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48.png"/><Relationship Id="rId3" Type="http://schemas.openxmlformats.org/officeDocument/2006/relationships/image" Target="../media/image150.png"/><Relationship Id="rId4" Type="http://schemas.openxmlformats.org/officeDocument/2006/relationships/image" Target="../media/image151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51.png"/><Relationship Id="rId3" Type="http://schemas.openxmlformats.org/officeDocument/2006/relationships/image" Target="../media/image152.png"/><Relationship Id="rId4" Type="http://schemas.openxmlformats.org/officeDocument/2006/relationships/image" Target="../media/image153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40.png"/><Relationship Id="rId3" Type="http://schemas.openxmlformats.org/officeDocument/2006/relationships/image" Target="../media/image144.png"/><Relationship Id="rId4" Type="http://schemas.openxmlformats.org/officeDocument/2006/relationships/image" Target="../media/image145.png"/><Relationship Id="rId5" Type="http://schemas.openxmlformats.org/officeDocument/2006/relationships/image" Target="../media/image154.png"/><Relationship Id="rId6" Type="http://schemas.openxmlformats.org/officeDocument/2006/relationships/image" Target="../media/image155.png"/><Relationship Id="rId7" Type="http://schemas.openxmlformats.org/officeDocument/2006/relationships/image" Target="../media/image156.png"/><Relationship Id="rId8" Type="http://schemas.openxmlformats.org/officeDocument/2006/relationships/image" Target="../media/image157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58.png"/><Relationship Id="rId3" Type="http://schemas.openxmlformats.org/officeDocument/2006/relationships/image" Target="../media/image159.png"/><Relationship Id="rId4" Type="http://schemas.openxmlformats.org/officeDocument/2006/relationships/image" Target="../media/image160.png"/><Relationship Id="rId5" Type="http://schemas.openxmlformats.org/officeDocument/2006/relationships/image" Target="../media/image161.png"/><Relationship Id="rId6" Type="http://schemas.openxmlformats.org/officeDocument/2006/relationships/image" Target="../media/image162.png"/><Relationship Id="rId7" Type="http://schemas.openxmlformats.org/officeDocument/2006/relationships/image" Target="../media/image163.png"/><Relationship Id="rId8" Type="http://schemas.openxmlformats.org/officeDocument/2006/relationships/image" Target="../media/image164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65.png"/><Relationship Id="rId3" Type="http://schemas.openxmlformats.org/officeDocument/2006/relationships/image" Target="../media/image166.png"/><Relationship Id="rId4" Type="http://schemas.openxmlformats.org/officeDocument/2006/relationships/image" Target="../media/image167.png"/><Relationship Id="rId5" Type="http://schemas.openxmlformats.org/officeDocument/2006/relationships/image" Target="../media/image168.png"/><Relationship Id="rId6" Type="http://schemas.openxmlformats.org/officeDocument/2006/relationships/image" Target="../media/image169.png"/><Relationship Id="rId7" Type="http://schemas.openxmlformats.org/officeDocument/2006/relationships/image" Target="../media/image170.png"/><Relationship Id="rId8" Type="http://schemas.openxmlformats.org/officeDocument/2006/relationships/image" Target="../media/image171.png"/><Relationship Id="rId9" Type="http://schemas.openxmlformats.org/officeDocument/2006/relationships/image" Target="../media/image172.png"/><Relationship Id="rId10" Type="http://schemas.openxmlformats.org/officeDocument/2006/relationships/image" Target="../media/image173.png"/><Relationship Id="rId11" Type="http://schemas.openxmlformats.org/officeDocument/2006/relationships/image" Target="../media/image162.png"/><Relationship Id="rId12" Type="http://schemas.openxmlformats.org/officeDocument/2006/relationships/image" Target="../media/image163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4813300" y="6527800"/>
            <a:ext cx="3378200" cy="1270000"/>
          </a:xfrm>
          <a:prstGeom prst="roundRect">
            <a:avLst>
              <a:gd name="adj" fmla="val 41000"/>
            </a:avLst>
          </a:prstGeom>
          <a:solidFill>
            <a:srgbClr val="00D3C4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800"/>
            </a:lvl1pPr>
          </a:lstStyle>
          <a:p>
            <a:pPr lvl="0">
              <a:defRPr sz="1800"/>
            </a:pPr>
            <a:r>
              <a:rPr sz="4800"/>
              <a:t>Cours 19</a:t>
            </a:r>
          </a:p>
        </p:txBody>
      </p:sp>
      <p:sp>
        <p:nvSpPr>
          <p:cNvPr id="42" name="Shape 42"/>
          <p:cNvSpPr/>
          <p:nvPr/>
        </p:nvSpPr>
        <p:spPr>
          <a:xfrm>
            <a:off x="1320800" y="1993900"/>
            <a:ext cx="10375900" cy="2908300"/>
          </a:xfrm>
          <a:prstGeom prst="roundRect">
            <a:avLst>
              <a:gd name="adj" fmla="val 36099"/>
            </a:avLst>
          </a:prstGeom>
          <a:solidFill>
            <a:srgbClr val="00D3C4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cap="all" sz="7200"/>
            </a:lvl1pPr>
          </a:lstStyle>
          <a:p>
            <a:pPr lvl="0">
              <a:defRPr cap="none" sz="1800"/>
            </a:pPr>
            <a:r>
              <a:rPr cap="all" sz="7200"/>
              <a:t>6.3 Déterminant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oup 153"/>
          <p:cNvGrpSpPr/>
          <p:nvPr/>
        </p:nvGrpSpPr>
        <p:grpSpPr>
          <a:xfrm>
            <a:off x="2053456" y="1168400"/>
            <a:ext cx="8915401" cy="1143000"/>
            <a:chOff x="0" y="0"/>
            <a:chExt cx="8915400" cy="1143000"/>
          </a:xfrm>
        </p:grpSpPr>
        <p:sp>
          <p:nvSpPr>
            <p:cNvPr id="150" name="Shape 150"/>
            <p:cNvSpPr/>
            <p:nvPr/>
          </p:nvSpPr>
          <p:spPr>
            <a:xfrm>
              <a:off x="0" y="0"/>
              <a:ext cx="8915400" cy="1143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Si     est obtenue de     en multipliant une ligne (ou colonne) par une constante, alors </a:t>
              </a:r>
            </a:p>
          </p:txBody>
        </p:sp>
        <p:pic>
          <p:nvPicPr>
            <p:cNvPr id="151" name="dropped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877443" y="114300"/>
              <a:ext cx="381001" cy="330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2" name="dropped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15143" y="152400"/>
              <a:ext cx="342901" cy="317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54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14900" y="2654300"/>
            <a:ext cx="3098800" cy="33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7800" y="3657600"/>
            <a:ext cx="5676900" cy="252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40500" y="3695700"/>
            <a:ext cx="6350000" cy="252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451100" y="8140700"/>
            <a:ext cx="5473700" cy="125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dropped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95400" y="6731000"/>
            <a:ext cx="6616700" cy="125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dropped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153400" y="8509000"/>
            <a:ext cx="1879600" cy="3302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/>
          <p:nvPr/>
        </p:nvSpPr>
        <p:spPr>
          <a:xfrm>
            <a:off x="1475457" y="1098550"/>
            <a:ext cx="452513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8B8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B81"/>
                </a:solidFill>
              </a:rPr>
              <a:t>3)</a:t>
            </a:r>
          </a:p>
        </p:txBody>
      </p:sp>
      <p:sp>
        <p:nvSpPr>
          <p:cNvPr id="161" name="Shape 161"/>
          <p:cNvSpPr/>
          <p:nvPr/>
        </p:nvSpPr>
        <p:spPr>
          <a:xfrm>
            <a:off x="3429000" y="241300"/>
            <a:ext cx="6108700" cy="736600"/>
          </a:xfrm>
          <a:prstGeom prst="roundRect">
            <a:avLst>
              <a:gd name="adj" fmla="val 50000"/>
            </a:avLst>
          </a:prstGeom>
          <a:solidFill>
            <a:srgbClr val="00D3C4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3600"/>
              <a:t>Propriétés des déterminants</a:t>
            </a:r>
          </a:p>
        </p:txBody>
      </p:sp>
    </p:spTree>
  </p:cSld>
  <p:clrMapOvr>
    <a:masterClrMapping/>
  </p:clrMapOvr>
  <p:transition spd="slow" advClick="1">
    <p:checker dir="horz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2"/>
      <p:bldP build="whole" bldLvl="1" animBg="1" rev="0" advAuto="0" spid="159" grpId="7"/>
      <p:bldP build="whole" bldLvl="1" animBg="1" rev="0" advAuto="0" spid="155" grpId="3"/>
      <p:bldP build="whole" bldLvl="1" animBg="1" rev="0" advAuto="0" spid="157" grpId="6"/>
      <p:bldP build="whole" bldLvl="1" animBg="1" rev="0" advAuto="0" spid="156" grpId="4"/>
      <p:bldP build="whole" bldLvl="1" animBg="1" rev="0" advAuto="0" spid="153" grpId="1"/>
      <p:bldP build="whole" bldLvl="1" animBg="1" rev="0" advAuto="0" spid="158" grpId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464599" y="1244600"/>
            <a:ext cx="5353349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3600"/>
              <a:t>Si      a deux lignes ou deux </a:t>
            </a:r>
            <a:endParaRPr sz="3600"/>
          </a:p>
          <a:p>
            <a:pPr lvl="0" algn="l">
              <a:defRPr sz="1800"/>
            </a:pPr>
            <a:r>
              <a:rPr sz="3600"/>
              <a:t>colonnes identique, alors</a:t>
            </a:r>
          </a:p>
        </p:txBody>
      </p:sp>
      <p:pic>
        <p:nvPicPr>
          <p:cNvPr id="164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9900" y="1371600"/>
            <a:ext cx="381000" cy="3302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8" name="Group 168"/>
          <p:cNvGrpSpPr/>
          <p:nvPr/>
        </p:nvGrpSpPr>
        <p:grpSpPr>
          <a:xfrm>
            <a:off x="2423368" y="2952750"/>
            <a:ext cx="7990632" cy="622300"/>
            <a:chOff x="0" y="0"/>
            <a:chExt cx="7990631" cy="622300"/>
          </a:xfrm>
        </p:grpSpPr>
        <p:pic>
          <p:nvPicPr>
            <p:cNvPr id="165" name="dropped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072931" y="133350"/>
              <a:ext cx="1917701" cy="342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6" name="Shape 166"/>
            <p:cNvSpPr/>
            <p:nvPr/>
          </p:nvSpPr>
          <p:spPr>
            <a:xfrm>
              <a:off x="0" y="0"/>
              <a:ext cx="5953423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Si     est une matrice 2 x 2 alors </a:t>
              </a:r>
            </a:p>
          </p:txBody>
        </p:sp>
        <p:pic>
          <p:nvPicPr>
            <p:cNvPr id="167" name="dropped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61131" y="120650"/>
              <a:ext cx="381001" cy="330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69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39000" y="1917700"/>
            <a:ext cx="1917700" cy="342900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2490868" y="3968750"/>
            <a:ext cx="690712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car</a:t>
            </a:r>
          </a:p>
        </p:txBody>
      </p:sp>
      <p:pic>
        <p:nvPicPr>
          <p:cNvPr id="171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29100" y="3898900"/>
            <a:ext cx="1524000" cy="1117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30900" y="4203700"/>
            <a:ext cx="1892300" cy="33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089900" y="4229100"/>
            <a:ext cx="673100" cy="317500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/>
        </p:nvSpPr>
        <p:spPr>
          <a:xfrm>
            <a:off x="1221457" y="1289050"/>
            <a:ext cx="452513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8B8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B81"/>
                </a:solidFill>
              </a:rPr>
              <a:t>4)</a:t>
            </a:r>
          </a:p>
        </p:txBody>
      </p:sp>
      <p:sp>
        <p:nvSpPr>
          <p:cNvPr id="175" name="Shape 175"/>
          <p:cNvSpPr/>
          <p:nvPr/>
        </p:nvSpPr>
        <p:spPr>
          <a:xfrm>
            <a:off x="2468" y="5295900"/>
            <a:ext cx="13093701" cy="167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Si </a:t>
            </a:r>
            <a:r>
              <a:rPr sz="3600">
                <a:latin typeface="Baskerville SemiBold"/>
                <a:ea typeface="Baskerville SemiBold"/>
                <a:cs typeface="Baskerville SemiBold"/>
                <a:sym typeface="Baskerville SemiBold"/>
              </a:rPr>
              <a:t>A</a:t>
            </a:r>
            <a:r>
              <a:rPr sz="3600"/>
              <a:t> est de format </a:t>
            </a:r>
            <a:r>
              <a:rPr i="1" sz="3600"/>
              <a:t>n </a:t>
            </a:r>
            <a:r>
              <a:rPr sz="3600"/>
              <a:t>x</a:t>
            </a:r>
            <a:r>
              <a:rPr i="1" sz="3600"/>
              <a:t> n</a:t>
            </a:r>
            <a:r>
              <a:rPr sz="3600"/>
              <a:t> avec </a:t>
            </a:r>
            <a:r>
              <a:rPr i="1" sz="3600"/>
              <a:t>n &gt; </a:t>
            </a:r>
            <a:r>
              <a:rPr sz="3600"/>
              <a:t>2, on peut développer le </a:t>
            </a:r>
            <a:endParaRPr sz="3600"/>
          </a:p>
          <a:p>
            <a:pPr lvl="0">
              <a:defRPr sz="1800"/>
            </a:pPr>
            <a:r>
              <a:rPr sz="3600"/>
              <a:t>déterminant en ne développant jamais avec les deux lignes </a:t>
            </a:r>
            <a:endParaRPr sz="3600"/>
          </a:p>
          <a:p>
            <a:pPr lvl="0">
              <a:defRPr sz="1800"/>
            </a:pPr>
            <a:r>
              <a:rPr sz="3600"/>
              <a:t>(deux colonnes) identiques. </a:t>
            </a:r>
          </a:p>
        </p:txBody>
      </p:sp>
      <p:sp>
        <p:nvSpPr>
          <p:cNvPr id="176" name="Shape 176"/>
          <p:cNvSpPr/>
          <p:nvPr/>
        </p:nvSpPr>
        <p:spPr>
          <a:xfrm>
            <a:off x="-2227" y="7124700"/>
            <a:ext cx="1299210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Le résultat sera une (potentiellement très grosse) somme de déterminants </a:t>
            </a:r>
            <a:r>
              <a:rPr i="1" sz="3600"/>
              <a:t>2 </a:t>
            </a:r>
            <a:r>
              <a:rPr sz="3600"/>
              <a:t>x</a:t>
            </a:r>
            <a:r>
              <a:rPr i="1" sz="3600"/>
              <a:t> 2</a:t>
            </a:r>
            <a:r>
              <a:rPr sz="3600"/>
              <a:t>  avec deux lignes (ou deux colonnes) identiques. </a:t>
            </a:r>
          </a:p>
        </p:txBody>
      </p:sp>
      <p:sp>
        <p:nvSpPr>
          <p:cNvPr id="177" name="Shape 177"/>
          <p:cNvSpPr/>
          <p:nvPr/>
        </p:nvSpPr>
        <p:spPr>
          <a:xfrm>
            <a:off x="3300765" y="8439150"/>
            <a:ext cx="6411517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Donc, une grosse somme de zéros!</a:t>
            </a:r>
          </a:p>
        </p:txBody>
      </p:sp>
      <p:sp>
        <p:nvSpPr>
          <p:cNvPr id="178" name="Shape 178"/>
          <p:cNvSpPr/>
          <p:nvPr/>
        </p:nvSpPr>
        <p:spPr>
          <a:xfrm>
            <a:off x="3429000" y="241300"/>
            <a:ext cx="6108700" cy="736600"/>
          </a:xfrm>
          <a:prstGeom prst="roundRect">
            <a:avLst>
              <a:gd name="adj" fmla="val 50000"/>
            </a:avLst>
          </a:prstGeom>
          <a:solidFill>
            <a:srgbClr val="00D3C4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3600"/>
              <a:t>Propriétés des déterminants</a:t>
            </a:r>
          </a:p>
        </p:txBody>
      </p:sp>
    </p:spTree>
  </p:cSld>
  <p:clrMapOvr>
    <a:masterClrMapping/>
  </p:clrMapOvr>
  <p:transition spd="slow" advClick="1">
    <p:checker dir="horz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1" grpId="4"/>
      <p:bldP build="whole" bldLvl="1" animBg="1" rev="0" advAuto="0" spid="170" grpId="3"/>
      <p:bldP build="whole" bldLvl="1" animBg="1" rev="0" advAuto="0" spid="169" grpId="1"/>
      <p:bldP build="whole" bldLvl="1" animBg="1" rev="0" advAuto="0" spid="172" grpId="5"/>
      <p:bldP build="whole" bldLvl="1" animBg="1" rev="0" advAuto="0" spid="176" grpId="8"/>
      <p:bldP build="whole" bldLvl="1" animBg="1" rev="0" advAuto="0" spid="168" grpId="2"/>
      <p:bldP build="whole" bldLvl="1" animBg="1" rev="0" advAuto="0" spid="175" grpId="7"/>
      <p:bldP build="whole" bldLvl="1" animBg="1" rev="0" advAuto="0" spid="173" grpId="6"/>
      <p:bldP build="whole" bldLvl="1" animBg="1" rev="0" advAuto="0" spid="177" grpId="9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1177156" y="996950"/>
            <a:ext cx="10668001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Si </a:t>
            </a:r>
            <a:r>
              <a:rPr sz="3600">
                <a:latin typeface="Baskerville SemiBold"/>
                <a:ea typeface="Baskerville SemiBold"/>
                <a:cs typeface="Baskerville SemiBold"/>
                <a:sym typeface="Baskerville SemiBold"/>
              </a:rPr>
              <a:t>B</a:t>
            </a:r>
            <a:r>
              <a:rPr sz="3600"/>
              <a:t> est obtenue de </a:t>
            </a:r>
            <a:r>
              <a:rPr sz="3600">
                <a:latin typeface="Baskerville SemiBold"/>
                <a:ea typeface="Baskerville SemiBold"/>
                <a:cs typeface="Baskerville SemiBold"/>
                <a:sym typeface="Baskerville SemiBold"/>
              </a:rPr>
              <a:t>A</a:t>
            </a:r>
            <a:r>
              <a:rPr sz="3600"/>
              <a:t> en ajoutant un multiple d’une </a:t>
            </a:r>
            <a:endParaRPr sz="3600"/>
          </a:p>
          <a:p>
            <a:pPr lvl="0">
              <a:defRPr sz="1800"/>
            </a:pPr>
            <a:r>
              <a:rPr sz="3600"/>
              <a:t>ligne (ou colonne) à une autre, alors </a:t>
            </a:r>
          </a:p>
        </p:txBody>
      </p:sp>
      <p:pic>
        <p:nvPicPr>
          <p:cNvPr id="181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30800" y="2590800"/>
            <a:ext cx="2768600" cy="33020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/>
        </p:nvSpPr>
        <p:spPr>
          <a:xfrm>
            <a:off x="611857" y="1009650"/>
            <a:ext cx="452513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8B8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B81"/>
                </a:solidFill>
              </a:rPr>
              <a:t>5)</a:t>
            </a:r>
          </a:p>
        </p:txBody>
      </p:sp>
      <p:pic>
        <p:nvPicPr>
          <p:cNvPr id="183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46200" y="6629400"/>
            <a:ext cx="10337800" cy="252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57600" y="3581400"/>
            <a:ext cx="5676900" cy="252730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/>
          <p:nvPr/>
        </p:nvSpPr>
        <p:spPr>
          <a:xfrm>
            <a:off x="3429000" y="241300"/>
            <a:ext cx="6108700" cy="736600"/>
          </a:xfrm>
          <a:prstGeom prst="roundRect">
            <a:avLst>
              <a:gd name="adj" fmla="val 50000"/>
            </a:avLst>
          </a:prstGeom>
          <a:solidFill>
            <a:srgbClr val="00D3C4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3600"/>
              <a:t>Propriétés des déterminants</a:t>
            </a:r>
          </a:p>
        </p:txBody>
      </p:sp>
    </p:spTree>
  </p:cSld>
  <p:clrMapOvr>
    <a:masterClrMapping/>
  </p:clrMapOvr>
  <p:transition spd="slow" advClick="1">
    <p:checker dir="horz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3"/>
      <p:bldP build="whole" bldLvl="1" animBg="1" rev="0" advAuto="0" spid="181" grpId="1"/>
      <p:bldP build="whole" bldLvl="1" animBg="1" rev="0" advAuto="0" spid="184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14700" y="2286000"/>
            <a:ext cx="8902700" cy="1041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24100" y="850900"/>
            <a:ext cx="6794500" cy="1041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14700" y="3860800"/>
            <a:ext cx="5956300" cy="1041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14700" y="5346700"/>
            <a:ext cx="1955800" cy="30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checker dir="horz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0" grpId="4"/>
      <p:bldP build="whole" bldLvl="1" animBg="1" rev="0" advAuto="0" spid="188" grpId="1"/>
      <p:bldP build="whole" bldLvl="1" animBg="1" rev="0" advAuto="0" spid="187" grpId="2"/>
      <p:bldP build="whole" bldLvl="1" animBg="1" rev="0" advAuto="0" spid="189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roup 194"/>
          <p:cNvGrpSpPr/>
          <p:nvPr/>
        </p:nvGrpSpPr>
        <p:grpSpPr>
          <a:xfrm>
            <a:off x="2743200" y="6680200"/>
            <a:ext cx="4533900" cy="1422400"/>
            <a:chOff x="0" y="0"/>
            <a:chExt cx="4533900" cy="1422400"/>
          </a:xfrm>
        </p:grpSpPr>
        <p:sp>
          <p:nvSpPr>
            <p:cNvPr id="192" name="Shape 192"/>
            <p:cNvSpPr/>
            <p:nvPr/>
          </p:nvSpPr>
          <p:spPr>
            <a:xfrm>
              <a:off x="0" y="914400"/>
              <a:ext cx="4533900" cy="508000"/>
            </a:xfrm>
            <a:prstGeom prst="roundRect">
              <a:avLst>
                <a:gd name="adj" fmla="val 37500"/>
              </a:avLst>
            </a:prstGeom>
            <a:solidFill>
              <a:srgbClr val="CAF0FE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/>
              </a:pPr>
            </a:p>
          </p:txBody>
        </p:sp>
        <p:sp>
          <p:nvSpPr>
            <p:cNvPr id="193" name="Shape 193"/>
            <p:cNvSpPr/>
            <p:nvPr/>
          </p:nvSpPr>
          <p:spPr>
            <a:xfrm>
              <a:off x="0" y="0"/>
              <a:ext cx="4533900" cy="508000"/>
            </a:xfrm>
            <a:prstGeom prst="roundRect">
              <a:avLst>
                <a:gd name="adj" fmla="val 37500"/>
              </a:avLst>
            </a:prstGeom>
            <a:solidFill>
              <a:srgbClr val="CAF0FE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/>
              </a:pPr>
            </a:p>
          </p:txBody>
        </p:sp>
      </p:grpSp>
      <p:pic>
        <p:nvPicPr>
          <p:cNvPr id="195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9300" y="584200"/>
            <a:ext cx="10947400" cy="252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9000" y="3644900"/>
            <a:ext cx="10591800" cy="2366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7700" y="6680200"/>
            <a:ext cx="6731001" cy="2464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31100" y="7708900"/>
            <a:ext cx="2447325" cy="393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121900" y="7708900"/>
            <a:ext cx="1311031" cy="279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checker dir="horz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9" grpId="6"/>
      <p:bldP build="whole" bldLvl="1" animBg="1" rev="0" advAuto="0" spid="196" grpId="2"/>
      <p:bldP build="whole" bldLvl="1" animBg="1" rev="0" advAuto="0" spid="197" grpId="3"/>
      <p:bldP build="whole" bldLvl="1" animBg="1" rev="0" advAuto="0" spid="194" grpId="4"/>
      <p:bldP build="whole" bldLvl="1" animBg="1" rev="0" advAuto="0" spid="195" grpId="1"/>
      <p:bldP build="whole" bldLvl="1" animBg="1" rev="0" advAuto="0" spid="198" grpId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/>
        </p:nvSpPr>
        <p:spPr>
          <a:xfrm>
            <a:off x="1837556" y="1047750"/>
            <a:ext cx="9347201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Si </a:t>
            </a:r>
            <a:r>
              <a:rPr sz="3600">
                <a:latin typeface="Baskerville SemiBold"/>
                <a:ea typeface="Baskerville SemiBold"/>
                <a:cs typeface="Baskerville SemiBold"/>
                <a:sym typeface="Baskerville SemiBold"/>
              </a:rPr>
              <a:t>B</a:t>
            </a:r>
            <a:r>
              <a:rPr sz="3600"/>
              <a:t> est obtenue de </a:t>
            </a:r>
            <a:r>
              <a:rPr sz="3600">
                <a:latin typeface="Baskerville SemiBold"/>
                <a:ea typeface="Baskerville SemiBold"/>
                <a:cs typeface="Baskerville SemiBold"/>
                <a:sym typeface="Baskerville SemiBold"/>
              </a:rPr>
              <a:t>A</a:t>
            </a:r>
            <a:r>
              <a:rPr sz="3600"/>
              <a:t> en interchangeant </a:t>
            </a:r>
            <a:endParaRPr sz="3600"/>
          </a:p>
          <a:p>
            <a:pPr lvl="0">
              <a:defRPr sz="1800"/>
            </a:pPr>
            <a:r>
              <a:rPr sz="3600"/>
              <a:t>deux lignes ou deux colonnes, alors </a:t>
            </a:r>
          </a:p>
        </p:txBody>
      </p:sp>
      <p:pic>
        <p:nvPicPr>
          <p:cNvPr id="202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02200" y="2476500"/>
            <a:ext cx="3187700" cy="330200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Shape 203"/>
          <p:cNvSpPr/>
          <p:nvPr/>
        </p:nvSpPr>
        <p:spPr>
          <a:xfrm>
            <a:off x="1640557" y="971550"/>
            <a:ext cx="452513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8B8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B81"/>
                </a:solidFill>
              </a:rPr>
              <a:t>6)</a:t>
            </a:r>
          </a:p>
        </p:txBody>
      </p:sp>
      <p:sp>
        <p:nvSpPr>
          <p:cNvPr id="204" name="Shape 204"/>
          <p:cNvSpPr/>
          <p:nvPr/>
        </p:nvSpPr>
        <p:spPr>
          <a:xfrm>
            <a:off x="941468" y="4083050"/>
            <a:ext cx="690712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car</a:t>
            </a:r>
          </a:p>
        </p:txBody>
      </p:sp>
      <p:sp>
        <p:nvSpPr>
          <p:cNvPr id="205" name="Shape 205"/>
          <p:cNvSpPr/>
          <p:nvPr/>
        </p:nvSpPr>
        <p:spPr>
          <a:xfrm>
            <a:off x="10473" y="7010400"/>
            <a:ext cx="1299210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Le résultat sera une (potentiellement très grosse) somme de déterminants </a:t>
            </a:r>
            <a:r>
              <a:rPr i="1" sz="3600"/>
              <a:t>2 </a:t>
            </a:r>
            <a:r>
              <a:rPr sz="3600"/>
              <a:t>x</a:t>
            </a:r>
            <a:r>
              <a:rPr i="1" sz="3600"/>
              <a:t> 2</a:t>
            </a:r>
            <a:r>
              <a:rPr sz="3600"/>
              <a:t> .  </a:t>
            </a:r>
          </a:p>
        </p:txBody>
      </p:sp>
      <p:grpSp>
        <p:nvGrpSpPr>
          <p:cNvPr id="208" name="Group 208"/>
          <p:cNvGrpSpPr/>
          <p:nvPr/>
        </p:nvGrpSpPr>
        <p:grpSpPr>
          <a:xfrm>
            <a:off x="1834294" y="3181126"/>
            <a:ext cx="9252806" cy="622748"/>
            <a:chOff x="0" y="6126"/>
            <a:chExt cx="9252805" cy="622746"/>
          </a:xfrm>
        </p:grpSpPr>
        <p:sp>
          <p:nvSpPr>
            <p:cNvPr id="206" name="Shape 206"/>
            <p:cNvSpPr/>
            <p:nvPr/>
          </p:nvSpPr>
          <p:spPr>
            <a:xfrm>
              <a:off x="0" y="6126"/>
              <a:ext cx="6039371" cy="622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Si </a:t>
              </a:r>
              <a:r>
                <a:rPr sz="3600">
                  <a:latin typeface="Baskerville SemiBold"/>
                  <a:ea typeface="Baskerville SemiBold"/>
                  <a:cs typeface="Baskerville SemiBold"/>
                  <a:sym typeface="Baskerville SemiBold"/>
                </a:rPr>
                <a:t>A</a:t>
              </a:r>
              <a:r>
                <a:rPr sz="3600"/>
                <a:t> est une matrice 2 x 2, alors </a:t>
              </a:r>
            </a:p>
          </p:txBody>
        </p:sp>
        <p:pic>
          <p:nvPicPr>
            <p:cNvPr id="207" name="dropped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065105" y="114300"/>
              <a:ext cx="3187701" cy="330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09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81200" y="4064000"/>
            <a:ext cx="1562100" cy="1117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966200" y="4025900"/>
            <a:ext cx="2527300" cy="1117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873500" y="4368800"/>
            <a:ext cx="1892300" cy="33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172200" y="4343400"/>
            <a:ext cx="2552700" cy="469900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hape 213"/>
          <p:cNvSpPr/>
          <p:nvPr/>
        </p:nvSpPr>
        <p:spPr>
          <a:xfrm>
            <a:off x="-111832" y="5308600"/>
            <a:ext cx="13093701" cy="167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Si </a:t>
            </a:r>
            <a:r>
              <a:rPr sz="3600">
                <a:latin typeface="Baskerville SemiBold"/>
                <a:ea typeface="Baskerville SemiBold"/>
                <a:cs typeface="Baskerville SemiBold"/>
                <a:sym typeface="Baskerville SemiBold"/>
              </a:rPr>
              <a:t>A</a:t>
            </a:r>
            <a:r>
              <a:rPr sz="3600"/>
              <a:t> est de format </a:t>
            </a:r>
            <a:r>
              <a:rPr i="1" sz="3600"/>
              <a:t>n </a:t>
            </a:r>
            <a:r>
              <a:rPr sz="3600"/>
              <a:t>x</a:t>
            </a:r>
            <a:r>
              <a:rPr i="1" sz="3600"/>
              <a:t> n</a:t>
            </a:r>
            <a:r>
              <a:rPr sz="3600"/>
              <a:t> avec </a:t>
            </a:r>
            <a:r>
              <a:rPr i="1" sz="3600"/>
              <a:t>n &gt; </a:t>
            </a:r>
            <a:r>
              <a:rPr sz="3600"/>
              <a:t>2, on peut développer le </a:t>
            </a:r>
            <a:endParaRPr sz="3600"/>
          </a:p>
          <a:p>
            <a:pPr lvl="0">
              <a:defRPr sz="1800"/>
            </a:pPr>
            <a:r>
              <a:rPr sz="3600"/>
              <a:t>déterminant en ne développant jamais avec les deux lignes </a:t>
            </a:r>
            <a:endParaRPr sz="3600"/>
          </a:p>
          <a:p>
            <a:pPr lvl="0">
              <a:defRPr sz="1800"/>
            </a:pPr>
            <a:r>
              <a:rPr sz="3600"/>
              <a:t>(ou deux colonnes) interchangées. </a:t>
            </a:r>
          </a:p>
        </p:txBody>
      </p:sp>
      <p:grpSp>
        <p:nvGrpSpPr>
          <p:cNvPr id="216" name="Group 216"/>
          <p:cNvGrpSpPr/>
          <p:nvPr/>
        </p:nvGrpSpPr>
        <p:grpSpPr>
          <a:xfrm>
            <a:off x="124773" y="8178800"/>
            <a:ext cx="12890501" cy="1143000"/>
            <a:chOff x="0" y="0"/>
            <a:chExt cx="12890500" cy="1143000"/>
          </a:xfrm>
        </p:grpSpPr>
        <p:sp>
          <p:nvSpPr>
            <p:cNvPr id="214" name="Shape 214"/>
            <p:cNvSpPr/>
            <p:nvPr/>
          </p:nvSpPr>
          <p:spPr>
            <a:xfrm>
              <a:off x="0" y="0"/>
              <a:ext cx="12890500" cy="1143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Si on interchange leurs deux lignes et qu’on met les -1 en évidence, on obtient               . </a:t>
              </a:r>
            </a:p>
          </p:txBody>
        </p:sp>
        <p:pic>
          <p:nvPicPr>
            <p:cNvPr id="215" name="droppedIm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695126" y="673100"/>
              <a:ext cx="1460501" cy="330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7" name="Shape 217"/>
          <p:cNvSpPr/>
          <p:nvPr/>
        </p:nvSpPr>
        <p:spPr>
          <a:xfrm>
            <a:off x="3429000" y="241300"/>
            <a:ext cx="6108700" cy="736600"/>
          </a:xfrm>
          <a:prstGeom prst="roundRect">
            <a:avLst>
              <a:gd name="adj" fmla="val 50000"/>
            </a:avLst>
          </a:prstGeom>
          <a:solidFill>
            <a:srgbClr val="00D3C4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3600"/>
              <a:t>Propriétés des déterminants</a:t>
            </a:r>
          </a:p>
        </p:txBody>
      </p:sp>
    </p:spTree>
  </p:cSld>
  <p:clrMapOvr>
    <a:masterClrMapping/>
  </p:clrMapOvr>
  <p:transition spd="slow" advClick="1">
    <p:checker dir="horz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2" grpId="6"/>
      <p:bldP build="whole" bldLvl="1" animBg="1" rev="0" advAuto="0" spid="202" grpId="1"/>
      <p:bldP build="whole" bldLvl="1" animBg="1" rev="0" advAuto="0" spid="208" grpId="2"/>
      <p:bldP build="whole" bldLvl="1" animBg="1" rev="0" advAuto="0" spid="210" grpId="7"/>
      <p:bldP build="whole" bldLvl="1" animBg="1" rev="0" advAuto="0" spid="204" grpId="3"/>
      <p:bldP build="whole" bldLvl="1" animBg="1" rev="0" advAuto="0" spid="211" grpId="5"/>
      <p:bldP build="whole" bldLvl="1" animBg="1" rev="0" advAuto="0" spid="213" grpId="8"/>
      <p:bldP build="whole" bldLvl="1" animBg="1" rev="0" advAuto="0" spid="205" grpId="9"/>
      <p:bldP build="whole" bldLvl="1" animBg="1" rev="0" advAuto="0" spid="216" grpId="10"/>
      <p:bldP build="whole" bldLvl="1" animBg="1" rev="0" advAuto="0" spid="209" grpId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/>
        </p:nvSpPr>
        <p:spPr>
          <a:xfrm>
            <a:off x="139700" y="469900"/>
            <a:ext cx="3060700" cy="762000"/>
          </a:xfrm>
          <a:prstGeom prst="roundRect">
            <a:avLst>
              <a:gd name="adj" fmla="val 50000"/>
            </a:avLst>
          </a:prstGeom>
          <a:solidFill>
            <a:srgbClr val="6FD355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Proposition:</a:t>
            </a:r>
          </a:p>
        </p:txBody>
      </p:sp>
      <p:sp>
        <p:nvSpPr>
          <p:cNvPr id="220" name="Shape 220"/>
          <p:cNvSpPr/>
          <p:nvPr/>
        </p:nvSpPr>
        <p:spPr>
          <a:xfrm>
            <a:off x="3375973" y="393700"/>
            <a:ext cx="9880601" cy="167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3600"/>
              <a:t>Soit </a:t>
            </a:r>
            <a:r>
              <a:rPr sz="3600">
                <a:latin typeface="Baskerville SemiBold"/>
                <a:ea typeface="Baskerville SemiBold"/>
                <a:cs typeface="Baskerville SemiBold"/>
                <a:sym typeface="Baskerville SemiBold"/>
              </a:rPr>
              <a:t>A</a:t>
            </a:r>
            <a:r>
              <a:rPr sz="3600"/>
              <a:t> ,une matrice triangulaire supérieure (ou inférieure), alors le déterminant de </a:t>
            </a:r>
            <a:r>
              <a:rPr sz="3600">
                <a:latin typeface="Baskerville SemiBold"/>
                <a:ea typeface="Baskerville SemiBold"/>
                <a:cs typeface="Baskerville SemiBold"/>
                <a:sym typeface="Baskerville SemiBold"/>
              </a:rPr>
              <a:t>A</a:t>
            </a:r>
            <a:r>
              <a:rPr sz="3600"/>
              <a:t> est le produit des éléments de sa diagonale principale.</a:t>
            </a:r>
          </a:p>
        </p:txBody>
      </p:sp>
      <p:pic>
        <p:nvPicPr>
          <p:cNvPr id="221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51500" y="2171700"/>
            <a:ext cx="2857500" cy="125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22800" y="8902700"/>
            <a:ext cx="2476500" cy="190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43800" y="8636000"/>
            <a:ext cx="1092200" cy="8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553700" y="7315200"/>
            <a:ext cx="977900" cy="76200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hape 225"/>
          <p:cNvSpPr/>
          <p:nvPr/>
        </p:nvSpPr>
        <p:spPr>
          <a:xfrm>
            <a:off x="345857" y="3022600"/>
            <a:ext cx="5310933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6A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6A00"/>
                </a:solidFill>
              </a:rPr>
              <a:t>En développant selon la première colonne.</a:t>
            </a:r>
          </a:p>
        </p:txBody>
      </p:sp>
      <p:grpSp>
        <p:nvGrpSpPr>
          <p:cNvPr id="228" name="Group 228"/>
          <p:cNvGrpSpPr/>
          <p:nvPr/>
        </p:nvGrpSpPr>
        <p:grpSpPr>
          <a:xfrm>
            <a:off x="558800" y="3454400"/>
            <a:ext cx="3064934" cy="3136900"/>
            <a:chOff x="0" y="0"/>
            <a:chExt cx="3064933" cy="3136899"/>
          </a:xfrm>
        </p:grpSpPr>
        <p:sp>
          <p:nvSpPr>
            <p:cNvPr id="226" name="Shape 226"/>
            <p:cNvSpPr/>
            <p:nvPr/>
          </p:nvSpPr>
          <p:spPr>
            <a:xfrm>
              <a:off x="0" y="1092199"/>
              <a:ext cx="482600" cy="2044701"/>
            </a:xfrm>
            <a:prstGeom prst="roundRect">
              <a:avLst>
                <a:gd name="adj" fmla="val 50000"/>
              </a:avLst>
            </a:prstGeom>
            <a:solidFill>
              <a:srgbClr val="FF9300">
                <a:alpha val="40000"/>
              </a:srgbClr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/>
              </a:pPr>
            </a:p>
          </p:txBody>
        </p:sp>
        <p:sp>
          <p:nvSpPr>
            <p:cNvPr id="227" name="Shape 227"/>
            <p:cNvSpPr/>
            <p:nvPr/>
          </p:nvSpPr>
          <p:spPr>
            <a:xfrm flipV="1">
              <a:off x="423333" y="0"/>
              <a:ext cx="2641601" cy="931333"/>
            </a:xfrm>
            <a:prstGeom prst="line">
              <a:avLst/>
            </a:prstGeom>
            <a:noFill/>
            <a:ln w="25400" cap="flat">
              <a:solidFill>
                <a:srgbClr val="FF6A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231" name="Group 231"/>
          <p:cNvGrpSpPr/>
          <p:nvPr/>
        </p:nvGrpSpPr>
        <p:grpSpPr>
          <a:xfrm>
            <a:off x="3657600" y="3471333"/>
            <a:ext cx="2590800" cy="2865967"/>
            <a:chOff x="0" y="0"/>
            <a:chExt cx="2590800" cy="2865966"/>
          </a:xfrm>
        </p:grpSpPr>
        <p:sp>
          <p:nvSpPr>
            <p:cNvPr id="229" name="Shape 229"/>
            <p:cNvSpPr/>
            <p:nvPr/>
          </p:nvSpPr>
          <p:spPr>
            <a:xfrm>
              <a:off x="2108200" y="1062566"/>
              <a:ext cx="482600" cy="1803401"/>
            </a:xfrm>
            <a:prstGeom prst="roundRect">
              <a:avLst>
                <a:gd name="adj" fmla="val 50000"/>
              </a:avLst>
            </a:prstGeom>
            <a:solidFill>
              <a:srgbClr val="FF9300">
                <a:alpha val="40000"/>
              </a:srgbClr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/>
              </a:pPr>
            </a:p>
          </p:txBody>
        </p:sp>
        <p:sp>
          <p:nvSpPr>
            <p:cNvPr id="230" name="Shape 230"/>
            <p:cNvSpPr/>
            <p:nvPr/>
          </p:nvSpPr>
          <p:spPr>
            <a:xfrm flipH="1" flipV="1">
              <a:off x="0" y="0"/>
              <a:ext cx="2150534" cy="1066801"/>
            </a:xfrm>
            <a:prstGeom prst="line">
              <a:avLst/>
            </a:prstGeom>
            <a:noFill/>
            <a:ln w="25400" cap="flat">
              <a:solidFill>
                <a:srgbClr val="FF6A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234" name="Group 234"/>
          <p:cNvGrpSpPr/>
          <p:nvPr/>
        </p:nvGrpSpPr>
        <p:grpSpPr>
          <a:xfrm>
            <a:off x="3606799" y="3471333"/>
            <a:ext cx="2908301" cy="4694767"/>
            <a:chOff x="0" y="0"/>
            <a:chExt cx="2908300" cy="4694766"/>
          </a:xfrm>
        </p:grpSpPr>
        <p:sp>
          <p:nvSpPr>
            <p:cNvPr id="232" name="Shape 232"/>
            <p:cNvSpPr/>
            <p:nvPr/>
          </p:nvSpPr>
          <p:spPr>
            <a:xfrm>
              <a:off x="2425700" y="3208866"/>
              <a:ext cx="482601" cy="1485901"/>
            </a:xfrm>
            <a:prstGeom prst="roundRect">
              <a:avLst>
                <a:gd name="adj" fmla="val 50000"/>
              </a:avLst>
            </a:prstGeom>
            <a:solidFill>
              <a:srgbClr val="FF9300">
                <a:alpha val="40000"/>
              </a:srgbClr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/>
              </a:pPr>
            </a:p>
          </p:txBody>
        </p:sp>
        <p:sp>
          <p:nvSpPr>
            <p:cNvPr id="233" name="Shape 233"/>
            <p:cNvSpPr/>
            <p:nvPr/>
          </p:nvSpPr>
          <p:spPr>
            <a:xfrm flipH="1" flipV="1">
              <a:off x="0" y="0"/>
              <a:ext cx="2472267" cy="3268134"/>
            </a:xfrm>
            <a:prstGeom prst="line">
              <a:avLst/>
            </a:prstGeom>
            <a:noFill/>
            <a:ln w="25400" cap="flat">
              <a:solidFill>
                <a:srgbClr val="FF6A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241" name="Group 241"/>
          <p:cNvGrpSpPr/>
          <p:nvPr/>
        </p:nvGrpSpPr>
        <p:grpSpPr>
          <a:xfrm>
            <a:off x="393699" y="4356099"/>
            <a:ext cx="8166101" cy="2197101"/>
            <a:chOff x="0" y="0"/>
            <a:chExt cx="8166100" cy="2197100"/>
          </a:xfrm>
        </p:grpSpPr>
        <p:grpSp>
          <p:nvGrpSpPr>
            <p:cNvPr id="237" name="Group 237"/>
            <p:cNvGrpSpPr/>
            <p:nvPr/>
          </p:nvGrpSpPr>
          <p:grpSpPr>
            <a:xfrm>
              <a:off x="-1" y="-1"/>
              <a:ext cx="3683001" cy="2197101"/>
              <a:chOff x="0" y="0"/>
              <a:chExt cx="3683000" cy="2197100"/>
            </a:xfrm>
          </p:grpSpPr>
          <p:sp>
            <p:nvSpPr>
              <p:cNvPr id="235" name="Shape 235"/>
              <p:cNvSpPr/>
              <p:nvPr/>
            </p:nvSpPr>
            <p:spPr>
              <a:xfrm>
                <a:off x="-1" y="-1"/>
                <a:ext cx="749302" cy="723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2600">
                  <a:alpha val="31000"/>
                </a:srgbClr>
              </a:solidFill>
              <a:ln w="25400" cap="flat">
                <a:noFill/>
                <a:miter lim="400000"/>
              </a:ln>
              <a:effectLst>
                <a:reflection blurRad="0" stA="71804" stPos="0" endA="0" endPos="40000" dist="0" dir="5400000" fadeDir="5400000" sx="100000" sy="-100000" kx="0" ky="0" algn="bl" rotWithShape="0"/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4000"/>
                </a:pPr>
              </a:p>
            </p:txBody>
          </p:sp>
          <p:sp>
            <p:nvSpPr>
              <p:cNvPr id="236" name="Shape 236"/>
              <p:cNvSpPr/>
              <p:nvPr/>
            </p:nvSpPr>
            <p:spPr>
              <a:xfrm>
                <a:off x="850900" y="495300"/>
                <a:ext cx="2832100" cy="1701800"/>
              </a:xfrm>
              <a:prstGeom prst="roundRect">
                <a:avLst>
                  <a:gd name="adj" fmla="val 11194"/>
                </a:avLst>
              </a:prstGeom>
              <a:solidFill>
                <a:srgbClr val="0433FF">
                  <a:alpha val="37000"/>
                </a:srgbClr>
              </a:solidFill>
              <a:ln w="25400" cap="flat">
                <a:noFill/>
                <a:miter lim="400000"/>
              </a:ln>
              <a:effectLst>
                <a:reflection blurRad="0" stA="71804" stPos="0" endA="0" endPos="40000" dist="0" dir="5400000" fadeDir="5400000" sx="100000" sy="-100000" kx="0" ky="0" algn="bl" rotWithShape="0"/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4000"/>
                </a:pPr>
              </a:p>
            </p:txBody>
          </p:sp>
        </p:grpSp>
        <p:grpSp>
          <p:nvGrpSpPr>
            <p:cNvPr id="240" name="Group 240"/>
            <p:cNvGrpSpPr/>
            <p:nvPr/>
          </p:nvGrpSpPr>
          <p:grpSpPr>
            <a:xfrm>
              <a:off x="4521199" y="215900"/>
              <a:ext cx="3644901" cy="1701800"/>
              <a:chOff x="0" y="0"/>
              <a:chExt cx="3644900" cy="1701800"/>
            </a:xfrm>
          </p:grpSpPr>
          <p:sp>
            <p:nvSpPr>
              <p:cNvPr id="238" name="Shape 238"/>
              <p:cNvSpPr/>
              <p:nvPr/>
            </p:nvSpPr>
            <p:spPr>
              <a:xfrm>
                <a:off x="-1" y="469899"/>
                <a:ext cx="749302" cy="723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2600">
                  <a:alpha val="31000"/>
                </a:srgbClr>
              </a:solidFill>
              <a:ln w="25400" cap="flat">
                <a:noFill/>
                <a:miter lim="400000"/>
              </a:ln>
              <a:effectLst>
                <a:reflection blurRad="0" stA="71804" stPos="0" endA="0" endPos="40000" dist="0" dir="5400000" fadeDir="5400000" sx="100000" sy="-100000" kx="0" ky="0" algn="bl" rotWithShape="0"/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4000"/>
                </a:pPr>
              </a:p>
            </p:txBody>
          </p:sp>
          <p:sp>
            <p:nvSpPr>
              <p:cNvPr id="239" name="Shape 239"/>
              <p:cNvSpPr/>
              <p:nvPr/>
            </p:nvSpPr>
            <p:spPr>
              <a:xfrm>
                <a:off x="812800" y="0"/>
                <a:ext cx="2832100" cy="1701800"/>
              </a:xfrm>
              <a:prstGeom prst="roundRect">
                <a:avLst>
                  <a:gd name="adj" fmla="val 11194"/>
                </a:avLst>
              </a:prstGeom>
              <a:solidFill>
                <a:srgbClr val="0433FF">
                  <a:alpha val="37000"/>
                </a:srgbClr>
              </a:solidFill>
              <a:ln w="25400" cap="flat">
                <a:noFill/>
                <a:miter lim="400000"/>
              </a:ln>
              <a:effectLst>
                <a:reflection blurRad="0" stA="71804" stPos="0" endA="0" endPos="40000" dist="0" dir="5400000" fadeDir="5400000" sx="100000" sy="-100000" kx="0" ky="0" algn="bl" rotWithShape="0"/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4000"/>
                </a:pPr>
              </a:p>
            </p:txBody>
          </p:sp>
        </p:grpSp>
      </p:grpSp>
      <p:grpSp>
        <p:nvGrpSpPr>
          <p:cNvPr id="246" name="Group 246"/>
          <p:cNvGrpSpPr/>
          <p:nvPr/>
        </p:nvGrpSpPr>
        <p:grpSpPr>
          <a:xfrm>
            <a:off x="5270499" y="4457699"/>
            <a:ext cx="3187701" cy="3619501"/>
            <a:chOff x="0" y="0"/>
            <a:chExt cx="3187700" cy="3619500"/>
          </a:xfrm>
        </p:grpSpPr>
        <p:sp>
          <p:nvSpPr>
            <p:cNvPr id="242" name="Shape 242"/>
            <p:cNvSpPr/>
            <p:nvPr/>
          </p:nvSpPr>
          <p:spPr>
            <a:xfrm>
              <a:off x="-1" y="2717799"/>
              <a:ext cx="609601" cy="596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>
                <a:alpha val="31000"/>
              </a:srgbClr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/>
              </a:pPr>
            </a:p>
          </p:txBody>
        </p:sp>
        <p:sp>
          <p:nvSpPr>
            <p:cNvPr id="243" name="Shape 243"/>
            <p:cNvSpPr/>
            <p:nvPr/>
          </p:nvSpPr>
          <p:spPr>
            <a:xfrm>
              <a:off x="774700" y="2324100"/>
              <a:ext cx="2019300" cy="1295400"/>
            </a:xfrm>
            <a:prstGeom prst="roundRect">
              <a:avLst>
                <a:gd name="adj" fmla="val 14706"/>
              </a:avLst>
            </a:prstGeom>
            <a:solidFill>
              <a:srgbClr val="0433FF">
                <a:alpha val="37000"/>
              </a:srgbClr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/>
              </a:pPr>
            </a:p>
          </p:txBody>
        </p:sp>
        <p:sp>
          <p:nvSpPr>
            <p:cNvPr id="244" name="Shape 244"/>
            <p:cNvSpPr/>
            <p:nvPr/>
          </p:nvSpPr>
          <p:spPr>
            <a:xfrm>
              <a:off x="431799" y="-1"/>
              <a:ext cx="609601" cy="596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>
                <a:alpha val="31000"/>
              </a:srgbClr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/>
              </a:pPr>
            </a:p>
          </p:txBody>
        </p:sp>
        <p:sp>
          <p:nvSpPr>
            <p:cNvPr id="245" name="Shape 245"/>
            <p:cNvSpPr/>
            <p:nvPr/>
          </p:nvSpPr>
          <p:spPr>
            <a:xfrm>
              <a:off x="1168400" y="482600"/>
              <a:ext cx="2019300" cy="1295400"/>
            </a:xfrm>
            <a:prstGeom prst="roundRect">
              <a:avLst>
                <a:gd name="adj" fmla="val 14706"/>
              </a:avLst>
            </a:prstGeom>
            <a:solidFill>
              <a:srgbClr val="0433FF">
                <a:alpha val="37000"/>
              </a:srgbClr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/>
              </a:pPr>
            </a:p>
          </p:txBody>
        </p:sp>
      </p:grpSp>
      <p:pic>
        <p:nvPicPr>
          <p:cNvPr id="247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06400" y="4508500"/>
            <a:ext cx="3784600" cy="203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775200" y="4546600"/>
            <a:ext cx="5689600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dropped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622800" y="6731000"/>
            <a:ext cx="5384800" cy="1308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checker dir="horz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xi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xi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after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presetClass="exi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afterEffect" presetClass="entr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xi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presetClass="entr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presetClass="exi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afterEffect" presetClass="entr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presetClass="entr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nodeType="clickEffect" presetClass="entr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1" grpId="8"/>
      <p:bldP build="whole" bldLvl="1" animBg="1" rev="0" advAuto="0" spid="222" grpId="17"/>
      <p:bldP build="whole" bldLvl="1" animBg="1" rev="0" advAuto="0" spid="225" grpId="3"/>
      <p:bldP build="whole" bldLvl="1" animBg="1" rev="0" advAuto="0" spid="234" grpId="14"/>
      <p:bldP build="whole" bldLvl="1" animBg="1" rev="0" advAuto="0" spid="234" grpId="15"/>
      <p:bldP build="whole" bldLvl="1" animBg="1" rev="0" advAuto="0" spid="247" grpId="2"/>
      <p:bldP build="whole" bldLvl="1" animBg="1" rev="0" advAuto="0" spid="223" grpId="18"/>
      <p:bldP build="whole" bldLvl="1" animBg="1" rev="0" advAuto="0" spid="249" grpId="10"/>
      <p:bldP build="whole" bldLvl="1" animBg="1" rev="0" advAuto="0" spid="231" grpId="9"/>
      <p:bldP build="whole" bldLvl="1" animBg="1" rev="0" advAuto="0" spid="231" grpId="11"/>
      <p:bldP build="whole" bldLvl="1" animBg="1" rev="0" advAuto="0" spid="221" grpId="1"/>
      <p:bldP build="whole" bldLvl="1" animBg="1" rev="0" advAuto="0" spid="224" grpId="16"/>
      <p:bldP build="whole" bldLvl="1" animBg="1" rev="0" advAuto="0" spid="246" grpId="12"/>
      <p:bldP build="whole" bldLvl="1" animBg="1" rev="0" advAuto="0" spid="228" grpId="4"/>
      <p:bldP build="whole" bldLvl="1" animBg="1" rev="0" advAuto="0" spid="248" grpId="5"/>
      <p:bldP build="whole" bldLvl="1" animBg="1" rev="0" advAuto="0" spid="228" grpId="6"/>
      <p:bldP build="whole" bldLvl="1" animBg="1" rev="0" advAuto="0" spid="246" grpId="13"/>
      <p:bldP build="whole" bldLvl="1" animBg="1" rev="0" advAuto="0" spid="241" grpId="7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3251200" y="266700"/>
            <a:ext cx="6502400" cy="711200"/>
          </a:xfrm>
          <a:prstGeom prst="roundRect">
            <a:avLst>
              <a:gd name="adj" fmla="val 50000"/>
            </a:avLst>
          </a:prstGeom>
          <a:solidFill>
            <a:srgbClr val="EEF148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Faites les exercices suivants</a:t>
            </a:r>
          </a:p>
        </p:txBody>
      </p:sp>
      <p:sp>
        <p:nvSpPr>
          <p:cNvPr id="252" name="Shape 252"/>
          <p:cNvSpPr/>
          <p:nvPr/>
        </p:nvSpPr>
        <p:spPr>
          <a:xfrm>
            <a:off x="5377929" y="4559300"/>
            <a:ext cx="2240459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p. 225, # 1.</a:t>
            </a:r>
          </a:p>
        </p:txBody>
      </p:sp>
    </p:spTree>
  </p:cSld>
  <p:clrMapOvr>
    <a:masterClrMapping/>
  </p:clrMapOvr>
  <p:transition spd="slow" advClick="1">
    <p:checker dir="horz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94100" y="647700"/>
            <a:ext cx="4724400" cy="393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7400" y="1701800"/>
            <a:ext cx="4533900" cy="203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40400" y="1739900"/>
            <a:ext cx="5105400" cy="203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1500" y="4991100"/>
            <a:ext cx="5245100" cy="203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08700" y="5016500"/>
            <a:ext cx="5359400" cy="203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Shape 259"/>
          <p:cNvSpPr/>
          <p:nvPr/>
        </p:nvSpPr>
        <p:spPr>
          <a:xfrm>
            <a:off x="139700" y="469900"/>
            <a:ext cx="3060700" cy="762000"/>
          </a:xfrm>
          <a:prstGeom prst="roundRect">
            <a:avLst>
              <a:gd name="adj" fmla="val 50000"/>
            </a:avLst>
          </a:prstGeom>
          <a:solidFill>
            <a:srgbClr val="6FD355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Proposition: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8" grpId="4"/>
      <p:bldP build="whole" bldLvl="1" animBg="1" rev="0" advAuto="0" spid="256" grpId="2"/>
      <p:bldP build="whole" bldLvl="1" animBg="1" rev="0" advAuto="0" spid="257" grpId="3"/>
      <p:bldP build="whole" bldLvl="1" animBg="1" rev="0" advAuto="0" spid="25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/>
        </p:nvSpPr>
        <p:spPr>
          <a:xfrm>
            <a:off x="139700" y="469900"/>
            <a:ext cx="2971800" cy="762000"/>
          </a:xfrm>
          <a:prstGeom prst="roundRect">
            <a:avLst>
              <a:gd name="adj" fmla="val 50000"/>
            </a:avLst>
          </a:prstGeom>
          <a:solidFill>
            <a:srgbClr val="6FD355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Proposition:</a:t>
            </a:r>
          </a:p>
        </p:txBody>
      </p:sp>
      <p:pic>
        <p:nvPicPr>
          <p:cNvPr id="262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00" y="609600"/>
            <a:ext cx="5207000" cy="469900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Shape 263"/>
          <p:cNvSpPr/>
          <p:nvPr/>
        </p:nvSpPr>
        <p:spPr>
          <a:xfrm>
            <a:off x="614939" y="1555750"/>
            <a:ext cx="11783170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Une preuve directe de ceci n’est pas particulièrement amusante!</a:t>
            </a:r>
          </a:p>
        </p:txBody>
      </p:sp>
      <p:sp>
        <p:nvSpPr>
          <p:cNvPr id="264" name="Shape 264"/>
          <p:cNvSpPr/>
          <p:nvPr/>
        </p:nvSpPr>
        <p:spPr>
          <a:xfrm>
            <a:off x="5886915" y="2546350"/>
            <a:ext cx="1239218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Mais, </a:t>
            </a:r>
          </a:p>
        </p:txBody>
      </p:sp>
      <p:sp>
        <p:nvSpPr>
          <p:cNvPr id="265" name="Shape 265"/>
          <p:cNvSpPr/>
          <p:nvPr/>
        </p:nvSpPr>
        <p:spPr>
          <a:xfrm>
            <a:off x="10473" y="3390900"/>
            <a:ext cx="1299210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si on passe par les matrices élémentaires... c’est plus beaucoup </a:t>
            </a:r>
            <a:endParaRPr sz="3600"/>
          </a:p>
          <a:p>
            <a:pPr lvl="0">
              <a:defRPr sz="1800"/>
            </a:pPr>
            <a:r>
              <a:rPr sz="3600"/>
              <a:t>plus sympathique!</a:t>
            </a:r>
          </a:p>
        </p:txBody>
      </p:sp>
      <p:pic>
        <p:nvPicPr>
          <p:cNvPr id="266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38500" y="6146800"/>
            <a:ext cx="5156200" cy="469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9" name="Group 269"/>
          <p:cNvGrpSpPr/>
          <p:nvPr/>
        </p:nvGrpSpPr>
        <p:grpSpPr>
          <a:xfrm>
            <a:off x="3221812" y="5099050"/>
            <a:ext cx="7179023" cy="622300"/>
            <a:chOff x="0" y="0"/>
            <a:chExt cx="7179022" cy="622300"/>
          </a:xfrm>
        </p:grpSpPr>
        <p:sp>
          <p:nvSpPr>
            <p:cNvPr id="267" name="Shape 267"/>
            <p:cNvSpPr/>
            <p:nvPr/>
          </p:nvSpPr>
          <p:spPr>
            <a:xfrm>
              <a:off x="0" y="0"/>
              <a:ext cx="7179023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Si     est une matrice élémentaire, alors</a:t>
              </a:r>
            </a:p>
          </p:txBody>
        </p:sp>
        <p:pic>
          <p:nvPicPr>
            <p:cNvPr id="268" name="dropped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88187" y="146050"/>
              <a:ext cx="330201" cy="317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70" name="Shape 270"/>
          <p:cNvSpPr/>
          <p:nvPr/>
        </p:nvSpPr>
        <p:spPr>
          <a:xfrm>
            <a:off x="595386" y="6972300"/>
            <a:ext cx="12106872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Il y a trois types de matrices élémentaires, donc trois cas à vérifier.</a:t>
            </a:r>
          </a:p>
        </p:txBody>
      </p:sp>
      <p:sp>
        <p:nvSpPr>
          <p:cNvPr id="271" name="Shape 271"/>
          <p:cNvSpPr/>
          <p:nvPr/>
        </p:nvSpPr>
        <p:spPr>
          <a:xfrm>
            <a:off x="139700" y="5041900"/>
            <a:ext cx="2743200" cy="762000"/>
          </a:xfrm>
          <a:prstGeom prst="roundRect">
            <a:avLst>
              <a:gd name="adj" fmla="val 50000"/>
            </a:avLst>
          </a:prstGeom>
          <a:solidFill>
            <a:srgbClr val="6FD355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Lemme:</a:t>
            </a:r>
          </a:p>
        </p:txBody>
      </p:sp>
    </p:spTree>
  </p:cSld>
  <p:clrMapOvr>
    <a:masterClrMapping/>
  </p:clrMapOvr>
  <p:transition spd="slow" advClick="1">
    <p:checker dir="horz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4" grpId="2"/>
      <p:bldP build="whole" bldLvl="1" animBg="1" rev="0" advAuto="0" spid="263" grpId="1"/>
      <p:bldP build="whole" bldLvl="1" animBg="1" rev="0" advAuto="0" spid="266" grpId="6"/>
      <p:bldP build="whole" bldLvl="1" animBg="1" rev="0" advAuto="0" spid="270" grpId="7"/>
      <p:bldP build="whole" bldLvl="1" animBg="1" rev="0" advAuto="0" spid="269" grpId="5"/>
      <p:bldP build="whole" bldLvl="1" animBg="1" rev="0" advAuto="0" spid="265" grpId="3"/>
      <p:bldP build="whole" bldLvl="1" animBg="1" rev="0" advAuto="0" spid="271" grpId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2755900" y="165100"/>
            <a:ext cx="7810500" cy="800100"/>
          </a:xfrm>
          <a:prstGeom prst="roundRect">
            <a:avLst>
              <a:gd name="adj" fmla="val 50000"/>
            </a:avLst>
          </a:prstGeom>
          <a:solidFill>
            <a:srgbClr val="00D3C4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Au dernier cours, nous avons vu</a:t>
            </a:r>
          </a:p>
        </p:txBody>
      </p:sp>
      <p:sp>
        <p:nvSpPr>
          <p:cNvPr id="45" name="Shape 45"/>
          <p:cNvSpPr/>
          <p:nvPr/>
        </p:nvSpPr>
        <p:spPr>
          <a:xfrm>
            <a:off x="1739900" y="2298700"/>
            <a:ext cx="10134600" cy="374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marL="635000" indent="-635000" algn="l">
              <a:lnSpc>
                <a:spcPct val="200000"/>
              </a:lnSpc>
              <a:buClr>
                <a:srgbClr val="008B81"/>
              </a:buClr>
              <a:buSzPct val="125000"/>
              <a:buFont typeface="Lucida Grande"/>
              <a:buChar char="✓"/>
              <a:defRPr sz="1800"/>
            </a:pPr>
            <a:r>
              <a:rPr sz="3600"/>
              <a:t>L’inverse d’une matrice.</a:t>
            </a:r>
            <a:endParaRPr sz="3600"/>
          </a:p>
          <a:p>
            <a:pPr lvl="1" marL="635000" indent="-635000" algn="l">
              <a:lnSpc>
                <a:spcPct val="200000"/>
              </a:lnSpc>
              <a:buClr>
                <a:srgbClr val="008B81"/>
              </a:buClr>
              <a:buSzPct val="125000"/>
              <a:buFont typeface="Lucida Grande"/>
              <a:buChar char="✓"/>
              <a:defRPr sz="1800"/>
            </a:pPr>
            <a:r>
              <a:rPr sz="3600"/>
              <a:t>Quelques théorèmes qui encadrent son existence.</a:t>
            </a:r>
            <a:endParaRPr sz="3600"/>
          </a:p>
          <a:p>
            <a:pPr lvl="1" marL="635000" indent="-635000" algn="l">
              <a:lnSpc>
                <a:spcPct val="200000"/>
              </a:lnSpc>
              <a:buClr>
                <a:srgbClr val="008B81"/>
              </a:buClr>
              <a:buSzPct val="125000"/>
              <a:buFont typeface="Lucida Grande"/>
              <a:buChar char="✓"/>
              <a:defRPr sz="1800"/>
            </a:pPr>
            <a:r>
              <a:rPr sz="3600"/>
              <a:t>Les matrices élémentaires.</a:t>
            </a:r>
            <a:endParaRPr sz="3600"/>
          </a:p>
          <a:p>
            <a:pPr lvl="1" marL="635000" indent="-635000" algn="l">
              <a:lnSpc>
                <a:spcPct val="200000"/>
              </a:lnSpc>
              <a:buClr>
                <a:srgbClr val="008B81"/>
              </a:buClr>
              <a:buSzPct val="125000"/>
              <a:buFont typeface="Lucida Grande"/>
              <a:buChar char="✓"/>
              <a:defRPr sz="1800"/>
            </a:pPr>
            <a:r>
              <a:rPr sz="3600"/>
              <a:t>L’algorithme de Gauss pour trouver l’inverse.</a:t>
            </a:r>
          </a:p>
        </p:txBody>
      </p:sp>
    </p:spTree>
  </p:cSld>
  <p:clrMapOvr>
    <a:masterClrMapping/>
  </p:clrMapOvr>
  <p:transition spd="slow" advClick="1">
    <p:checker dir="horz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roup 275"/>
          <p:cNvGrpSpPr/>
          <p:nvPr/>
        </p:nvGrpSpPr>
        <p:grpSpPr>
          <a:xfrm>
            <a:off x="276795" y="285750"/>
            <a:ext cx="3319836" cy="622300"/>
            <a:chOff x="0" y="0"/>
            <a:chExt cx="3319834" cy="622300"/>
          </a:xfrm>
        </p:grpSpPr>
        <p:sp>
          <p:nvSpPr>
            <p:cNvPr id="273" name="Shape 273"/>
            <p:cNvSpPr/>
            <p:nvPr/>
          </p:nvSpPr>
          <p:spPr>
            <a:xfrm>
              <a:off x="0" y="0"/>
              <a:ext cx="3319835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/>
            </a:lstStyle>
            <a:p>
              <a:pPr lvl="0">
                <a:defRPr sz="1800"/>
              </a:pPr>
              <a:r>
                <a:rPr sz="3600"/>
                <a:t>(Type                  )</a:t>
              </a:r>
            </a:p>
          </p:txBody>
        </p:sp>
        <p:pic>
          <p:nvPicPr>
            <p:cNvPr id="274" name="dropped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501204" y="95250"/>
              <a:ext cx="1422401" cy="50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8" name="Group 278"/>
          <p:cNvGrpSpPr/>
          <p:nvPr/>
        </p:nvGrpSpPr>
        <p:grpSpPr>
          <a:xfrm>
            <a:off x="241300" y="3155950"/>
            <a:ext cx="3319835" cy="622300"/>
            <a:chOff x="0" y="0"/>
            <a:chExt cx="3319834" cy="622300"/>
          </a:xfrm>
        </p:grpSpPr>
        <p:pic>
          <p:nvPicPr>
            <p:cNvPr id="276" name="dropped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397000" y="133350"/>
              <a:ext cx="1600200" cy="457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7" name="Shape 277"/>
            <p:cNvSpPr/>
            <p:nvPr/>
          </p:nvSpPr>
          <p:spPr>
            <a:xfrm>
              <a:off x="0" y="0"/>
              <a:ext cx="3319835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/>
            </a:lstStyle>
            <a:p>
              <a:pPr lvl="0">
                <a:defRPr sz="1800"/>
              </a:pPr>
              <a:r>
                <a:rPr sz="3600"/>
                <a:t>(Type                  )</a:t>
              </a:r>
            </a:p>
          </p:txBody>
        </p:sp>
      </p:grpSp>
      <p:grpSp>
        <p:nvGrpSpPr>
          <p:cNvPr id="281" name="Group 281"/>
          <p:cNvGrpSpPr/>
          <p:nvPr/>
        </p:nvGrpSpPr>
        <p:grpSpPr>
          <a:xfrm>
            <a:off x="266700" y="6521450"/>
            <a:ext cx="3891335" cy="628650"/>
            <a:chOff x="0" y="0"/>
            <a:chExt cx="3891334" cy="628650"/>
          </a:xfrm>
        </p:grpSpPr>
        <p:pic>
          <p:nvPicPr>
            <p:cNvPr id="279" name="dropped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0" y="120650"/>
              <a:ext cx="2298700" cy="50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0" name="Shape 280"/>
            <p:cNvSpPr/>
            <p:nvPr/>
          </p:nvSpPr>
          <p:spPr>
            <a:xfrm>
              <a:off x="0" y="0"/>
              <a:ext cx="3891335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/>
            </a:lstStyle>
            <a:p>
              <a:pPr lvl="0">
                <a:defRPr sz="1800"/>
              </a:pPr>
              <a:r>
                <a:rPr sz="3600"/>
                <a:t>(Type                       )</a:t>
              </a:r>
            </a:p>
          </p:txBody>
        </p:sp>
      </p:grpSp>
      <p:pic>
        <p:nvPicPr>
          <p:cNvPr id="282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92600" y="381000"/>
            <a:ext cx="1041400" cy="33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753100" y="381000"/>
            <a:ext cx="1790700" cy="33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988300" y="406400"/>
            <a:ext cx="1016000" cy="31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dropped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679700" y="1676400"/>
            <a:ext cx="1981200" cy="33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dropped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295900" y="1663700"/>
            <a:ext cx="25654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droppedImage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801100" y="1625600"/>
            <a:ext cx="32893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droppedImage.pdf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87400" y="1701800"/>
            <a:ext cx="16764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76700" y="3416300"/>
            <a:ext cx="1041400" cy="330200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Shape 290"/>
          <p:cNvSpPr/>
          <p:nvPr/>
        </p:nvSpPr>
        <p:spPr>
          <a:xfrm>
            <a:off x="3873496" y="2658543"/>
            <a:ext cx="4491576" cy="2"/>
          </a:xfrm>
          <a:prstGeom prst="line">
            <a:avLst/>
          </a:prstGeom>
          <a:ln w="63500">
            <a:solidFill>
              <a:srgbClr val="0056D6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291" name="droppedImage.pdf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626100" y="3378200"/>
            <a:ext cx="698500" cy="3302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5" name="Group 295"/>
          <p:cNvGrpSpPr/>
          <p:nvPr/>
        </p:nvGrpSpPr>
        <p:grpSpPr>
          <a:xfrm>
            <a:off x="662514" y="4019550"/>
            <a:ext cx="11662619" cy="622300"/>
            <a:chOff x="0" y="0"/>
            <a:chExt cx="11662618" cy="622300"/>
          </a:xfrm>
        </p:grpSpPr>
        <p:sp>
          <p:nvSpPr>
            <p:cNvPr id="292" name="Shape 292"/>
            <p:cNvSpPr/>
            <p:nvPr/>
          </p:nvSpPr>
          <p:spPr>
            <a:xfrm>
              <a:off x="0" y="0"/>
              <a:ext cx="11662619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Car     est diagonale, donc            est le produit de sa diagonale.</a:t>
              </a:r>
            </a:p>
          </p:txBody>
        </p:sp>
        <p:pic>
          <p:nvPicPr>
            <p:cNvPr id="293" name="droppedImage.pd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99585" y="158750"/>
              <a:ext cx="330201" cy="317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4" name="dropped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963585" y="133350"/>
              <a:ext cx="1041401" cy="330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96" name="droppedImage.pdf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73100" y="5130800"/>
            <a:ext cx="16764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droppedImage.pdf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2921000" y="5168900"/>
            <a:ext cx="1879600" cy="33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droppedImage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207000" y="5143500"/>
            <a:ext cx="3289300" cy="469900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Shape 299"/>
          <p:cNvSpPr/>
          <p:nvPr/>
        </p:nvSpPr>
        <p:spPr>
          <a:xfrm>
            <a:off x="4063996" y="6151044"/>
            <a:ext cx="4491576" cy="1"/>
          </a:xfrm>
          <a:prstGeom prst="line">
            <a:avLst/>
          </a:prstGeom>
          <a:ln w="63500">
            <a:solidFill>
              <a:srgbClr val="0056D6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300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97400" y="6692900"/>
            <a:ext cx="1041400" cy="33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droppedImage.pdf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193800" y="8407400"/>
            <a:ext cx="16764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droppedImage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232400" y="8382000"/>
            <a:ext cx="32893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droppedImage.pdf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5956300" y="6667500"/>
            <a:ext cx="660400" cy="317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7" name="Group 307"/>
          <p:cNvGrpSpPr/>
          <p:nvPr/>
        </p:nvGrpSpPr>
        <p:grpSpPr>
          <a:xfrm>
            <a:off x="398660" y="7404100"/>
            <a:ext cx="12010654" cy="622300"/>
            <a:chOff x="0" y="0"/>
            <a:chExt cx="12010652" cy="622300"/>
          </a:xfrm>
        </p:grpSpPr>
        <p:sp>
          <p:nvSpPr>
            <p:cNvPr id="304" name="Shape 304"/>
            <p:cNvSpPr/>
            <p:nvPr/>
          </p:nvSpPr>
          <p:spPr>
            <a:xfrm>
              <a:off x="0" y="0"/>
              <a:ext cx="12010653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Car     est triangulaire, donc            est le produit de sa diagonale.</a:t>
              </a:r>
            </a:p>
          </p:txBody>
        </p:sp>
        <p:pic>
          <p:nvPicPr>
            <p:cNvPr id="305" name="droppedImage.pd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95802" y="158750"/>
              <a:ext cx="330201" cy="317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6" name="dropped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40802" y="133350"/>
              <a:ext cx="1041401" cy="330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08" name="droppedImage.pdf"/>
          <p:cNvPicPr/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3289300" y="8432800"/>
            <a:ext cx="1549400" cy="330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checker dir="horz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after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presetClass="entr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presetClass="entr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presetClass="entr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presetClass="entr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presetClass="entr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presetClass="entr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clickEffect" presetClass="entr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afterEffect" presetClass="entr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presetClass="entr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presetClass="entr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presetClass="entr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presetClass="entr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presetClass="entr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presetClass="entr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1" grpId="22"/>
      <p:bldP build="whole" bldLvl="1" animBg="1" rev="0" advAuto="0" spid="307" grpId="21"/>
      <p:bldP build="whole" bldLvl="1" animBg="1" rev="0" advAuto="0" spid="298" grpId="16"/>
      <p:bldP build="whole" bldLvl="1" animBg="1" rev="0" advAuto="0" spid="278" grpId="10"/>
      <p:bldP build="whole" bldLvl="1" animBg="1" rev="0" advAuto="0" spid="295" grpId="13"/>
      <p:bldP build="whole" bldLvl="1" animBg="1" rev="0" advAuto="0" spid="296" grpId="14"/>
      <p:bldP build="whole" bldLvl="1" animBg="1" rev="0" advAuto="0" spid="308" grpId="23"/>
      <p:bldP build="whole" bldLvl="1" animBg="1" rev="0" advAuto="0" spid="291" grpId="12"/>
      <p:bldP build="whole" bldLvl="1" animBg="1" rev="0" advAuto="0" spid="281" grpId="18"/>
      <p:bldP build="whole" bldLvl="1" animBg="1" rev="0" advAuto="0" spid="275" grpId="1"/>
      <p:bldP build="whole" bldLvl="1" animBg="1" rev="0" advAuto="0" spid="282" grpId="2"/>
      <p:bldP build="whole" bldLvl="1" animBg="1" rev="0" advAuto="0" spid="289" grpId="11"/>
      <p:bldP build="whole" bldLvl="1" animBg="1" rev="0" advAuto="0" spid="290" grpId="9"/>
      <p:bldP build="whole" bldLvl="1" animBg="1" rev="0" advAuto="0" spid="299" grpId="17"/>
      <p:bldP build="whole" bldLvl="1" animBg="1" rev="0" advAuto="0" spid="300" grpId="19"/>
      <p:bldP build="whole" bldLvl="1" animBg="1" rev="0" advAuto="0" spid="285" grpId="6"/>
      <p:bldP build="whole" bldLvl="1" animBg="1" rev="0" advAuto="0" spid="283" grpId="3"/>
      <p:bldP build="whole" bldLvl="1" animBg="1" rev="0" advAuto="0" spid="287" grpId="8"/>
      <p:bldP build="whole" bldLvl="1" animBg="1" rev="0" advAuto="0" spid="284" grpId="4"/>
      <p:bldP build="whole" bldLvl="1" animBg="1" rev="0" advAuto="0" spid="297" grpId="15"/>
      <p:bldP build="whole" bldLvl="1" animBg="1" rev="0" advAuto="0" spid="288" grpId="5"/>
      <p:bldP build="whole" bldLvl="1" animBg="1" rev="0" advAuto="0" spid="286" grpId="7"/>
      <p:bldP build="whole" bldLvl="1" animBg="1" rev="0" advAuto="0" spid="303" grpId="20"/>
      <p:bldP build="whole" bldLvl="1" animBg="1" rev="0" advAuto="0" spid="302" grpId="24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/>
        </p:nvSpPr>
        <p:spPr>
          <a:xfrm>
            <a:off x="139700" y="469900"/>
            <a:ext cx="2743200" cy="762000"/>
          </a:xfrm>
          <a:prstGeom prst="roundRect">
            <a:avLst>
              <a:gd name="adj" fmla="val 50000"/>
            </a:avLst>
          </a:prstGeom>
          <a:solidFill>
            <a:srgbClr val="6FD355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Théorème:</a:t>
            </a:r>
          </a:p>
        </p:txBody>
      </p:sp>
      <p:sp>
        <p:nvSpPr>
          <p:cNvPr id="311" name="Shape 311"/>
          <p:cNvSpPr/>
          <p:nvPr/>
        </p:nvSpPr>
        <p:spPr>
          <a:xfrm>
            <a:off x="139700" y="1917700"/>
            <a:ext cx="2235200" cy="698500"/>
          </a:xfrm>
          <a:prstGeom prst="roundRect">
            <a:avLst>
              <a:gd name="adj" fmla="val 50000"/>
            </a:avLst>
          </a:prstGeom>
          <a:solidFill>
            <a:srgbClr val="84F866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Preuve:</a:t>
            </a:r>
          </a:p>
        </p:txBody>
      </p:sp>
      <p:pic>
        <p:nvPicPr>
          <p:cNvPr id="312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04200" y="635000"/>
            <a:ext cx="1181100" cy="33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5700" y="647700"/>
            <a:ext cx="1917700" cy="43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26200" y="685800"/>
            <a:ext cx="800100" cy="266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16000" y="3149600"/>
            <a:ext cx="54229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629400" y="3136900"/>
            <a:ext cx="52324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286000" y="4127500"/>
            <a:ext cx="7289800" cy="469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3" name="Group 323"/>
          <p:cNvGrpSpPr/>
          <p:nvPr/>
        </p:nvGrpSpPr>
        <p:grpSpPr>
          <a:xfrm>
            <a:off x="3390900" y="4559300"/>
            <a:ext cx="4140200" cy="1130300"/>
            <a:chOff x="0" y="0"/>
            <a:chExt cx="4140200" cy="1130300"/>
          </a:xfrm>
        </p:grpSpPr>
        <p:pic>
          <p:nvPicPr>
            <p:cNvPr id="318" name="droppedIm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57300" y="698500"/>
              <a:ext cx="673100" cy="431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9" name="Shape 319"/>
            <p:cNvSpPr/>
            <p:nvPr/>
          </p:nvSpPr>
          <p:spPr>
            <a:xfrm flipH="1">
              <a:off x="1418166" y="152400"/>
              <a:ext cx="2722034" cy="402168"/>
            </a:xfrm>
            <a:prstGeom prst="line">
              <a:avLst/>
            </a:prstGeom>
            <a:noFill/>
            <a:ln w="38100" cap="flat">
              <a:solidFill>
                <a:srgbClr val="FF6A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" name="Shape 320"/>
            <p:cNvSpPr/>
            <p:nvPr/>
          </p:nvSpPr>
          <p:spPr>
            <a:xfrm flipH="1">
              <a:off x="1452033" y="127000"/>
              <a:ext cx="1388535" cy="410634"/>
            </a:xfrm>
            <a:prstGeom prst="line">
              <a:avLst/>
            </a:prstGeom>
            <a:noFill/>
            <a:ln w="38100" cap="flat">
              <a:solidFill>
                <a:srgbClr val="FF6A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" name="Shape 321"/>
            <p:cNvSpPr/>
            <p:nvPr/>
          </p:nvSpPr>
          <p:spPr>
            <a:xfrm flipH="1">
              <a:off x="1367366" y="38100"/>
              <a:ext cx="156635" cy="482600"/>
            </a:xfrm>
            <a:prstGeom prst="line">
              <a:avLst/>
            </a:prstGeom>
            <a:noFill/>
            <a:ln w="38100" cap="flat">
              <a:solidFill>
                <a:srgbClr val="FF6A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" name="Shape 322"/>
            <p:cNvSpPr/>
            <p:nvPr/>
          </p:nvSpPr>
          <p:spPr>
            <a:xfrm>
              <a:off x="0" y="0"/>
              <a:ext cx="1401234" cy="554567"/>
            </a:xfrm>
            <a:prstGeom prst="line">
              <a:avLst/>
            </a:prstGeom>
            <a:noFill/>
            <a:ln w="38100" cap="flat">
              <a:solidFill>
                <a:srgbClr val="FF6A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326" name="Group 326"/>
          <p:cNvGrpSpPr/>
          <p:nvPr/>
        </p:nvGrpSpPr>
        <p:grpSpPr>
          <a:xfrm>
            <a:off x="2052308" y="6813550"/>
            <a:ext cx="8883031" cy="622300"/>
            <a:chOff x="0" y="0"/>
            <a:chExt cx="8883029" cy="622300"/>
          </a:xfrm>
        </p:grpSpPr>
        <p:sp>
          <p:nvSpPr>
            <p:cNvPr id="324" name="Shape 324"/>
            <p:cNvSpPr/>
            <p:nvPr/>
          </p:nvSpPr>
          <p:spPr>
            <a:xfrm>
              <a:off x="0" y="0"/>
              <a:ext cx="8883030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car la dernière ligne de     est une ligne de zéros,</a:t>
              </a:r>
            </a:p>
          </p:txBody>
        </p:sp>
        <p:pic>
          <p:nvPicPr>
            <p:cNvPr id="325" name="droppedImage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335791" y="120650"/>
              <a:ext cx="393701" cy="330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29" name="Group 329"/>
          <p:cNvGrpSpPr/>
          <p:nvPr/>
        </p:nvGrpSpPr>
        <p:grpSpPr>
          <a:xfrm>
            <a:off x="2461815" y="1943100"/>
            <a:ext cx="7012385" cy="622300"/>
            <a:chOff x="0" y="0"/>
            <a:chExt cx="7012384" cy="622300"/>
          </a:xfrm>
        </p:grpSpPr>
        <p:pic>
          <p:nvPicPr>
            <p:cNvPr id="327" name="droppedIm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240484" y="139700"/>
              <a:ext cx="3771901" cy="406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8" name="Shape 328"/>
            <p:cNvSpPr/>
            <p:nvPr/>
          </p:nvSpPr>
          <p:spPr>
            <a:xfrm>
              <a:off x="0" y="0"/>
              <a:ext cx="3416300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On peut écrire</a:t>
              </a:r>
            </a:p>
          </p:txBody>
        </p:sp>
      </p:grpSp>
      <p:grpSp>
        <p:nvGrpSpPr>
          <p:cNvPr id="332" name="Group 332"/>
          <p:cNvGrpSpPr/>
          <p:nvPr/>
        </p:nvGrpSpPr>
        <p:grpSpPr>
          <a:xfrm>
            <a:off x="8420100" y="1943100"/>
            <a:ext cx="3619500" cy="622300"/>
            <a:chOff x="0" y="0"/>
            <a:chExt cx="3619500" cy="622300"/>
          </a:xfrm>
        </p:grpSpPr>
        <p:pic>
          <p:nvPicPr>
            <p:cNvPr id="330" name="droppedImage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222500" y="127000"/>
              <a:ext cx="1397000" cy="330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1" name="Shape 331"/>
            <p:cNvSpPr/>
            <p:nvPr/>
          </p:nvSpPr>
          <p:spPr>
            <a:xfrm>
              <a:off x="0" y="0"/>
              <a:ext cx="3416300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avec</a:t>
              </a:r>
            </a:p>
          </p:txBody>
        </p:sp>
      </p:grpSp>
      <p:grpSp>
        <p:nvGrpSpPr>
          <p:cNvPr id="335" name="Group 335"/>
          <p:cNvGrpSpPr/>
          <p:nvPr/>
        </p:nvGrpSpPr>
        <p:grpSpPr>
          <a:xfrm>
            <a:off x="3733800" y="5854700"/>
            <a:ext cx="3073400" cy="622300"/>
            <a:chOff x="0" y="0"/>
            <a:chExt cx="3073400" cy="622300"/>
          </a:xfrm>
        </p:grpSpPr>
        <p:pic>
          <p:nvPicPr>
            <p:cNvPr id="333" name="droppedImage.pdf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22300" y="114300"/>
              <a:ext cx="1181100" cy="431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4" name="Shape 334"/>
            <p:cNvSpPr/>
            <p:nvPr/>
          </p:nvSpPr>
          <p:spPr>
            <a:xfrm>
              <a:off x="0" y="0"/>
              <a:ext cx="3073400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/>
            </a:lstStyle>
            <a:p>
              <a:pPr lvl="0">
                <a:defRPr sz="1800"/>
              </a:pPr>
              <a:r>
                <a:rPr sz="3600"/>
                <a:t>Si             ,</a:t>
              </a:r>
            </a:p>
          </p:txBody>
        </p:sp>
      </p:grpSp>
      <p:grpSp>
        <p:nvGrpSpPr>
          <p:cNvPr id="338" name="Group 338"/>
          <p:cNvGrpSpPr/>
          <p:nvPr/>
        </p:nvGrpSpPr>
        <p:grpSpPr>
          <a:xfrm>
            <a:off x="5918200" y="5842000"/>
            <a:ext cx="3340100" cy="622300"/>
            <a:chOff x="0" y="0"/>
            <a:chExt cx="3340100" cy="622300"/>
          </a:xfrm>
        </p:grpSpPr>
        <p:pic>
          <p:nvPicPr>
            <p:cNvPr id="336" name="droppedImage.pd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143000" y="127000"/>
              <a:ext cx="1917700" cy="330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7" name="Shape 337"/>
            <p:cNvSpPr/>
            <p:nvPr/>
          </p:nvSpPr>
          <p:spPr>
            <a:xfrm>
              <a:off x="0" y="0"/>
              <a:ext cx="3340100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/>
            </a:lstStyle>
            <a:p>
              <a:pPr lvl="0">
                <a:defRPr sz="1800"/>
              </a:pPr>
              <a:r>
                <a:rPr sz="3600"/>
                <a:t>alors                   ,        </a:t>
              </a:r>
            </a:p>
          </p:txBody>
        </p:sp>
      </p:grpSp>
      <p:grpSp>
        <p:nvGrpSpPr>
          <p:cNvPr id="341" name="Group 341"/>
          <p:cNvGrpSpPr/>
          <p:nvPr/>
        </p:nvGrpSpPr>
        <p:grpSpPr>
          <a:xfrm>
            <a:off x="4432300" y="7797800"/>
            <a:ext cx="4127500" cy="622300"/>
            <a:chOff x="0" y="0"/>
            <a:chExt cx="4127500" cy="622300"/>
          </a:xfrm>
        </p:grpSpPr>
        <p:pic>
          <p:nvPicPr>
            <p:cNvPr id="339" name="droppedImage.pdf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701800" y="152400"/>
              <a:ext cx="1917700" cy="342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0" name="Shape 340"/>
            <p:cNvSpPr/>
            <p:nvPr/>
          </p:nvSpPr>
          <p:spPr>
            <a:xfrm>
              <a:off x="0" y="0"/>
              <a:ext cx="4127500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/>
            </a:lstStyle>
            <a:p>
              <a:pPr lvl="0">
                <a:defRPr sz="1800"/>
              </a:pPr>
              <a:r>
                <a:rPr sz="3600"/>
                <a:t>et donc,                   .</a:t>
              </a:r>
            </a:p>
          </p:txBody>
        </p:sp>
      </p:grpSp>
    </p:spTree>
  </p:cSld>
  <p:clrMapOvr>
    <a:masterClrMapping/>
  </p:clrMapOvr>
  <p:transition spd="slow" advClick="1">
    <p:checker dir="horz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5" grpId="4"/>
      <p:bldP build="whole" bldLvl="1" animBg="1" rev="0" advAuto="0" spid="338" grpId="9"/>
      <p:bldP build="whole" bldLvl="1" animBg="1" rev="0" advAuto="0" spid="329" grpId="2"/>
      <p:bldP build="whole" bldLvl="1" animBg="1" rev="0" advAuto="0" spid="332" grpId="3"/>
      <p:bldP build="whole" bldLvl="1" animBg="1" rev="0" advAuto="0" spid="311" grpId="1"/>
      <p:bldP build="whole" bldLvl="1" animBg="1" rev="0" advAuto="0" spid="335" grpId="8"/>
      <p:bldP build="whole" bldLvl="1" animBg="1" rev="0" advAuto="0" spid="316" grpId="5"/>
      <p:bldP build="whole" bldLvl="1" animBg="1" rev="0" advAuto="0" spid="341" grpId="11"/>
      <p:bldP build="whole" bldLvl="1" animBg="1" rev="0" advAuto="0" spid="323" grpId="7"/>
      <p:bldP build="whole" bldLvl="1" animBg="1" rev="0" advAuto="0" spid="326" grpId="10"/>
      <p:bldP build="whole" bldLvl="1" animBg="1" rev="0" advAuto="0" spid="317" grpId="6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/>
        </p:nvSpPr>
        <p:spPr>
          <a:xfrm>
            <a:off x="934535" y="298450"/>
            <a:ext cx="11118578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En fait, on peut reformuler le dernier théorème comme suit:</a:t>
            </a:r>
          </a:p>
        </p:txBody>
      </p:sp>
      <p:pic>
        <p:nvPicPr>
          <p:cNvPr id="344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54400" y="1854200"/>
            <a:ext cx="1917700" cy="43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43600" y="1892300"/>
            <a:ext cx="800100" cy="2667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8" name="Group 348"/>
          <p:cNvGrpSpPr/>
          <p:nvPr/>
        </p:nvGrpSpPr>
        <p:grpSpPr>
          <a:xfrm>
            <a:off x="7454900" y="1733550"/>
            <a:ext cx="2964601" cy="622300"/>
            <a:chOff x="0" y="0"/>
            <a:chExt cx="2964600" cy="622300"/>
          </a:xfrm>
        </p:grpSpPr>
        <p:pic>
          <p:nvPicPr>
            <p:cNvPr id="346" name="dropped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33350"/>
              <a:ext cx="381000" cy="330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7" name="Shape 347"/>
            <p:cNvSpPr/>
            <p:nvPr/>
          </p:nvSpPr>
          <p:spPr>
            <a:xfrm>
              <a:off x="523447" y="0"/>
              <a:ext cx="2441154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est inversible</a:t>
              </a:r>
            </a:p>
          </p:txBody>
        </p:sp>
      </p:grpSp>
      <p:sp>
        <p:nvSpPr>
          <p:cNvPr id="349" name="Shape 349"/>
          <p:cNvSpPr/>
          <p:nvPr/>
        </p:nvSpPr>
        <p:spPr>
          <a:xfrm>
            <a:off x="1239620" y="3676650"/>
            <a:ext cx="10025808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1800"/>
            </a:pPr>
            <a:r>
              <a:rPr sz="3600"/>
              <a:t>Et cet énoncé peut peut faire gagner bien du temps! </a:t>
            </a:r>
          </a:p>
        </p:txBody>
      </p:sp>
      <p:sp>
        <p:nvSpPr>
          <p:cNvPr id="350" name="Shape 350"/>
          <p:cNvSpPr/>
          <p:nvPr/>
        </p:nvSpPr>
        <p:spPr>
          <a:xfrm>
            <a:off x="48573" y="5727700"/>
            <a:ext cx="1299210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Car calculer un déterminant, c’est pas mal plus court </a:t>
            </a:r>
            <a:endParaRPr sz="3600"/>
          </a:p>
          <a:p>
            <a:pPr lvl="0">
              <a:defRPr sz="1800"/>
            </a:pPr>
            <a:r>
              <a:rPr sz="3600"/>
              <a:t>que de trouver un inverse!</a:t>
            </a:r>
          </a:p>
        </p:txBody>
      </p:sp>
    </p:spTree>
  </p:cSld>
  <p:clrMapOvr>
    <a:masterClrMapping/>
  </p:clrMapOvr>
  <p:transition spd="slow" advClick="1">
    <p:checker dir="horz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8" grpId="4"/>
      <p:bldP build="whole" bldLvl="1" animBg="1" rev="0" advAuto="0" spid="350" grpId="6"/>
      <p:bldP build="whole" bldLvl="1" animBg="1" rev="0" advAuto="0" spid="349" grpId="5"/>
      <p:bldP build="whole" bldLvl="1" animBg="1" rev="0" advAuto="0" spid="344" grpId="2"/>
      <p:bldP build="whole" bldLvl="1" animBg="1" rev="0" advAuto="0" spid="345" grpId="3"/>
      <p:bldP build="whole" bldLvl="1" animBg="1" rev="0" advAuto="0" spid="34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/>
        </p:nvSpPr>
        <p:spPr>
          <a:xfrm>
            <a:off x="241300" y="393700"/>
            <a:ext cx="2743200" cy="698500"/>
          </a:xfrm>
          <a:prstGeom prst="roundRect">
            <a:avLst>
              <a:gd name="adj" fmla="val 50000"/>
            </a:avLst>
          </a:prstGeom>
          <a:solidFill>
            <a:srgbClr val="84F866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Preuve:</a:t>
            </a:r>
          </a:p>
        </p:txBody>
      </p:sp>
      <p:pic>
        <p:nvPicPr>
          <p:cNvPr id="353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00" y="520700"/>
            <a:ext cx="5207000" cy="469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6" name="Group 356"/>
          <p:cNvGrpSpPr/>
          <p:nvPr/>
        </p:nvGrpSpPr>
        <p:grpSpPr>
          <a:xfrm>
            <a:off x="1346200" y="1968500"/>
            <a:ext cx="3187700" cy="622300"/>
            <a:chOff x="0" y="0"/>
            <a:chExt cx="3187700" cy="622300"/>
          </a:xfrm>
        </p:grpSpPr>
        <p:sp>
          <p:nvSpPr>
            <p:cNvPr id="354" name="Shape 354"/>
            <p:cNvSpPr/>
            <p:nvPr/>
          </p:nvSpPr>
          <p:spPr>
            <a:xfrm>
              <a:off x="0" y="0"/>
              <a:ext cx="3187700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/>
            </a:lstStyle>
            <a:p>
              <a:pPr lvl="0">
                <a:defRPr sz="1800"/>
              </a:pPr>
              <a:r>
                <a:rPr sz="3600"/>
                <a:t>Si                   ,</a:t>
              </a:r>
            </a:p>
          </p:txBody>
        </p:sp>
        <p:pic>
          <p:nvPicPr>
            <p:cNvPr id="355" name="dropped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71500" y="114300"/>
              <a:ext cx="1917700" cy="431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57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92700" y="7772400"/>
            <a:ext cx="1917700" cy="342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0" name="Group 360"/>
          <p:cNvGrpSpPr/>
          <p:nvPr/>
        </p:nvGrpSpPr>
        <p:grpSpPr>
          <a:xfrm>
            <a:off x="4038600" y="1955800"/>
            <a:ext cx="4902200" cy="622300"/>
            <a:chOff x="0" y="0"/>
            <a:chExt cx="4902200" cy="622300"/>
          </a:xfrm>
        </p:grpSpPr>
        <p:sp>
          <p:nvSpPr>
            <p:cNvPr id="358" name="Shape 358"/>
            <p:cNvSpPr/>
            <p:nvPr/>
          </p:nvSpPr>
          <p:spPr>
            <a:xfrm>
              <a:off x="0" y="0"/>
              <a:ext cx="1257300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alors</a:t>
              </a:r>
            </a:p>
          </p:txBody>
        </p:sp>
        <p:pic>
          <p:nvPicPr>
            <p:cNvPr id="359" name="dropped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346200" y="127000"/>
              <a:ext cx="3556000" cy="406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61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11300" y="3022600"/>
            <a:ext cx="62484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416300" y="3898900"/>
            <a:ext cx="74676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3" name="dropped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517900" y="4711700"/>
            <a:ext cx="72644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4" name="dropped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517900" y="5588000"/>
            <a:ext cx="52197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droppedImage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556000" y="6375400"/>
            <a:ext cx="3238500" cy="469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checker dir="horz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6" grpId="1"/>
      <p:bldP build="whole" bldLvl="1" animBg="1" rev="0" advAuto="0" spid="364" grpId="6"/>
      <p:bldP build="whole" bldLvl="1" animBg="1" rev="0" advAuto="0" spid="362" grpId="4"/>
      <p:bldP build="whole" bldLvl="1" animBg="1" rev="0" advAuto="0" spid="361" grpId="3"/>
      <p:bldP build="whole" bldLvl="1" animBg="1" rev="0" advAuto="0" spid="365" grpId="7"/>
      <p:bldP build="whole" bldLvl="1" animBg="1" rev="0" advAuto="0" spid="360" grpId="2"/>
      <p:bldP build="whole" bldLvl="1" animBg="1" rev="0" advAuto="0" spid="363" grpId="5"/>
      <p:bldP build="whole" bldLvl="1" animBg="1" rev="0" advAuto="0" spid="357" grpId="8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roup 369"/>
          <p:cNvGrpSpPr/>
          <p:nvPr/>
        </p:nvGrpSpPr>
        <p:grpSpPr>
          <a:xfrm>
            <a:off x="1892300" y="495300"/>
            <a:ext cx="2768600" cy="622300"/>
            <a:chOff x="0" y="0"/>
            <a:chExt cx="2768600" cy="622300"/>
          </a:xfrm>
        </p:grpSpPr>
        <p:pic>
          <p:nvPicPr>
            <p:cNvPr id="367" name="dropped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35000" y="127000"/>
              <a:ext cx="1917700" cy="342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8" name="Shape 368"/>
            <p:cNvSpPr/>
            <p:nvPr/>
          </p:nvSpPr>
          <p:spPr>
            <a:xfrm>
              <a:off x="0" y="0"/>
              <a:ext cx="2768600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/>
            </a:lstStyle>
            <a:p>
              <a:pPr lvl="0">
                <a:defRPr sz="1800"/>
              </a:pPr>
              <a:r>
                <a:rPr sz="3600"/>
                <a:t>Si                   ,</a:t>
              </a:r>
            </a:p>
          </p:txBody>
        </p:sp>
      </p:grpSp>
      <p:grpSp>
        <p:nvGrpSpPr>
          <p:cNvPr id="372" name="Group 372"/>
          <p:cNvGrpSpPr/>
          <p:nvPr/>
        </p:nvGrpSpPr>
        <p:grpSpPr>
          <a:xfrm>
            <a:off x="4749800" y="482600"/>
            <a:ext cx="6362700" cy="622300"/>
            <a:chOff x="0" y="0"/>
            <a:chExt cx="6362700" cy="622300"/>
          </a:xfrm>
        </p:grpSpPr>
        <p:sp>
          <p:nvSpPr>
            <p:cNvPr id="370" name="Shape 370"/>
            <p:cNvSpPr/>
            <p:nvPr/>
          </p:nvSpPr>
          <p:spPr>
            <a:xfrm>
              <a:off x="0" y="0"/>
              <a:ext cx="6362700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/>
            </a:lstStyle>
            <a:p>
              <a:pPr lvl="0">
                <a:defRPr sz="1800"/>
              </a:pPr>
              <a:r>
                <a:rPr sz="3600"/>
                <a:t>reste à voir que                         ,</a:t>
              </a:r>
            </a:p>
          </p:txBody>
        </p:sp>
        <p:pic>
          <p:nvPicPr>
            <p:cNvPr id="371" name="dropped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48000" y="114300"/>
              <a:ext cx="2578100" cy="469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73" name="Shape 373"/>
          <p:cNvSpPr/>
          <p:nvPr/>
        </p:nvSpPr>
        <p:spPr>
          <a:xfrm>
            <a:off x="1371600" y="1447800"/>
            <a:ext cx="5041900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auquel cas, on n’aura que</a:t>
            </a:r>
          </a:p>
        </p:txBody>
      </p:sp>
      <p:pic>
        <p:nvPicPr>
          <p:cNvPr id="374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13500" y="1562100"/>
            <a:ext cx="5207000" cy="469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7" name="Group 377"/>
          <p:cNvGrpSpPr/>
          <p:nvPr/>
        </p:nvGrpSpPr>
        <p:grpSpPr>
          <a:xfrm>
            <a:off x="3543300" y="2425700"/>
            <a:ext cx="5918200" cy="622300"/>
            <a:chOff x="0" y="0"/>
            <a:chExt cx="5918200" cy="622300"/>
          </a:xfrm>
        </p:grpSpPr>
        <p:sp>
          <p:nvSpPr>
            <p:cNvPr id="375" name="Shape 375"/>
            <p:cNvSpPr/>
            <p:nvPr/>
          </p:nvSpPr>
          <p:spPr>
            <a:xfrm>
              <a:off x="0" y="0"/>
              <a:ext cx="1638300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mais</a:t>
              </a:r>
            </a:p>
          </p:txBody>
        </p:sp>
        <p:pic>
          <p:nvPicPr>
            <p:cNvPr id="376" name="dropped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435100" y="139700"/>
              <a:ext cx="4483100" cy="406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80" name="Group 380"/>
          <p:cNvGrpSpPr/>
          <p:nvPr/>
        </p:nvGrpSpPr>
        <p:grpSpPr>
          <a:xfrm>
            <a:off x="4406900" y="4749800"/>
            <a:ext cx="4191000" cy="622300"/>
            <a:chOff x="0" y="0"/>
            <a:chExt cx="4191000" cy="622300"/>
          </a:xfrm>
        </p:grpSpPr>
        <p:pic>
          <p:nvPicPr>
            <p:cNvPr id="378" name="dropped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625600" y="114300"/>
              <a:ext cx="2565400" cy="469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79" name="Shape 379"/>
            <p:cNvSpPr/>
            <p:nvPr/>
          </p:nvSpPr>
          <p:spPr>
            <a:xfrm>
              <a:off x="0" y="0"/>
              <a:ext cx="1638300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mais</a:t>
              </a:r>
            </a:p>
          </p:txBody>
        </p:sp>
      </p:grpSp>
      <p:grpSp>
        <p:nvGrpSpPr>
          <p:cNvPr id="383" name="Group 383"/>
          <p:cNvGrpSpPr/>
          <p:nvPr/>
        </p:nvGrpSpPr>
        <p:grpSpPr>
          <a:xfrm>
            <a:off x="2052308" y="6000750"/>
            <a:ext cx="8883031" cy="622300"/>
            <a:chOff x="0" y="0"/>
            <a:chExt cx="8883029" cy="622300"/>
          </a:xfrm>
        </p:grpSpPr>
        <p:sp>
          <p:nvSpPr>
            <p:cNvPr id="381" name="Shape 381"/>
            <p:cNvSpPr/>
            <p:nvPr/>
          </p:nvSpPr>
          <p:spPr>
            <a:xfrm>
              <a:off x="0" y="0"/>
              <a:ext cx="8883030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car la dernière ligne de     est une ligne de zéros,</a:t>
              </a:r>
            </a:p>
          </p:txBody>
        </p:sp>
        <p:pic>
          <p:nvPicPr>
            <p:cNvPr id="382" name="dropped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310391" y="158750"/>
              <a:ext cx="393701" cy="330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86" name="Group 386"/>
          <p:cNvGrpSpPr/>
          <p:nvPr/>
        </p:nvGrpSpPr>
        <p:grpSpPr>
          <a:xfrm>
            <a:off x="2766169" y="7289800"/>
            <a:ext cx="7461871" cy="622300"/>
            <a:chOff x="0" y="0"/>
            <a:chExt cx="7461870" cy="622300"/>
          </a:xfrm>
        </p:grpSpPr>
        <p:sp>
          <p:nvSpPr>
            <p:cNvPr id="384" name="Shape 384"/>
            <p:cNvSpPr/>
            <p:nvPr/>
          </p:nvSpPr>
          <p:spPr>
            <a:xfrm>
              <a:off x="0" y="0"/>
              <a:ext cx="7461871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et donc, la dernière ligne de           aussi.</a:t>
              </a:r>
            </a:p>
          </p:txBody>
        </p:sp>
        <p:pic>
          <p:nvPicPr>
            <p:cNvPr id="385" name="droppedIm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399930" y="127000"/>
              <a:ext cx="736601" cy="330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89" name="Group 389"/>
          <p:cNvGrpSpPr/>
          <p:nvPr/>
        </p:nvGrpSpPr>
        <p:grpSpPr>
          <a:xfrm>
            <a:off x="2120900" y="3581400"/>
            <a:ext cx="8763000" cy="622300"/>
            <a:chOff x="0" y="0"/>
            <a:chExt cx="8763000" cy="622300"/>
          </a:xfrm>
        </p:grpSpPr>
        <p:pic>
          <p:nvPicPr>
            <p:cNvPr id="387" name="droppedImage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257300" y="114300"/>
              <a:ext cx="7505700" cy="469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88" name="Shape 388"/>
            <p:cNvSpPr/>
            <p:nvPr/>
          </p:nvSpPr>
          <p:spPr>
            <a:xfrm>
              <a:off x="0" y="0"/>
              <a:ext cx="1638300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et</a:t>
              </a:r>
            </a:p>
          </p:txBody>
        </p:sp>
      </p:grpSp>
    </p:spTree>
  </p:cSld>
  <p:clrMapOvr>
    <a:masterClrMapping/>
  </p:clrMapOvr>
  <p:transition spd="slow" advClick="1">
    <p:checker dir="horz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3" grpId="8"/>
      <p:bldP build="whole" bldLvl="1" animBg="1" rev="0" advAuto="0" spid="386" grpId="9"/>
      <p:bldP build="whole" bldLvl="1" animBg="1" rev="0" advAuto="0" spid="377" grpId="5"/>
      <p:bldP build="whole" bldLvl="1" animBg="1" rev="0" advAuto="0" spid="372" grpId="2"/>
      <p:bldP build="whole" bldLvl="1" animBg="1" rev="0" advAuto="0" spid="389" grpId="6"/>
      <p:bldP build="whole" bldLvl="1" animBg="1" rev="0" advAuto="0" spid="374" grpId="4"/>
      <p:bldP build="whole" bldLvl="1" animBg="1" rev="0" advAuto="0" spid="373" grpId="3"/>
      <p:bldP build="whole" bldLvl="1" animBg="1" rev="0" advAuto="0" spid="369" grpId="1"/>
      <p:bldP build="whole" bldLvl="1" animBg="1" rev="0" advAuto="0" spid="380" grpId="7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/>
        </p:nvSpPr>
        <p:spPr>
          <a:xfrm>
            <a:off x="139700" y="469900"/>
            <a:ext cx="2997200" cy="762000"/>
          </a:xfrm>
          <a:prstGeom prst="roundRect">
            <a:avLst>
              <a:gd name="adj" fmla="val 50000"/>
            </a:avLst>
          </a:prstGeom>
          <a:solidFill>
            <a:srgbClr val="6FD355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Proposition:</a:t>
            </a:r>
          </a:p>
        </p:txBody>
      </p:sp>
      <p:sp>
        <p:nvSpPr>
          <p:cNvPr id="392" name="Shape 392"/>
          <p:cNvSpPr/>
          <p:nvPr/>
        </p:nvSpPr>
        <p:spPr>
          <a:xfrm>
            <a:off x="139700" y="2679700"/>
            <a:ext cx="2743200" cy="698500"/>
          </a:xfrm>
          <a:prstGeom prst="roundRect">
            <a:avLst>
              <a:gd name="adj" fmla="val 50000"/>
            </a:avLst>
          </a:prstGeom>
          <a:solidFill>
            <a:srgbClr val="84F866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Preuve:</a:t>
            </a:r>
          </a:p>
        </p:txBody>
      </p:sp>
      <p:pic>
        <p:nvPicPr>
          <p:cNvPr id="393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2400" y="444500"/>
            <a:ext cx="3911600" cy="1041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4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0" y="2794000"/>
            <a:ext cx="2692400" cy="53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56500" y="2768600"/>
            <a:ext cx="3759200" cy="53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52800" y="2882900"/>
            <a:ext cx="889000" cy="33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7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582400" y="2832100"/>
            <a:ext cx="660400" cy="31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114800" y="5003800"/>
            <a:ext cx="3365500" cy="533400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Shape 399"/>
          <p:cNvSpPr/>
          <p:nvPr/>
        </p:nvSpPr>
        <p:spPr>
          <a:xfrm>
            <a:off x="35873" y="6165850"/>
            <a:ext cx="1299210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Transposer ne fait qu’interchanger le rôle des lignes et des colonnes.</a:t>
            </a:r>
          </a:p>
        </p:txBody>
      </p:sp>
      <p:sp>
        <p:nvSpPr>
          <p:cNvPr id="400" name="Shape 400"/>
          <p:cNvSpPr/>
          <p:nvPr/>
        </p:nvSpPr>
        <p:spPr>
          <a:xfrm>
            <a:off x="139700" y="4889500"/>
            <a:ext cx="2997200" cy="762000"/>
          </a:xfrm>
          <a:prstGeom prst="roundRect">
            <a:avLst>
              <a:gd name="adj" fmla="val 50000"/>
            </a:avLst>
          </a:prstGeom>
          <a:solidFill>
            <a:srgbClr val="6FD355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Proposition:</a:t>
            </a:r>
          </a:p>
        </p:txBody>
      </p:sp>
    </p:spTree>
  </p:cSld>
  <p:clrMapOvr>
    <a:masterClrMapping/>
  </p:clrMapOvr>
  <p:transition spd="slow" advClick="1">
    <p:checker dir="horz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9" grpId="8"/>
      <p:bldP build="whole" bldLvl="1" animBg="1" rev="0" advAuto="0" spid="400" grpId="6"/>
      <p:bldP build="whole" bldLvl="1" animBg="1" rev="0" advAuto="0" spid="394" grpId="3"/>
      <p:bldP build="whole" bldLvl="1" animBg="1" rev="0" advAuto="0" spid="397" grpId="5"/>
      <p:bldP build="whole" bldLvl="1" animBg="1" rev="0" advAuto="0" spid="398" grpId="7"/>
      <p:bldP build="whole" bldLvl="1" animBg="1" rev="0" advAuto="0" spid="395" grpId="4"/>
      <p:bldP build="whole" bldLvl="1" animBg="1" rev="0" advAuto="0" spid="392" grpId="1"/>
      <p:bldP build="whole" bldLvl="1" animBg="1" rev="0" advAuto="0" spid="396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/>
          <p:nvPr/>
        </p:nvSpPr>
        <p:spPr>
          <a:xfrm>
            <a:off x="165100" y="4775200"/>
            <a:ext cx="2895600" cy="762000"/>
          </a:xfrm>
          <a:prstGeom prst="roundRect">
            <a:avLst>
              <a:gd name="adj" fmla="val 50000"/>
            </a:avLst>
          </a:prstGeom>
          <a:solidFill>
            <a:srgbClr val="A460D7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Remarque:</a:t>
            </a:r>
          </a:p>
        </p:txBody>
      </p:sp>
      <p:pic>
        <p:nvPicPr>
          <p:cNvPr id="403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70500" y="2997200"/>
            <a:ext cx="4343400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404" name="Shape 404"/>
          <p:cNvSpPr/>
          <p:nvPr/>
        </p:nvSpPr>
        <p:spPr>
          <a:xfrm>
            <a:off x="3189572" y="4845050"/>
            <a:ext cx="996950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 lvl="0">
              <a:defRPr sz="1800"/>
            </a:pPr>
            <a:r>
              <a:rPr sz="3600"/>
              <a:t>Cette définition permet la réécriture du déterminant comme suit:</a:t>
            </a:r>
          </a:p>
        </p:txBody>
      </p:sp>
      <p:pic>
        <p:nvPicPr>
          <p:cNvPr id="405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73700" y="6604000"/>
            <a:ext cx="3873500" cy="1371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10" name="Group 410"/>
          <p:cNvGrpSpPr/>
          <p:nvPr/>
        </p:nvGrpSpPr>
        <p:grpSpPr>
          <a:xfrm>
            <a:off x="3196952" y="895350"/>
            <a:ext cx="9728201" cy="1143000"/>
            <a:chOff x="0" y="0"/>
            <a:chExt cx="9728200" cy="1143000"/>
          </a:xfrm>
        </p:grpSpPr>
        <p:sp>
          <p:nvSpPr>
            <p:cNvPr id="406" name="Shape 406"/>
            <p:cNvSpPr/>
            <p:nvPr/>
          </p:nvSpPr>
          <p:spPr>
            <a:xfrm>
              <a:off x="0" y="0"/>
              <a:ext cx="9728200" cy="1143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/>
            </a:lstStyle>
            <a:p>
              <a:pPr lvl="0">
                <a:defRPr sz="1800"/>
              </a:pPr>
              <a:r>
                <a:rPr sz="3600"/>
                <a:t>Soit     une matrice carrée, le cofacteur de l’élément       , noté        , est:</a:t>
              </a:r>
            </a:p>
          </p:txBody>
        </p:sp>
        <p:pic>
          <p:nvPicPr>
            <p:cNvPr id="407" name="dropped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67047" y="120650"/>
              <a:ext cx="393701" cy="35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8" name="dropped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749947" y="641350"/>
              <a:ext cx="698501" cy="482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9" name="dropped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895747" y="755650"/>
              <a:ext cx="558801" cy="368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11" name="Shape 411"/>
          <p:cNvSpPr/>
          <p:nvPr/>
        </p:nvSpPr>
        <p:spPr>
          <a:xfrm>
            <a:off x="279400" y="863600"/>
            <a:ext cx="2667000" cy="762000"/>
          </a:xfrm>
          <a:prstGeom prst="roundRect">
            <a:avLst>
              <a:gd name="adj" fmla="val 50000"/>
            </a:avLst>
          </a:prstGeom>
          <a:solidFill>
            <a:srgbClr val="EF983D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Définition:</a:t>
            </a:r>
          </a:p>
        </p:txBody>
      </p:sp>
    </p:spTree>
  </p:cSld>
  <p:clrMapOvr>
    <a:masterClrMapping/>
  </p:clrMapOvr>
  <p:transition spd="slow" advClick="1">
    <p:checker dir="horz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2" grpId="3"/>
      <p:bldP build="whole" bldLvl="1" animBg="1" rev="0" advAuto="0" spid="403" grpId="2"/>
      <p:bldP build="whole" bldLvl="1" animBg="1" rev="0" advAuto="0" spid="404" grpId="4"/>
      <p:bldP build="whole" bldLvl="1" animBg="1" rev="0" advAuto="0" spid="410" grpId="1"/>
      <p:bldP build="whole" bldLvl="1" animBg="1" rev="0" advAuto="0" spid="405" grpId="5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/>
          <p:nvPr/>
        </p:nvSpPr>
        <p:spPr>
          <a:xfrm>
            <a:off x="139700" y="469900"/>
            <a:ext cx="2959100" cy="762000"/>
          </a:xfrm>
          <a:prstGeom prst="roundRect">
            <a:avLst>
              <a:gd name="adj" fmla="val 50000"/>
            </a:avLst>
          </a:prstGeom>
          <a:solidFill>
            <a:srgbClr val="6FD355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Proposition:</a:t>
            </a:r>
          </a:p>
        </p:txBody>
      </p:sp>
      <p:sp>
        <p:nvSpPr>
          <p:cNvPr id="414" name="Shape 414"/>
          <p:cNvSpPr/>
          <p:nvPr/>
        </p:nvSpPr>
        <p:spPr>
          <a:xfrm>
            <a:off x="165100" y="2082800"/>
            <a:ext cx="2743200" cy="698500"/>
          </a:xfrm>
          <a:prstGeom prst="roundRect">
            <a:avLst>
              <a:gd name="adj" fmla="val 50000"/>
            </a:avLst>
          </a:prstGeom>
          <a:solidFill>
            <a:srgbClr val="84F866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Preuve:</a:t>
            </a:r>
          </a:p>
        </p:txBody>
      </p:sp>
      <p:grpSp>
        <p:nvGrpSpPr>
          <p:cNvPr id="418" name="Group 418"/>
          <p:cNvGrpSpPr/>
          <p:nvPr/>
        </p:nvGrpSpPr>
        <p:grpSpPr>
          <a:xfrm>
            <a:off x="1397000" y="3365500"/>
            <a:ext cx="10680700" cy="1028700"/>
            <a:chOff x="0" y="0"/>
            <a:chExt cx="10680700" cy="1028700"/>
          </a:xfrm>
        </p:grpSpPr>
        <p:sp>
          <p:nvSpPr>
            <p:cNvPr id="415" name="Shape 415"/>
            <p:cNvSpPr/>
            <p:nvPr/>
          </p:nvSpPr>
          <p:spPr>
            <a:xfrm>
              <a:off x="0" y="469900"/>
              <a:ext cx="4305300" cy="558800"/>
            </a:xfrm>
            <a:prstGeom prst="roundRect">
              <a:avLst>
                <a:gd name="adj" fmla="val 34091"/>
              </a:avLst>
            </a:prstGeom>
            <a:solidFill>
              <a:srgbClr val="FF9300">
                <a:alpha val="23000"/>
              </a:srgbClr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/>
              </a:pPr>
            </a:p>
          </p:txBody>
        </p:sp>
        <p:sp>
          <p:nvSpPr>
            <p:cNvPr id="416" name="Shape 416"/>
            <p:cNvSpPr/>
            <p:nvPr/>
          </p:nvSpPr>
          <p:spPr>
            <a:xfrm>
              <a:off x="6375400" y="0"/>
              <a:ext cx="4305300" cy="558800"/>
            </a:xfrm>
            <a:prstGeom prst="roundRect">
              <a:avLst>
                <a:gd name="adj" fmla="val 34091"/>
              </a:avLst>
            </a:prstGeom>
            <a:solidFill>
              <a:srgbClr val="FF9300">
                <a:alpha val="23000"/>
              </a:srgbClr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/>
              </a:pPr>
            </a:p>
          </p:txBody>
        </p:sp>
        <p:sp>
          <p:nvSpPr>
            <p:cNvPr id="417" name="Shape 417"/>
            <p:cNvSpPr/>
            <p:nvPr/>
          </p:nvSpPr>
          <p:spPr>
            <a:xfrm flipH="1">
              <a:off x="4580466" y="393700"/>
              <a:ext cx="1676401" cy="372533"/>
            </a:xfrm>
            <a:prstGeom prst="line">
              <a:avLst/>
            </a:prstGeom>
            <a:noFill/>
            <a:ln w="25400" cap="flat">
              <a:solidFill>
                <a:srgbClr val="E324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pic>
        <p:nvPicPr>
          <p:cNvPr id="419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89400" y="812800"/>
            <a:ext cx="1041400" cy="444500"/>
          </a:xfrm>
          <a:prstGeom prst="rect">
            <a:avLst/>
          </a:prstGeom>
          <a:ln w="12700">
            <a:miter lim="400000"/>
          </a:ln>
        </p:spPr>
      </p:pic>
      <p:sp>
        <p:nvSpPr>
          <p:cNvPr id="420" name="Shape 420"/>
          <p:cNvSpPr/>
          <p:nvPr/>
        </p:nvSpPr>
        <p:spPr>
          <a:xfrm>
            <a:off x="3453134" y="698500"/>
            <a:ext cx="1847777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 lvl="0">
              <a:defRPr sz="1800"/>
            </a:pPr>
            <a:r>
              <a:rPr sz="3600"/>
              <a:t>Si           ,</a:t>
            </a:r>
          </a:p>
        </p:txBody>
      </p:sp>
      <p:sp>
        <p:nvSpPr>
          <p:cNvPr id="421" name="Shape 421"/>
          <p:cNvSpPr/>
          <p:nvPr/>
        </p:nvSpPr>
        <p:spPr>
          <a:xfrm>
            <a:off x="5354959" y="685800"/>
            <a:ext cx="4419527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 lvl="0">
              <a:defRPr sz="1800"/>
            </a:pPr>
            <a:r>
              <a:rPr sz="3600"/>
              <a:t>alors                             .</a:t>
            </a:r>
          </a:p>
        </p:txBody>
      </p:sp>
      <p:sp>
        <p:nvSpPr>
          <p:cNvPr id="422" name="Shape 422"/>
          <p:cNvSpPr/>
          <p:nvPr/>
        </p:nvSpPr>
        <p:spPr>
          <a:xfrm>
            <a:off x="3297783" y="2120900"/>
            <a:ext cx="6590780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 lvl="0">
              <a:defRPr sz="1800"/>
            </a:pPr>
            <a:r>
              <a:rPr sz="3600"/>
              <a:t>L’idée devient explicite si on prend </a:t>
            </a:r>
          </a:p>
        </p:txBody>
      </p:sp>
      <p:pic>
        <p:nvPicPr>
          <p:cNvPr id="423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67900" y="2260600"/>
            <a:ext cx="2298700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4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89900" y="7531100"/>
            <a:ext cx="711200" cy="33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5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78600" y="431800"/>
            <a:ext cx="2959100" cy="127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6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771900" y="7099300"/>
            <a:ext cx="2108200" cy="1270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9" name="Group 429"/>
          <p:cNvGrpSpPr/>
          <p:nvPr/>
        </p:nvGrpSpPr>
        <p:grpSpPr>
          <a:xfrm>
            <a:off x="1460499" y="3886200"/>
            <a:ext cx="4279901" cy="2006600"/>
            <a:chOff x="0" y="0"/>
            <a:chExt cx="4279900" cy="2006600"/>
          </a:xfrm>
        </p:grpSpPr>
        <p:sp>
          <p:nvSpPr>
            <p:cNvPr id="427" name="Shape 427"/>
            <p:cNvSpPr/>
            <p:nvPr/>
          </p:nvSpPr>
          <p:spPr>
            <a:xfrm>
              <a:off x="-1" y="-1"/>
              <a:ext cx="520701" cy="469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>
                <a:alpha val="36000"/>
              </a:srgbClr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/>
              </a:pPr>
            </a:p>
          </p:txBody>
        </p:sp>
        <p:sp>
          <p:nvSpPr>
            <p:cNvPr id="428" name="Shape 428"/>
            <p:cNvSpPr/>
            <p:nvPr/>
          </p:nvSpPr>
          <p:spPr>
            <a:xfrm>
              <a:off x="901700" y="0"/>
              <a:ext cx="3378200" cy="2006600"/>
            </a:xfrm>
            <a:prstGeom prst="roundRect">
              <a:avLst>
                <a:gd name="adj" fmla="val 9494"/>
              </a:avLst>
            </a:prstGeom>
            <a:solidFill>
              <a:srgbClr val="0433FF">
                <a:alpha val="21000"/>
              </a:srgbClr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/>
              </a:pPr>
            </a:p>
          </p:txBody>
        </p:sp>
      </p:grpSp>
      <p:pic>
        <p:nvPicPr>
          <p:cNvPr id="430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299200" y="7493000"/>
            <a:ext cx="1524000" cy="3302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33" name="Group 433"/>
          <p:cNvGrpSpPr/>
          <p:nvPr/>
        </p:nvGrpSpPr>
        <p:grpSpPr>
          <a:xfrm>
            <a:off x="7848599" y="3416300"/>
            <a:ext cx="4203701" cy="2451100"/>
            <a:chOff x="0" y="0"/>
            <a:chExt cx="4203700" cy="2451099"/>
          </a:xfrm>
        </p:grpSpPr>
        <p:sp>
          <p:nvSpPr>
            <p:cNvPr id="431" name="Shape 431"/>
            <p:cNvSpPr/>
            <p:nvPr/>
          </p:nvSpPr>
          <p:spPr>
            <a:xfrm>
              <a:off x="825500" y="444500"/>
              <a:ext cx="3378200" cy="2006600"/>
            </a:xfrm>
            <a:prstGeom prst="roundRect">
              <a:avLst>
                <a:gd name="adj" fmla="val 9494"/>
              </a:avLst>
            </a:prstGeom>
            <a:solidFill>
              <a:srgbClr val="0433FF">
                <a:alpha val="21000"/>
              </a:srgbClr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/>
              </a:pPr>
            </a:p>
          </p:txBody>
        </p:sp>
        <p:sp>
          <p:nvSpPr>
            <p:cNvPr id="432" name="Shape 432"/>
            <p:cNvSpPr/>
            <p:nvPr/>
          </p:nvSpPr>
          <p:spPr>
            <a:xfrm>
              <a:off x="-1" y="-1"/>
              <a:ext cx="520701" cy="469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>
                <a:alpha val="36000"/>
              </a:srgbClr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/>
              </a:pPr>
            </a:p>
          </p:txBody>
        </p:sp>
      </p:grpSp>
      <p:sp>
        <p:nvSpPr>
          <p:cNvPr id="434" name="Shape 434"/>
          <p:cNvSpPr/>
          <p:nvPr/>
        </p:nvSpPr>
        <p:spPr>
          <a:xfrm>
            <a:off x="7772400" y="3810000"/>
            <a:ext cx="4305300" cy="558800"/>
          </a:xfrm>
          <a:prstGeom prst="roundRect">
            <a:avLst>
              <a:gd name="adj" fmla="val 34091"/>
            </a:avLst>
          </a:prstGeom>
          <a:solidFill>
            <a:srgbClr val="FF9300">
              <a:alpha val="23000"/>
            </a:srgbClr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lvl="0">
              <a:defRPr sz="4000"/>
            </a:pPr>
          </a:p>
        </p:txBody>
      </p:sp>
      <p:pic>
        <p:nvPicPr>
          <p:cNvPr id="435" name="dropped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731000" y="3378200"/>
            <a:ext cx="5575301" cy="2465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436" name="dropped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55600" y="3403600"/>
            <a:ext cx="5643218" cy="2489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checker dir="horz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9" grpId="6"/>
      <p:bldP build="whole" bldLvl="1" animBg="1" rev="0" advAuto="0" spid="424" grpId="12"/>
      <p:bldP build="whole" bldLvl="1" animBg="1" rev="0" advAuto="0" spid="422" grpId="2"/>
      <p:bldP build="whole" bldLvl="1" animBg="1" rev="0" advAuto="0" spid="436" grpId="4"/>
      <p:bldP build="whole" bldLvl="1" animBg="1" rev="0" advAuto="0" spid="430" grpId="10"/>
      <p:bldP build="whole" bldLvl="1" animBg="1" rev="0" advAuto="0" spid="423" grpId="3"/>
      <p:bldP build="whole" bldLvl="1" animBg="1" rev="0" advAuto="0" spid="435" grpId="7"/>
      <p:bldP build="whole" bldLvl="1" animBg="1" rev="0" advAuto="0" spid="414" grpId="1"/>
      <p:bldP build="whole" bldLvl="1" animBg="1" rev="0" advAuto="0" spid="434" grpId="11"/>
      <p:bldP build="whole" bldLvl="1" animBg="1" rev="0" advAuto="0" spid="426" grpId="5"/>
      <p:bldP build="whole" bldLvl="1" animBg="1" rev="0" advAuto="0" spid="433" grpId="9"/>
      <p:bldP build="whole" bldLvl="1" animBg="1" rev="0" advAuto="0" spid="418" grpId="8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/>
          <p:nvPr/>
        </p:nvSpPr>
        <p:spPr>
          <a:xfrm>
            <a:off x="139700" y="469900"/>
            <a:ext cx="2667000" cy="762000"/>
          </a:xfrm>
          <a:prstGeom prst="roundRect">
            <a:avLst>
              <a:gd name="adj" fmla="val 50000"/>
            </a:avLst>
          </a:prstGeom>
          <a:solidFill>
            <a:srgbClr val="EF983D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Définition:</a:t>
            </a:r>
          </a:p>
        </p:txBody>
      </p:sp>
      <p:sp>
        <p:nvSpPr>
          <p:cNvPr id="439" name="Shape 439"/>
          <p:cNvSpPr/>
          <p:nvPr/>
        </p:nvSpPr>
        <p:spPr>
          <a:xfrm>
            <a:off x="3009900" y="647700"/>
            <a:ext cx="9842500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 lvl="0">
              <a:defRPr sz="1800"/>
            </a:pPr>
            <a:r>
              <a:rPr sz="3600"/>
              <a:t>La matrice des cofacteurs de    , notée              , est:  </a:t>
            </a:r>
          </a:p>
        </p:txBody>
      </p:sp>
      <p:pic>
        <p:nvPicPr>
          <p:cNvPr id="440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18500" y="787400"/>
            <a:ext cx="393700" cy="355600"/>
          </a:xfrm>
          <a:prstGeom prst="rect">
            <a:avLst/>
          </a:prstGeom>
          <a:ln w="12700">
            <a:miter lim="400000"/>
          </a:ln>
        </p:spPr>
      </p:pic>
      <p:sp>
        <p:nvSpPr>
          <p:cNvPr id="441" name="Shape 441"/>
          <p:cNvSpPr/>
          <p:nvPr/>
        </p:nvSpPr>
        <p:spPr>
          <a:xfrm>
            <a:off x="139700" y="6121400"/>
            <a:ext cx="2667000" cy="762000"/>
          </a:xfrm>
          <a:prstGeom prst="roundRect">
            <a:avLst>
              <a:gd name="adj" fmla="val 50000"/>
            </a:avLst>
          </a:prstGeom>
          <a:solidFill>
            <a:srgbClr val="EF983D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Définition:</a:t>
            </a:r>
          </a:p>
        </p:txBody>
      </p:sp>
      <p:pic>
        <p:nvPicPr>
          <p:cNvPr id="442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10800" y="762000"/>
            <a:ext cx="12700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3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09900" y="2108200"/>
            <a:ext cx="7493000" cy="2476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48" name="Group 448"/>
          <p:cNvGrpSpPr/>
          <p:nvPr/>
        </p:nvGrpSpPr>
        <p:grpSpPr>
          <a:xfrm>
            <a:off x="3340100" y="6299200"/>
            <a:ext cx="9842500" cy="622300"/>
            <a:chOff x="0" y="0"/>
            <a:chExt cx="9842500" cy="622300"/>
          </a:xfrm>
        </p:grpSpPr>
        <p:grpSp>
          <p:nvGrpSpPr>
            <p:cNvPr id="446" name="Group 446"/>
            <p:cNvGrpSpPr/>
            <p:nvPr/>
          </p:nvGrpSpPr>
          <p:grpSpPr>
            <a:xfrm>
              <a:off x="0" y="0"/>
              <a:ext cx="9842500" cy="622300"/>
              <a:chOff x="0" y="0"/>
              <a:chExt cx="9842500" cy="622300"/>
            </a:xfrm>
          </p:grpSpPr>
          <p:sp>
            <p:nvSpPr>
              <p:cNvPr id="444" name="Shape 444"/>
              <p:cNvSpPr/>
              <p:nvPr/>
            </p:nvSpPr>
            <p:spPr>
              <a:xfrm>
                <a:off x="0" y="0"/>
                <a:ext cx="9842500" cy="6223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algn="l"/>
              </a:lstStyle>
              <a:p>
                <a:pPr lvl="0">
                  <a:defRPr sz="1800"/>
                </a:pPr>
                <a:r>
                  <a:rPr sz="3600"/>
                  <a:t>La matrice adjointe de    , notée             , est:  </a:t>
                </a:r>
              </a:p>
            </p:txBody>
          </p:sp>
          <p:pic>
            <p:nvPicPr>
              <p:cNvPr id="445" name="droppedImage.pdf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4267200" y="114300"/>
                <a:ext cx="393700" cy="3556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447" name="dropped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045200" y="114300"/>
              <a:ext cx="1320800" cy="469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49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842000" y="7505700"/>
            <a:ext cx="38989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checker dir="horz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1" grpId="2"/>
      <p:bldP build="whole" bldLvl="1" animBg="1" rev="0" advAuto="0" spid="443" grpId="1"/>
      <p:bldP build="whole" bldLvl="1" animBg="1" rev="0" advAuto="0" spid="449" grpId="4"/>
      <p:bldP build="whole" bldLvl="1" animBg="1" rev="0" advAuto="0" spid="448" grpId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/>
          <p:nvPr/>
        </p:nvSpPr>
        <p:spPr>
          <a:xfrm>
            <a:off x="139700" y="444500"/>
            <a:ext cx="2387600" cy="787400"/>
          </a:xfrm>
          <a:prstGeom prst="roundRect">
            <a:avLst>
              <a:gd name="adj" fmla="val 50000"/>
            </a:avLst>
          </a:prstGeom>
          <a:solidFill>
            <a:srgbClr val="3A88FE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Exemple:</a:t>
            </a:r>
          </a:p>
        </p:txBody>
      </p:sp>
      <p:pic>
        <p:nvPicPr>
          <p:cNvPr id="452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03600" y="393700"/>
            <a:ext cx="4775200" cy="165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3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9900" y="4025900"/>
            <a:ext cx="12700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4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95500" y="2400300"/>
            <a:ext cx="9321801" cy="37612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57" name="Group 457"/>
          <p:cNvGrpSpPr/>
          <p:nvPr/>
        </p:nvGrpSpPr>
        <p:grpSpPr>
          <a:xfrm>
            <a:off x="3771900" y="939800"/>
            <a:ext cx="4051300" cy="2514600"/>
            <a:chOff x="0" y="0"/>
            <a:chExt cx="4051300" cy="2514600"/>
          </a:xfrm>
        </p:grpSpPr>
        <p:sp>
          <p:nvSpPr>
            <p:cNvPr id="455" name="Shape 455"/>
            <p:cNvSpPr/>
            <p:nvPr/>
          </p:nvSpPr>
          <p:spPr>
            <a:xfrm>
              <a:off x="0" y="1409700"/>
              <a:ext cx="1574800" cy="1104900"/>
            </a:xfrm>
            <a:prstGeom prst="roundRect">
              <a:avLst>
                <a:gd name="adj" fmla="val 17241"/>
              </a:avLst>
            </a:prstGeom>
            <a:solidFill>
              <a:srgbClr val="0096FF">
                <a:alpha val="39000"/>
              </a:srgbClr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/>
              </a:pPr>
            </a:p>
          </p:txBody>
        </p:sp>
        <p:sp>
          <p:nvSpPr>
            <p:cNvPr id="456" name="Shape 456"/>
            <p:cNvSpPr/>
            <p:nvPr/>
          </p:nvSpPr>
          <p:spPr>
            <a:xfrm>
              <a:off x="2476500" y="0"/>
              <a:ext cx="1574800" cy="1104900"/>
            </a:xfrm>
            <a:prstGeom prst="roundRect">
              <a:avLst>
                <a:gd name="adj" fmla="val 17241"/>
              </a:avLst>
            </a:prstGeom>
            <a:solidFill>
              <a:srgbClr val="0096FF">
                <a:alpha val="39000"/>
              </a:srgbClr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/>
              </a:pPr>
            </a:p>
          </p:txBody>
        </p:sp>
      </p:grpSp>
      <p:grpSp>
        <p:nvGrpSpPr>
          <p:cNvPr id="462" name="Group 462"/>
          <p:cNvGrpSpPr/>
          <p:nvPr/>
        </p:nvGrpSpPr>
        <p:grpSpPr>
          <a:xfrm>
            <a:off x="5029200" y="914400"/>
            <a:ext cx="2946400" cy="2514600"/>
            <a:chOff x="0" y="0"/>
            <a:chExt cx="2946400" cy="2514600"/>
          </a:xfrm>
        </p:grpSpPr>
        <p:sp>
          <p:nvSpPr>
            <p:cNvPr id="458" name="Shape 458"/>
            <p:cNvSpPr/>
            <p:nvPr/>
          </p:nvSpPr>
          <p:spPr>
            <a:xfrm>
              <a:off x="1371600" y="1409700"/>
              <a:ext cx="1574800" cy="1104900"/>
            </a:xfrm>
            <a:prstGeom prst="roundRect">
              <a:avLst>
                <a:gd name="adj" fmla="val 17241"/>
              </a:avLst>
            </a:prstGeom>
            <a:solidFill>
              <a:srgbClr val="FF9300">
                <a:alpha val="39000"/>
              </a:srgbClr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/>
              </a:pPr>
            </a:p>
          </p:txBody>
        </p:sp>
        <p:grpSp>
          <p:nvGrpSpPr>
            <p:cNvPr id="461" name="Group 461"/>
            <p:cNvGrpSpPr/>
            <p:nvPr/>
          </p:nvGrpSpPr>
          <p:grpSpPr>
            <a:xfrm>
              <a:off x="0" y="0"/>
              <a:ext cx="2768600" cy="1117600"/>
              <a:chOff x="0" y="0"/>
              <a:chExt cx="2768600" cy="1117600"/>
            </a:xfrm>
          </p:grpSpPr>
          <p:sp>
            <p:nvSpPr>
              <p:cNvPr id="459" name="Shape 459"/>
              <p:cNvSpPr/>
              <p:nvPr/>
            </p:nvSpPr>
            <p:spPr>
              <a:xfrm>
                <a:off x="0" y="0"/>
                <a:ext cx="698500" cy="1104900"/>
              </a:xfrm>
              <a:prstGeom prst="roundRect">
                <a:avLst>
                  <a:gd name="adj" fmla="val 27273"/>
                </a:avLst>
              </a:prstGeom>
              <a:solidFill>
                <a:srgbClr val="FF9300">
                  <a:alpha val="39000"/>
                </a:srgbClr>
              </a:solidFill>
              <a:ln w="25400" cap="flat">
                <a:noFill/>
                <a:miter lim="400000"/>
              </a:ln>
              <a:effectLst>
                <a:reflection blurRad="0" stA="71804" stPos="0" endA="0" endPos="40000" dist="0" dir="5400000" fadeDir="5400000" sx="100000" sy="-100000" kx="0" ky="0" algn="bl" rotWithShape="0"/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4000"/>
                </a:pPr>
              </a:p>
            </p:txBody>
          </p:sp>
          <p:sp>
            <p:nvSpPr>
              <p:cNvPr id="460" name="Shape 460"/>
              <p:cNvSpPr/>
              <p:nvPr/>
            </p:nvSpPr>
            <p:spPr>
              <a:xfrm>
                <a:off x="2070100" y="12700"/>
                <a:ext cx="698500" cy="1104900"/>
              </a:xfrm>
              <a:prstGeom prst="roundRect">
                <a:avLst>
                  <a:gd name="adj" fmla="val 27273"/>
                </a:avLst>
              </a:prstGeom>
              <a:solidFill>
                <a:srgbClr val="FF9300">
                  <a:alpha val="39000"/>
                </a:srgbClr>
              </a:solidFill>
              <a:ln w="25400" cap="flat">
                <a:noFill/>
                <a:miter lim="400000"/>
              </a:ln>
              <a:effectLst>
                <a:reflection blurRad="0" stA="71804" stPos="0" endA="0" endPos="40000" dist="0" dir="5400000" fadeDir="5400000" sx="100000" sy="-100000" kx="0" ky="0" algn="bl" rotWithShape="0"/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4000"/>
                </a:pPr>
              </a:p>
            </p:txBody>
          </p:sp>
        </p:grpSp>
      </p:grpSp>
      <p:grpSp>
        <p:nvGrpSpPr>
          <p:cNvPr id="465" name="Group 465"/>
          <p:cNvGrpSpPr/>
          <p:nvPr/>
        </p:nvGrpSpPr>
        <p:grpSpPr>
          <a:xfrm>
            <a:off x="4940300" y="965200"/>
            <a:ext cx="5994400" cy="2476500"/>
            <a:chOff x="0" y="0"/>
            <a:chExt cx="5994400" cy="2476500"/>
          </a:xfrm>
        </p:grpSpPr>
        <p:sp>
          <p:nvSpPr>
            <p:cNvPr id="463" name="Shape 463"/>
            <p:cNvSpPr/>
            <p:nvPr/>
          </p:nvSpPr>
          <p:spPr>
            <a:xfrm>
              <a:off x="4419600" y="1371600"/>
              <a:ext cx="1574800" cy="1104900"/>
            </a:xfrm>
            <a:prstGeom prst="roundRect">
              <a:avLst>
                <a:gd name="adj" fmla="val 17241"/>
              </a:avLst>
            </a:prstGeom>
            <a:solidFill>
              <a:srgbClr val="FF2600">
                <a:alpha val="39000"/>
              </a:srgbClr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/>
              </a:pPr>
            </a:p>
          </p:txBody>
        </p:sp>
        <p:sp>
          <p:nvSpPr>
            <p:cNvPr id="464" name="Shape 464"/>
            <p:cNvSpPr/>
            <p:nvPr/>
          </p:nvSpPr>
          <p:spPr>
            <a:xfrm>
              <a:off x="0" y="0"/>
              <a:ext cx="1943100" cy="1028700"/>
            </a:xfrm>
            <a:prstGeom prst="roundRect">
              <a:avLst>
                <a:gd name="adj" fmla="val 18519"/>
              </a:avLst>
            </a:prstGeom>
            <a:solidFill>
              <a:srgbClr val="FF2600">
                <a:alpha val="39000"/>
              </a:srgbClr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/>
              </a:pPr>
            </a:p>
          </p:txBody>
        </p:sp>
      </p:grpSp>
      <p:grpSp>
        <p:nvGrpSpPr>
          <p:cNvPr id="469" name="Group 469"/>
          <p:cNvGrpSpPr/>
          <p:nvPr/>
        </p:nvGrpSpPr>
        <p:grpSpPr>
          <a:xfrm>
            <a:off x="3403600" y="304800"/>
            <a:ext cx="4533900" cy="4483100"/>
            <a:chOff x="0" y="0"/>
            <a:chExt cx="4533900" cy="4483100"/>
          </a:xfrm>
        </p:grpSpPr>
        <p:sp>
          <p:nvSpPr>
            <p:cNvPr id="466" name="Shape 466"/>
            <p:cNvSpPr/>
            <p:nvPr/>
          </p:nvSpPr>
          <p:spPr>
            <a:xfrm>
              <a:off x="2679700" y="0"/>
              <a:ext cx="1854200" cy="660400"/>
            </a:xfrm>
            <a:prstGeom prst="roundRect">
              <a:avLst>
                <a:gd name="adj" fmla="val 28846"/>
              </a:avLst>
            </a:prstGeom>
            <a:solidFill>
              <a:srgbClr val="8EFA00">
                <a:alpha val="39000"/>
              </a:srgbClr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/>
              </a:pPr>
            </a:p>
          </p:txBody>
        </p:sp>
        <p:sp>
          <p:nvSpPr>
            <p:cNvPr id="467" name="Shape 467"/>
            <p:cNvSpPr/>
            <p:nvPr/>
          </p:nvSpPr>
          <p:spPr>
            <a:xfrm>
              <a:off x="0" y="3454400"/>
              <a:ext cx="1943100" cy="1028700"/>
            </a:xfrm>
            <a:prstGeom prst="roundRect">
              <a:avLst>
                <a:gd name="adj" fmla="val 18519"/>
              </a:avLst>
            </a:prstGeom>
            <a:solidFill>
              <a:srgbClr val="8EFA00">
                <a:alpha val="39000"/>
              </a:srgbClr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/>
              </a:pPr>
            </a:p>
          </p:txBody>
        </p:sp>
        <p:sp>
          <p:nvSpPr>
            <p:cNvPr id="468" name="Shape 468"/>
            <p:cNvSpPr/>
            <p:nvPr/>
          </p:nvSpPr>
          <p:spPr>
            <a:xfrm>
              <a:off x="2667000" y="1092200"/>
              <a:ext cx="1854200" cy="660400"/>
            </a:xfrm>
            <a:prstGeom prst="roundRect">
              <a:avLst>
                <a:gd name="adj" fmla="val 28846"/>
              </a:avLst>
            </a:prstGeom>
            <a:solidFill>
              <a:srgbClr val="8EFA00">
                <a:alpha val="39000"/>
              </a:srgbClr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/>
              </a:pPr>
            </a:p>
          </p:txBody>
        </p:sp>
      </p:grpSp>
      <p:grpSp>
        <p:nvGrpSpPr>
          <p:cNvPr id="474" name="Group 474"/>
          <p:cNvGrpSpPr/>
          <p:nvPr/>
        </p:nvGrpSpPr>
        <p:grpSpPr>
          <a:xfrm>
            <a:off x="2781299" y="2603499"/>
            <a:ext cx="6324601" cy="3390901"/>
            <a:chOff x="0" y="0"/>
            <a:chExt cx="6324600" cy="3390900"/>
          </a:xfrm>
        </p:grpSpPr>
        <p:sp>
          <p:nvSpPr>
            <p:cNvPr id="470" name="Shape 470"/>
            <p:cNvSpPr/>
            <p:nvPr/>
          </p:nvSpPr>
          <p:spPr>
            <a:xfrm>
              <a:off x="3390900" y="2755900"/>
              <a:ext cx="698500" cy="63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38100" cap="flat">
              <a:solidFill>
                <a:srgbClr val="FF2600"/>
              </a:solidFill>
              <a:prstDash val="solid"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/>
              </a:pPr>
            </a:p>
          </p:txBody>
        </p:sp>
        <p:sp>
          <p:nvSpPr>
            <p:cNvPr id="471" name="Shape 471"/>
            <p:cNvSpPr/>
            <p:nvPr/>
          </p:nvSpPr>
          <p:spPr>
            <a:xfrm>
              <a:off x="0" y="1397000"/>
              <a:ext cx="698500" cy="63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38100" cap="flat">
              <a:solidFill>
                <a:srgbClr val="FF2600"/>
              </a:solidFill>
              <a:prstDash val="solid"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/>
              </a:pPr>
            </a:p>
          </p:txBody>
        </p:sp>
        <p:sp>
          <p:nvSpPr>
            <p:cNvPr id="472" name="Shape 472"/>
            <p:cNvSpPr/>
            <p:nvPr/>
          </p:nvSpPr>
          <p:spPr>
            <a:xfrm>
              <a:off x="2794000" y="0"/>
              <a:ext cx="698500" cy="63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38100" cap="flat">
              <a:solidFill>
                <a:srgbClr val="FF2600"/>
              </a:solidFill>
              <a:prstDash val="solid"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/>
              </a:pPr>
            </a:p>
          </p:txBody>
        </p:sp>
        <p:sp>
          <p:nvSpPr>
            <p:cNvPr id="473" name="Shape 473"/>
            <p:cNvSpPr/>
            <p:nvPr/>
          </p:nvSpPr>
          <p:spPr>
            <a:xfrm>
              <a:off x="5626100" y="1384300"/>
              <a:ext cx="698500" cy="63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38100" cap="flat">
              <a:solidFill>
                <a:srgbClr val="FF2600"/>
              </a:solidFill>
              <a:prstDash val="solid"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/>
              </a:pPr>
            </a:p>
          </p:txBody>
        </p:sp>
      </p:grpSp>
      <p:pic>
        <p:nvPicPr>
          <p:cNvPr id="475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08200" y="7175500"/>
            <a:ext cx="4241800" cy="1651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checker dir="horz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after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xi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after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xi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after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xi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afterEffect" presetClass="entr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xi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afterEffect" presetClass="entr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7" grpId="7"/>
      <p:bldP build="whole" bldLvl="1" animBg="1" rev="0" advAuto="0" spid="452" grpId="1"/>
      <p:bldP build="whole" bldLvl="1" animBg="1" rev="0" advAuto="0" spid="465" grpId="10"/>
      <p:bldP build="whole" bldLvl="1" animBg="1" rev="0" advAuto="0" spid="465" grpId="11"/>
      <p:bldP build="whole" bldLvl="1" animBg="1" rev="0" advAuto="0" spid="454" grpId="3"/>
      <p:bldP build="whole" bldLvl="1" animBg="1" rev="0" advAuto="0" spid="469" grpId="12"/>
      <p:bldP build="whole" bldLvl="1" animBg="1" rev="0" advAuto="0" spid="469" grpId="13"/>
      <p:bldP build="whole" bldLvl="1" animBg="1" rev="0" advAuto="0" spid="475" grpId="14"/>
      <p:bldP build="whole" bldLvl="1" animBg="1" rev="0" advAuto="0" spid="462" grpId="8"/>
      <p:bldP build="whole" bldLvl="1" animBg="1" rev="0" advAuto="0" spid="462" grpId="9"/>
      <p:bldP build="whole" bldLvl="1" animBg="1" rev="0" advAuto="0" spid="474" grpId="4"/>
      <p:bldP build="whole" bldLvl="1" animBg="1" rev="0" advAuto="0" spid="474" grpId="5"/>
      <p:bldP build="whole" bldLvl="1" animBg="1" rev="0" advAuto="0" spid="453" grpId="2"/>
      <p:bldP build="whole" bldLvl="1" animBg="1" rev="0" advAuto="0" spid="457" grpId="6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1358900" y="2501900"/>
            <a:ext cx="10274300" cy="374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marL="635000" indent="-635000" algn="l">
              <a:lnSpc>
                <a:spcPct val="200000"/>
              </a:lnSpc>
              <a:buClr>
                <a:srgbClr val="008B81"/>
              </a:buClr>
              <a:buSzPct val="125000"/>
              <a:buFont typeface="Lucida Grande"/>
              <a:buChar char="✓"/>
              <a:defRPr sz="1800"/>
            </a:pPr>
            <a:r>
              <a:rPr sz="3600"/>
              <a:t>Le déterminant d’une matrice carrée.</a:t>
            </a:r>
            <a:endParaRPr sz="3600"/>
          </a:p>
          <a:p>
            <a:pPr lvl="1" marL="635000" indent="-635000" algn="l">
              <a:lnSpc>
                <a:spcPct val="200000"/>
              </a:lnSpc>
              <a:buClr>
                <a:srgbClr val="008B81"/>
              </a:buClr>
              <a:buSzPct val="125000"/>
              <a:buFont typeface="Lucida Grande"/>
              <a:buChar char="✓"/>
              <a:defRPr sz="1800"/>
            </a:pPr>
            <a:r>
              <a:rPr sz="3600"/>
              <a:t>Les propriétés du déterminant.</a:t>
            </a:r>
            <a:endParaRPr sz="3600"/>
          </a:p>
          <a:p>
            <a:pPr lvl="1" marL="635000" indent="-635000" algn="l">
              <a:lnSpc>
                <a:spcPct val="200000"/>
              </a:lnSpc>
              <a:buClr>
                <a:srgbClr val="008B81"/>
              </a:buClr>
              <a:buSzPct val="125000"/>
              <a:buFont typeface="Lucida Grande"/>
              <a:buChar char="✓"/>
              <a:defRPr sz="1800"/>
            </a:pPr>
            <a:r>
              <a:rPr sz="3600"/>
              <a:t>La matrice adjointe.</a:t>
            </a:r>
            <a:endParaRPr sz="3600"/>
          </a:p>
          <a:p>
            <a:pPr lvl="1" marL="635000" indent="-635000" algn="l">
              <a:lnSpc>
                <a:spcPct val="200000"/>
              </a:lnSpc>
              <a:buClr>
                <a:srgbClr val="008B81"/>
              </a:buClr>
              <a:buSzPct val="125000"/>
              <a:buFont typeface="Lucida Grande"/>
              <a:buChar char="✓"/>
              <a:defRPr sz="1800"/>
            </a:pPr>
            <a:r>
              <a:rPr sz="3600"/>
              <a:t>Le calcul de l’inverse à l’aide de la matrice adjointe.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7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4300" y="469900"/>
            <a:ext cx="4241800" cy="165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8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35200" y="990600"/>
            <a:ext cx="12700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9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23100" y="3530600"/>
            <a:ext cx="4241800" cy="165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0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98700" y="4089400"/>
            <a:ext cx="13081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1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54500" y="4064000"/>
            <a:ext cx="2387600" cy="533400"/>
          </a:xfrm>
          <a:prstGeom prst="rect">
            <a:avLst/>
          </a:prstGeom>
          <a:ln w="12700">
            <a:miter lim="400000"/>
          </a:ln>
        </p:spPr>
      </p:pic>
      <p:sp>
        <p:nvSpPr>
          <p:cNvPr id="482" name="Shape 482"/>
          <p:cNvSpPr/>
          <p:nvPr/>
        </p:nvSpPr>
        <p:spPr>
          <a:xfrm>
            <a:off x="838200" y="2019300"/>
            <a:ext cx="1270000" cy="1270000"/>
          </a:xfrm>
          <a:prstGeom prst="roundRect">
            <a:avLst>
              <a:gd name="adj" fmla="val 15000"/>
            </a:avLst>
          </a:prstGeom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lvl="0">
              <a:defRPr sz="4000"/>
            </a:pPr>
          </a:p>
        </p:txBody>
      </p:sp>
    </p:spTree>
  </p:cSld>
  <p:clrMapOvr>
    <a:masterClrMapping/>
  </p:clrMapOvr>
  <p:transition spd="med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2" grpId="1"/>
      <p:bldP build="whole" bldLvl="1" animBg="1" rev="0" advAuto="0" spid="481" grpId="3"/>
      <p:bldP build="whole" bldLvl="1" animBg="1" rev="0" advAuto="0" spid="479" grpId="4"/>
      <p:bldP build="whole" bldLvl="1" animBg="1" rev="0" advAuto="0" spid="480" grpId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/>
          <p:nvPr/>
        </p:nvSpPr>
        <p:spPr>
          <a:xfrm>
            <a:off x="2942121" y="228600"/>
            <a:ext cx="7111604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L’inverse d’une matrice est donné par:</a:t>
            </a:r>
          </a:p>
        </p:txBody>
      </p:sp>
      <p:sp>
        <p:nvSpPr>
          <p:cNvPr id="485" name="Shape 485"/>
          <p:cNvSpPr/>
          <p:nvPr/>
        </p:nvSpPr>
        <p:spPr>
          <a:xfrm>
            <a:off x="395461" y="3035300"/>
            <a:ext cx="2400524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Vérification:</a:t>
            </a:r>
          </a:p>
        </p:txBody>
      </p:sp>
      <p:pic>
        <p:nvPicPr>
          <p:cNvPr id="486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1200" y="3594100"/>
            <a:ext cx="8864600" cy="204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7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24100" y="6362700"/>
            <a:ext cx="8991600" cy="204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8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48200" y="1473200"/>
            <a:ext cx="3695700" cy="939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checker dir="horz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8" grpId="1"/>
      <p:bldP build="whole" bldLvl="1" animBg="1" rev="0" advAuto="0" spid="487" grpId="4"/>
      <p:bldP build="whole" bldLvl="1" animBg="1" rev="0" advAuto="0" spid="485" grpId="2"/>
      <p:bldP build="whole" bldLvl="1" animBg="1" rev="0" advAuto="0" spid="486" grpId="3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0300" y="431800"/>
            <a:ext cx="9740901" cy="22150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91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6300" y="3378200"/>
            <a:ext cx="9646931" cy="2654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2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44600" y="6591300"/>
            <a:ext cx="8978900" cy="2490651"/>
          </a:xfrm>
          <a:prstGeom prst="rect">
            <a:avLst/>
          </a:prstGeom>
          <a:ln w="12700">
            <a:miter lim="400000"/>
          </a:ln>
        </p:spPr>
      </p:pic>
      <p:sp>
        <p:nvSpPr>
          <p:cNvPr id="493" name="Shape 493"/>
          <p:cNvSpPr/>
          <p:nvPr/>
        </p:nvSpPr>
        <p:spPr>
          <a:xfrm>
            <a:off x="838200" y="2019300"/>
            <a:ext cx="1270000" cy="1270000"/>
          </a:xfrm>
          <a:prstGeom prst="roundRect">
            <a:avLst>
              <a:gd name="adj" fmla="val 15000"/>
            </a:avLst>
          </a:prstGeom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lvl="0">
              <a:defRPr sz="4000"/>
            </a:pPr>
          </a:p>
        </p:txBody>
      </p:sp>
    </p:spTree>
  </p:cSld>
  <p:clrMapOvr>
    <a:masterClrMapping/>
  </p:clrMapOvr>
  <p:transition spd="slow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2" grpId="3"/>
      <p:bldP build="whole" bldLvl="1" animBg="1" rev="0" advAuto="0" spid="493" grpId="1"/>
      <p:bldP build="whole" bldLvl="1" animBg="1" rev="0" advAuto="0" spid="491" grpId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35100" y="444500"/>
            <a:ext cx="8978900" cy="2490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6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41800" y="6629400"/>
            <a:ext cx="4241800" cy="2463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7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27200" y="3479800"/>
            <a:ext cx="8166100" cy="2463800"/>
          </a:xfrm>
          <a:prstGeom prst="rect">
            <a:avLst/>
          </a:prstGeom>
          <a:ln w="12700">
            <a:miter lim="400000"/>
          </a:ln>
        </p:spPr>
      </p:pic>
      <p:sp>
        <p:nvSpPr>
          <p:cNvPr id="498" name="Shape 498"/>
          <p:cNvSpPr/>
          <p:nvPr/>
        </p:nvSpPr>
        <p:spPr>
          <a:xfrm>
            <a:off x="838200" y="2019300"/>
            <a:ext cx="1270000" cy="1270000"/>
          </a:xfrm>
          <a:prstGeom prst="roundRect">
            <a:avLst>
              <a:gd name="adj" fmla="val 15000"/>
            </a:avLst>
          </a:prstGeom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lvl="0">
              <a:defRPr sz="4000"/>
            </a:pPr>
          </a:p>
        </p:txBody>
      </p:sp>
    </p:spTree>
  </p:cSld>
  <p:clrMapOvr>
    <a:masterClrMapping/>
  </p:clrMapOvr>
  <p:transition spd="med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6" grpId="3"/>
      <p:bldP build="whole" bldLvl="1" animBg="1" rev="0" advAuto="0" spid="498" grpId="1"/>
      <p:bldP build="whole" bldLvl="1" animBg="1" rev="0" advAuto="0" spid="497" grpId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100" y="660400"/>
            <a:ext cx="4775200" cy="165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1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29600" y="571500"/>
            <a:ext cx="4241800" cy="165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2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78600" y="1130300"/>
            <a:ext cx="13081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3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32100" y="3175000"/>
            <a:ext cx="65532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4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753600" y="3276600"/>
            <a:ext cx="1028700" cy="31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5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917700" y="4914900"/>
            <a:ext cx="4025900" cy="939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6" name="dropped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38900" y="4597400"/>
            <a:ext cx="4368800" cy="1663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checker dir="horz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2" grpId="2"/>
      <p:bldP build="whole" bldLvl="1" animBg="1" rev="0" advAuto="0" spid="501" grpId="3"/>
      <p:bldP build="whole" bldLvl="1" animBg="1" rev="0" advAuto="0" spid="500" grpId="1"/>
      <p:bldP build="whole" bldLvl="1" animBg="1" rev="0" advAuto="0" spid="506" grpId="7"/>
      <p:bldP build="whole" bldLvl="1" animBg="1" rev="0" advAuto="0" spid="505" grpId="6"/>
      <p:bldP build="whole" bldLvl="1" animBg="1" rev="0" advAuto="0" spid="504" grpId="5"/>
      <p:bldP build="whole" bldLvl="1" animBg="1" rev="0" advAuto="0" spid="503" grpId="4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/>
          <p:nvPr/>
        </p:nvSpPr>
        <p:spPr>
          <a:xfrm flipV="1">
            <a:off x="4631257" y="2565399"/>
            <a:ext cx="1" cy="1456662"/>
          </a:xfrm>
          <a:prstGeom prst="line">
            <a:avLst/>
          </a:prstGeom>
          <a:ln w="50800">
            <a:solidFill>
              <a:srgbClr val="FF4013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9" name="Shape 509"/>
          <p:cNvSpPr/>
          <p:nvPr/>
        </p:nvSpPr>
        <p:spPr>
          <a:xfrm flipV="1">
            <a:off x="3920057" y="2590799"/>
            <a:ext cx="1" cy="1456662"/>
          </a:xfrm>
          <a:prstGeom prst="line">
            <a:avLst/>
          </a:prstGeom>
          <a:ln w="50800">
            <a:solidFill>
              <a:srgbClr val="FF4013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10" name="Shape 510"/>
          <p:cNvSpPr/>
          <p:nvPr/>
        </p:nvSpPr>
        <p:spPr>
          <a:xfrm>
            <a:off x="997105" y="438150"/>
            <a:ext cx="11044238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Cette méthode d’inversion de matrice peut être plus longue.</a:t>
            </a:r>
          </a:p>
        </p:txBody>
      </p:sp>
      <p:sp>
        <p:nvSpPr>
          <p:cNvPr id="511" name="Shape 511"/>
          <p:cNvSpPr/>
          <p:nvPr/>
        </p:nvSpPr>
        <p:spPr>
          <a:xfrm>
            <a:off x="1229630" y="1282700"/>
            <a:ext cx="10736387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Mais si la matrice est une 2 x 2, cela va vraiment plus vite!</a:t>
            </a:r>
          </a:p>
        </p:txBody>
      </p:sp>
      <p:pic>
        <p:nvPicPr>
          <p:cNvPr id="512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0600" y="2743200"/>
            <a:ext cx="2946400" cy="1104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3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81500" y="6400800"/>
            <a:ext cx="2273300" cy="33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4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51200" y="4546600"/>
            <a:ext cx="4610100" cy="1104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5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02400" y="2717800"/>
            <a:ext cx="4572000" cy="1104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6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327900" y="7518400"/>
            <a:ext cx="3187700" cy="1104900"/>
          </a:xfrm>
          <a:prstGeom prst="rect">
            <a:avLst/>
          </a:prstGeom>
          <a:ln w="12700">
            <a:miter lim="400000"/>
          </a:ln>
        </p:spPr>
      </p:pic>
      <p:sp>
        <p:nvSpPr>
          <p:cNvPr id="517" name="Shape 517"/>
          <p:cNvSpPr/>
          <p:nvPr/>
        </p:nvSpPr>
        <p:spPr>
          <a:xfrm flipV="1">
            <a:off x="3911599" y="2607536"/>
            <a:ext cx="2" cy="1456661"/>
          </a:xfrm>
          <a:prstGeom prst="line">
            <a:avLst/>
          </a:prstGeom>
          <a:ln w="50800">
            <a:solidFill>
              <a:srgbClr val="FF4013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18" name="Shape 518"/>
          <p:cNvSpPr/>
          <p:nvPr/>
        </p:nvSpPr>
        <p:spPr>
          <a:xfrm flipV="1">
            <a:off x="4652433" y="2577903"/>
            <a:ext cx="1" cy="1456661"/>
          </a:xfrm>
          <a:prstGeom prst="line">
            <a:avLst/>
          </a:prstGeom>
          <a:ln w="50800">
            <a:solidFill>
              <a:srgbClr val="FF4013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19" name="Shape 519"/>
          <p:cNvSpPr/>
          <p:nvPr/>
        </p:nvSpPr>
        <p:spPr>
          <a:xfrm>
            <a:off x="3505003" y="2963333"/>
            <a:ext cx="1456661" cy="1"/>
          </a:xfrm>
          <a:prstGeom prst="line">
            <a:avLst/>
          </a:prstGeom>
          <a:ln w="50800">
            <a:solidFill>
              <a:srgbClr val="FF4013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20" name="Shape 520"/>
          <p:cNvSpPr/>
          <p:nvPr/>
        </p:nvSpPr>
        <p:spPr>
          <a:xfrm>
            <a:off x="3568503" y="3547533"/>
            <a:ext cx="1456661" cy="1"/>
          </a:xfrm>
          <a:prstGeom prst="line">
            <a:avLst/>
          </a:prstGeom>
          <a:ln w="50800">
            <a:solidFill>
              <a:srgbClr val="FF4013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21" name="Shape 521"/>
          <p:cNvSpPr/>
          <p:nvPr/>
        </p:nvSpPr>
        <p:spPr>
          <a:xfrm>
            <a:off x="9055099" y="2616199"/>
            <a:ext cx="736602" cy="698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96FF">
              <a:alpha val="40000"/>
            </a:srgbClr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lvl="0">
              <a:defRPr sz="4000"/>
            </a:pPr>
          </a:p>
        </p:txBody>
      </p:sp>
      <p:sp>
        <p:nvSpPr>
          <p:cNvPr id="522" name="Shape 522"/>
          <p:cNvSpPr/>
          <p:nvPr/>
        </p:nvSpPr>
        <p:spPr>
          <a:xfrm>
            <a:off x="9029699" y="3251199"/>
            <a:ext cx="736602" cy="698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96FF">
              <a:alpha val="40000"/>
            </a:srgbClr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lvl="0">
              <a:defRPr sz="4000"/>
            </a:pPr>
          </a:p>
        </p:txBody>
      </p:sp>
      <p:sp>
        <p:nvSpPr>
          <p:cNvPr id="523" name="Shape 523"/>
          <p:cNvSpPr/>
          <p:nvPr/>
        </p:nvSpPr>
        <p:spPr>
          <a:xfrm>
            <a:off x="10058399" y="2616199"/>
            <a:ext cx="736602" cy="698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96FF">
              <a:alpha val="40000"/>
            </a:srgbClr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lvl="0">
              <a:defRPr sz="4000"/>
            </a:pPr>
          </a:p>
        </p:txBody>
      </p:sp>
      <p:sp>
        <p:nvSpPr>
          <p:cNvPr id="524" name="Shape 524"/>
          <p:cNvSpPr/>
          <p:nvPr/>
        </p:nvSpPr>
        <p:spPr>
          <a:xfrm>
            <a:off x="3555999" y="2679699"/>
            <a:ext cx="736602" cy="698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96FF">
              <a:alpha val="40000"/>
            </a:srgbClr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lvl="0">
              <a:defRPr sz="4000"/>
            </a:pPr>
          </a:p>
        </p:txBody>
      </p:sp>
      <p:sp>
        <p:nvSpPr>
          <p:cNvPr id="525" name="Shape 525"/>
          <p:cNvSpPr/>
          <p:nvPr/>
        </p:nvSpPr>
        <p:spPr>
          <a:xfrm>
            <a:off x="3555999" y="3187699"/>
            <a:ext cx="736602" cy="698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96FF">
              <a:alpha val="40000"/>
            </a:srgbClr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lvl="0">
              <a:defRPr sz="4000"/>
            </a:pPr>
          </a:p>
        </p:txBody>
      </p:sp>
      <p:sp>
        <p:nvSpPr>
          <p:cNvPr id="526" name="Shape 526"/>
          <p:cNvSpPr/>
          <p:nvPr/>
        </p:nvSpPr>
        <p:spPr>
          <a:xfrm>
            <a:off x="4267199" y="2628899"/>
            <a:ext cx="736602" cy="698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96FF">
              <a:alpha val="40000"/>
            </a:srgbClr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lvl="0">
              <a:defRPr sz="4000"/>
            </a:pPr>
          </a:p>
        </p:txBody>
      </p:sp>
      <p:sp>
        <p:nvSpPr>
          <p:cNvPr id="527" name="Shape 527"/>
          <p:cNvSpPr/>
          <p:nvPr/>
        </p:nvSpPr>
        <p:spPr>
          <a:xfrm>
            <a:off x="4267199" y="3187699"/>
            <a:ext cx="736602" cy="698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96FF">
              <a:alpha val="40000"/>
            </a:srgbClr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lvl="0">
              <a:defRPr sz="4000"/>
            </a:pPr>
          </a:p>
        </p:txBody>
      </p:sp>
      <p:sp>
        <p:nvSpPr>
          <p:cNvPr id="528" name="Shape 528"/>
          <p:cNvSpPr/>
          <p:nvPr/>
        </p:nvSpPr>
        <p:spPr>
          <a:xfrm>
            <a:off x="10032999" y="3225799"/>
            <a:ext cx="736602" cy="698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96FF">
              <a:alpha val="40000"/>
            </a:srgbClr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lvl="0">
              <a:defRPr sz="4000"/>
            </a:pPr>
          </a:p>
        </p:txBody>
      </p:sp>
      <p:grpSp>
        <p:nvGrpSpPr>
          <p:cNvPr id="532" name="Group 532"/>
          <p:cNvGrpSpPr/>
          <p:nvPr/>
        </p:nvGrpSpPr>
        <p:grpSpPr>
          <a:xfrm>
            <a:off x="5651500" y="4622799"/>
            <a:ext cx="1524001" cy="977901"/>
            <a:chOff x="0" y="0"/>
            <a:chExt cx="1524000" cy="977900"/>
          </a:xfrm>
        </p:grpSpPr>
        <p:sp>
          <p:nvSpPr>
            <p:cNvPr id="529" name="Shape 529"/>
            <p:cNvSpPr/>
            <p:nvPr/>
          </p:nvSpPr>
          <p:spPr>
            <a:xfrm>
              <a:off x="774700" y="279400"/>
              <a:ext cx="685800" cy="414867"/>
            </a:xfrm>
            <a:prstGeom prst="line">
              <a:avLst/>
            </a:prstGeom>
            <a:noFill/>
            <a:ln w="38100" cap="flat">
              <a:solidFill>
                <a:srgbClr val="0061FF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0" name="Shape 530"/>
            <p:cNvSpPr/>
            <p:nvPr/>
          </p:nvSpPr>
          <p:spPr>
            <a:xfrm>
              <a:off x="-1" y="533400"/>
              <a:ext cx="495302" cy="44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>
                <a:alpha val="41000"/>
              </a:srgbClr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/>
              </a:pPr>
            </a:p>
          </p:txBody>
        </p:sp>
        <p:sp>
          <p:nvSpPr>
            <p:cNvPr id="531" name="Shape 531"/>
            <p:cNvSpPr/>
            <p:nvPr/>
          </p:nvSpPr>
          <p:spPr>
            <a:xfrm>
              <a:off x="1028699" y="0"/>
              <a:ext cx="495302" cy="44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>
                <a:alpha val="41000"/>
              </a:srgbClr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/>
              </a:pPr>
            </a:p>
          </p:txBody>
        </p:sp>
      </p:grpSp>
      <p:pic>
        <p:nvPicPr>
          <p:cNvPr id="533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273300" y="7823200"/>
            <a:ext cx="825500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4" name="dropped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263900" y="7569200"/>
            <a:ext cx="3886200" cy="1104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checker dir="horz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after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after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xi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after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afterEffect" presetClass="exi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afterEffect" presetClass="exi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afterEffect" presetClass="entr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afterEffect" presetClass="entr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presetClass="entr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afterEffect" presetClass="entr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afterEffect" presetClass="exi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afterEffect" presetClass="exi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afterEffect" presetClass="exi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afterEffect" presetClass="exi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afterEffect" presetClass="entr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afterEffect" presetClass="entr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presetClass="entr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nodeType="afterEffect" presetClass="entr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afterEffect" presetClass="exit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nodeType="afterEffect" presetClass="entr" presetSubtype="0" presetID="1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afterEffect" presetClass="exit" presetSubtype="0" presetID="1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afterEffect" presetClass="exit" presetSubtype="0" presetID="1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nodeType="clickEffect" presetClass="exit" presetSubtype="0" presetID="1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afterEffect" presetClass="exit" presetSubtype="0" presetID="1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nodeType="afterEffect" presetClass="exit" presetSubtype="0" presetID="1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afterEffect" presetClass="exit" presetSubtype="0" presetID="1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presetClass="entr" presetSubtype="0" presetID="1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presetClass="entr" presetSubtype="0" presetID="1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presetClass="entr" presetSubtype="0" presetID="1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clickEffect" presetClass="entr" presetSubtype="0" presetID="1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4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presetClass="entr" presetSubtype="0" presetID="1" grpId="3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8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presetClass="entr" presetSubtype="0" presetID="1" grpId="3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2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4" grpId="29"/>
      <p:bldP build="whole" bldLvl="1" animBg="1" rev="0" advAuto="0" spid="511" grpId="2"/>
      <p:bldP build="whole" bldLvl="1" animBg="1" rev="0" advAuto="0" spid="525" grpId="20"/>
      <p:bldP build="whole" bldLvl="1" animBg="1" rev="0" advAuto="0" spid="516" grpId="37"/>
      <p:bldP build="whole" bldLvl="1" animBg="1" rev="0" advAuto="0" spid="519" grpId="6"/>
      <p:bldP build="whole" bldLvl="1" animBg="1" rev="0" advAuto="0" spid="512" grpId="3"/>
      <p:bldP build="whole" bldLvl="1" animBg="1" rev="0" advAuto="0" spid="517" grpId="5"/>
      <p:bldP build="whole" bldLvl="1" animBg="1" rev="0" advAuto="0" spid="533" grpId="35"/>
      <p:bldP build="whole" bldLvl="1" animBg="1" rev="0" advAuto="0" spid="523" grpId="14"/>
      <p:bldP build="whole" bldLvl="1" animBg="1" rev="0" advAuto="0" spid="517" grpId="9"/>
      <p:bldP build="whole" bldLvl="1" animBg="1" rev="0" advAuto="0" spid="508" grpId="23"/>
      <p:bldP build="whole" bldLvl="1" animBg="1" rev="0" advAuto="0" spid="518" grpId="10"/>
      <p:bldP build="whole" bldLvl="1" animBg="1" rev="0" advAuto="0" spid="519" grpId="18"/>
      <p:bldP build="whole" bldLvl="1" animBg="1" rev="0" advAuto="0" spid="523" grpId="19"/>
      <p:bldP build="whole" bldLvl="1" animBg="1" rev="0" advAuto="0" spid="527" grpId="8"/>
      <p:bldP build="whole" bldLvl="1" animBg="1" rev="0" advAuto="0" spid="508" grpId="31"/>
      <p:bldP build="whole" bldLvl="1" animBg="1" rev="0" advAuto="0" spid="534" grpId="36"/>
      <p:bldP build="whole" bldLvl="1" animBg="1" rev="0" advAuto="0" spid="522" grpId="21"/>
      <p:bldP build="whole" bldLvl="1" animBg="1" rev="0" advAuto="0" spid="518" grpId="17"/>
      <p:bldP build="whole" bldLvl="1" animBg="1" rev="0" advAuto="0" spid="527" grpId="12"/>
      <p:bldP build="whole" bldLvl="1" animBg="1" rev="0" advAuto="0" spid="509" grpId="16"/>
      <p:bldP build="whole" bldLvl="1" animBg="1" rev="0" advAuto="0" spid="522" grpId="28"/>
      <p:bldP build="whole" bldLvl="1" animBg="1" rev="0" advAuto="0" spid="509" grpId="25"/>
      <p:bldP build="whole" bldLvl="1" animBg="1" rev="0" advAuto="0" spid="521" grpId="7"/>
      <p:bldP build="whole" bldLvl="1" animBg="1" rev="0" advAuto="0" spid="528" grpId="26"/>
      <p:bldP build="whole" bldLvl="1" animBg="1" rev="0" advAuto="0" spid="521" grpId="11"/>
      <p:bldP build="whole" bldLvl="1" animBg="1" rev="0" advAuto="0" spid="526" grpId="22"/>
      <p:bldP build="whole" bldLvl="1" animBg="1" rev="0" advAuto="0" spid="520" grpId="15"/>
      <p:bldP build="whole" bldLvl="1" animBg="1" rev="0" advAuto="0" spid="528" grpId="30"/>
      <p:bldP build="whole" bldLvl="1" animBg="1" rev="0" advAuto="0" spid="526" grpId="27"/>
      <p:bldP build="whole" bldLvl="1" animBg="1" rev="0" advAuto="0" spid="513" grpId="34"/>
      <p:bldP build="whole" bldLvl="1" animBg="1" rev="0" advAuto="0" spid="510" grpId="1"/>
      <p:bldP build="whole" bldLvl="1" animBg="1" rev="0" advAuto="0" spid="514" grpId="33"/>
      <p:bldP build="whole" bldLvl="1" animBg="1" rev="0" advAuto="0" spid="532" grpId="38"/>
      <p:bldP build="whole" bldLvl="1" animBg="1" rev="0" advAuto="0" spid="520" grpId="32"/>
      <p:bldP build="whole" bldLvl="1" animBg="1" rev="0" advAuto="0" spid="515" grpId="4"/>
      <p:bldP build="whole" bldLvl="1" animBg="1" rev="0" advAuto="0" spid="524" grpId="24"/>
      <p:bldP build="whole" bldLvl="1" animBg="1" rev="0" advAuto="0" spid="525" grpId="13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/>
          <p:nvPr/>
        </p:nvSpPr>
        <p:spPr>
          <a:xfrm>
            <a:off x="139700" y="444500"/>
            <a:ext cx="2387600" cy="787400"/>
          </a:xfrm>
          <a:prstGeom prst="roundRect">
            <a:avLst>
              <a:gd name="adj" fmla="val 50000"/>
            </a:avLst>
          </a:prstGeom>
          <a:solidFill>
            <a:srgbClr val="3A88FE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Exemple:</a:t>
            </a:r>
          </a:p>
        </p:txBody>
      </p:sp>
      <p:grpSp>
        <p:nvGrpSpPr>
          <p:cNvPr id="539" name="Group 539"/>
          <p:cNvGrpSpPr/>
          <p:nvPr/>
        </p:nvGrpSpPr>
        <p:grpSpPr>
          <a:xfrm>
            <a:off x="3141098" y="520700"/>
            <a:ext cx="4152752" cy="1104900"/>
            <a:chOff x="0" y="0"/>
            <a:chExt cx="4152751" cy="1104900"/>
          </a:xfrm>
        </p:grpSpPr>
        <p:pic>
          <p:nvPicPr>
            <p:cNvPr id="537" name="dropped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73701" y="0"/>
              <a:ext cx="2946401" cy="1104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38" name="Shape 538"/>
            <p:cNvSpPr/>
            <p:nvPr/>
          </p:nvSpPr>
          <p:spPr>
            <a:xfrm>
              <a:off x="0" y="209550"/>
              <a:ext cx="4152752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/>
            </a:lstStyle>
            <a:p>
              <a:pPr lvl="0">
                <a:defRPr sz="1800"/>
              </a:pPr>
              <a:r>
                <a:rPr sz="3600"/>
                <a:t>Soit                            ,</a:t>
              </a:r>
            </a:p>
          </p:txBody>
        </p:sp>
      </p:grpSp>
      <p:grpSp>
        <p:nvGrpSpPr>
          <p:cNvPr id="542" name="Group 542"/>
          <p:cNvGrpSpPr/>
          <p:nvPr/>
        </p:nvGrpSpPr>
        <p:grpSpPr>
          <a:xfrm>
            <a:off x="7344054" y="755650"/>
            <a:ext cx="2800797" cy="622300"/>
            <a:chOff x="0" y="0"/>
            <a:chExt cx="2800796" cy="622300"/>
          </a:xfrm>
        </p:grpSpPr>
        <p:pic>
          <p:nvPicPr>
            <p:cNvPr id="540" name="dropped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711045" y="57150"/>
              <a:ext cx="825501" cy="419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41" name="Shape 541"/>
            <p:cNvSpPr/>
            <p:nvPr/>
          </p:nvSpPr>
          <p:spPr>
            <a:xfrm>
              <a:off x="0" y="0"/>
              <a:ext cx="2800797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/>
            </a:lstStyle>
            <a:p>
              <a:pPr lvl="0">
                <a:defRPr sz="1800"/>
              </a:pPr>
              <a:r>
                <a:rPr sz="3600"/>
                <a:t>calculer         . </a:t>
              </a:r>
            </a:p>
          </p:txBody>
        </p:sp>
      </p:grpSp>
      <p:pic>
        <p:nvPicPr>
          <p:cNvPr id="543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5900" y="2349500"/>
            <a:ext cx="3225800" cy="1104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4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06800" y="2590800"/>
            <a:ext cx="2362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5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210300" y="2336800"/>
            <a:ext cx="3937000" cy="1104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6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477500" y="2336800"/>
            <a:ext cx="2006600" cy="584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7" name="dropped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19200" y="4013200"/>
            <a:ext cx="3708400" cy="1104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8" name="dropped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422900" y="4203700"/>
            <a:ext cx="2362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9" name="droppedImage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382000" y="3949700"/>
            <a:ext cx="4000500" cy="1104900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800100" y="1689100"/>
            <a:ext cx="1270000" cy="1270000"/>
          </a:xfrm>
          <a:prstGeom prst="rect">
            <a:avLst/>
          </a:prstGeom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lvl="0">
              <a:defRPr sz="4000"/>
            </a:pPr>
          </a:p>
        </p:txBody>
      </p:sp>
      <p:pic>
        <p:nvPicPr>
          <p:cNvPr id="551" name="droppedImage.pdf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905500" y="5892800"/>
            <a:ext cx="3187700" cy="1104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2" name="droppedImage.pdf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4787900" y="6184900"/>
            <a:ext cx="825500" cy="419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/>
          <p:nvPr/>
        </p:nvSpPr>
        <p:spPr>
          <a:xfrm>
            <a:off x="3251200" y="266700"/>
            <a:ext cx="6502400" cy="711200"/>
          </a:xfrm>
          <a:prstGeom prst="roundRect">
            <a:avLst>
              <a:gd name="adj" fmla="val 50000"/>
            </a:avLst>
          </a:prstGeom>
          <a:solidFill>
            <a:srgbClr val="EEF148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Faites les exercices suivants</a:t>
            </a:r>
          </a:p>
        </p:txBody>
      </p:sp>
      <p:sp>
        <p:nvSpPr>
          <p:cNvPr id="555" name="Shape 555"/>
          <p:cNvSpPr/>
          <p:nvPr/>
        </p:nvSpPr>
        <p:spPr>
          <a:xfrm>
            <a:off x="4868378" y="4559300"/>
            <a:ext cx="3259560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p.226  # 5, 6 et 7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>
        <p14:warp dir="in"/>
      </p:transition>
    </mc:Choice>
    <mc:Fallback>
      <p:transition xmlns:p14="http://schemas.microsoft.com/office/powerpoint/2010/main" spd="slow" advClick="1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/>
          <p:nvPr/>
        </p:nvSpPr>
        <p:spPr>
          <a:xfrm>
            <a:off x="3124200" y="241300"/>
            <a:ext cx="6756400" cy="723900"/>
          </a:xfrm>
          <a:prstGeom prst="roundRect">
            <a:avLst>
              <a:gd name="adj" fmla="val 50000"/>
            </a:avLst>
          </a:prstGeom>
          <a:solidFill>
            <a:srgbClr val="00D3C4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Aujourd’hui, nous avons vu</a:t>
            </a:r>
          </a:p>
        </p:txBody>
      </p:sp>
      <p:sp>
        <p:nvSpPr>
          <p:cNvPr id="558" name="Shape 558"/>
          <p:cNvSpPr/>
          <p:nvPr/>
        </p:nvSpPr>
        <p:spPr>
          <a:xfrm>
            <a:off x="1358900" y="2578100"/>
            <a:ext cx="10274300" cy="374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marL="635000" indent="-635000" algn="l">
              <a:lnSpc>
                <a:spcPct val="200000"/>
              </a:lnSpc>
              <a:buClr>
                <a:srgbClr val="008B81"/>
              </a:buClr>
              <a:buSzPct val="125000"/>
              <a:buFont typeface="Lucida Grande"/>
              <a:buChar char="✓"/>
              <a:defRPr sz="1800"/>
            </a:pPr>
            <a:r>
              <a:rPr sz="3600"/>
              <a:t>Le déterminant d’une matrice carrée.</a:t>
            </a:r>
            <a:endParaRPr sz="3600"/>
          </a:p>
          <a:p>
            <a:pPr lvl="1" marL="635000" indent="-635000" algn="l">
              <a:lnSpc>
                <a:spcPct val="200000"/>
              </a:lnSpc>
              <a:buClr>
                <a:srgbClr val="008B81"/>
              </a:buClr>
              <a:buSzPct val="125000"/>
              <a:buFont typeface="Lucida Grande"/>
              <a:buChar char="✓"/>
              <a:defRPr sz="1800"/>
            </a:pPr>
            <a:r>
              <a:rPr sz="3600"/>
              <a:t>Les propriétés du déterminant.</a:t>
            </a:r>
            <a:endParaRPr sz="3600"/>
          </a:p>
          <a:p>
            <a:pPr lvl="1" marL="635000" indent="-635000" algn="l">
              <a:lnSpc>
                <a:spcPct val="200000"/>
              </a:lnSpc>
              <a:buClr>
                <a:srgbClr val="008B81"/>
              </a:buClr>
              <a:buSzPct val="125000"/>
              <a:buFont typeface="Lucida Grande"/>
              <a:buChar char="✓"/>
              <a:defRPr sz="1800"/>
            </a:pPr>
            <a:r>
              <a:rPr sz="3600"/>
              <a:t>La matrice adjointe.</a:t>
            </a:r>
            <a:endParaRPr sz="3600"/>
          </a:p>
          <a:p>
            <a:pPr lvl="1" marL="635000" indent="-635000" algn="l">
              <a:lnSpc>
                <a:spcPct val="200000"/>
              </a:lnSpc>
              <a:buClr>
                <a:srgbClr val="008B81"/>
              </a:buClr>
              <a:buSzPct val="125000"/>
              <a:buFont typeface="Lucida Grande"/>
              <a:buChar char="✓"/>
              <a:defRPr sz="1800"/>
            </a:pPr>
            <a:r>
              <a:rPr sz="3600"/>
              <a:t>Le calcul de l’inverse à l’aide de la matrice adjointe.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58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/>
          <p:nvPr/>
        </p:nvSpPr>
        <p:spPr>
          <a:xfrm>
            <a:off x="4000500" y="4102100"/>
            <a:ext cx="2387600" cy="787400"/>
          </a:xfrm>
          <a:prstGeom prst="roundRect">
            <a:avLst>
              <a:gd name="adj" fmla="val 50000"/>
            </a:avLst>
          </a:prstGeom>
          <a:solidFill>
            <a:srgbClr val="D92A14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Devoir:</a:t>
            </a:r>
          </a:p>
        </p:txBody>
      </p:sp>
      <p:sp>
        <p:nvSpPr>
          <p:cNvPr id="561" name="Shape 561"/>
          <p:cNvSpPr/>
          <p:nvPr/>
        </p:nvSpPr>
        <p:spPr>
          <a:xfrm>
            <a:off x="6672014" y="4171950"/>
            <a:ext cx="2911972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p. 225, # 1 à 8.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139700" y="469900"/>
            <a:ext cx="2667000" cy="762000"/>
          </a:xfrm>
          <a:prstGeom prst="roundRect">
            <a:avLst>
              <a:gd name="adj" fmla="val 50000"/>
            </a:avLst>
          </a:prstGeom>
          <a:solidFill>
            <a:srgbClr val="EF983D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Définition:</a:t>
            </a:r>
          </a:p>
        </p:txBody>
      </p:sp>
      <p:sp>
        <p:nvSpPr>
          <p:cNvPr id="50" name="Shape 50"/>
          <p:cNvSpPr/>
          <p:nvPr/>
        </p:nvSpPr>
        <p:spPr>
          <a:xfrm>
            <a:off x="3209652" y="508000"/>
            <a:ext cx="9448801" cy="219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3600"/>
              <a:t>Soit    , une matrice carrée, le </a:t>
            </a:r>
            <a:r>
              <a:rPr sz="3600">
                <a:latin typeface="Baskerville SemiBold"/>
                <a:ea typeface="Baskerville SemiBold"/>
                <a:cs typeface="Baskerville SemiBold"/>
                <a:sym typeface="Baskerville SemiBold"/>
              </a:rPr>
              <a:t>mineur</a:t>
            </a:r>
            <a:r>
              <a:rPr sz="3600"/>
              <a:t> de la </a:t>
            </a:r>
            <a:r>
              <a:rPr i="1" sz="3600"/>
              <a:t>i</a:t>
            </a:r>
            <a:r>
              <a:rPr sz="3600"/>
              <a:t>-ième ligne et de la  </a:t>
            </a:r>
            <a:r>
              <a:rPr i="1" sz="3600"/>
              <a:t>j</a:t>
            </a:r>
            <a:r>
              <a:rPr sz="3600"/>
              <a:t>-ième colonne, noté        est la sous-matrice de     obtenue en y enlevant la </a:t>
            </a:r>
            <a:r>
              <a:rPr i="1" sz="3600"/>
              <a:t>i</a:t>
            </a:r>
            <a:r>
              <a:rPr sz="3600"/>
              <a:t>-ième ligne et la </a:t>
            </a:r>
            <a:r>
              <a:rPr i="1" sz="3600"/>
              <a:t>j</a:t>
            </a:r>
            <a:r>
              <a:rPr sz="3600"/>
              <a:t>-ième colonne.  </a:t>
            </a:r>
          </a:p>
        </p:txBody>
      </p:sp>
      <p:pic>
        <p:nvPicPr>
          <p:cNvPr id="51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38600" y="647700"/>
            <a:ext cx="393700" cy="35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39300" y="1181100"/>
            <a:ext cx="6604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45100" y="1676400"/>
            <a:ext cx="393700" cy="35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85000" y="5283200"/>
            <a:ext cx="5067300" cy="205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9100" y="5156200"/>
            <a:ext cx="5676900" cy="2527300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/>
        </p:nvSpPr>
        <p:spPr>
          <a:xfrm>
            <a:off x="1591172" y="5907616"/>
            <a:ext cx="4267762" cy="2"/>
          </a:xfrm>
          <a:prstGeom prst="line">
            <a:avLst/>
          </a:prstGeom>
          <a:ln w="50800">
            <a:solidFill>
              <a:srgbClr val="E32400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7" name="Shape 57"/>
          <p:cNvSpPr/>
          <p:nvPr/>
        </p:nvSpPr>
        <p:spPr>
          <a:xfrm flipH="1" flipV="1">
            <a:off x="2798512" y="5257791"/>
            <a:ext cx="1" cy="2463818"/>
          </a:xfrm>
          <a:prstGeom prst="line">
            <a:avLst/>
          </a:prstGeom>
          <a:ln w="50800">
            <a:solidFill>
              <a:srgbClr val="E32400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7" grpId="3"/>
      <p:bldP build="whole" bldLvl="1" animBg="1" rev="0" advAuto="0" spid="56" grpId="2"/>
      <p:bldP build="whole" bldLvl="1" animBg="1" rev="0" advAuto="0" spid="54" grpId="4"/>
      <p:bldP build="whole" bldLvl="1" animBg="1" rev="0" advAuto="0" spid="5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88900" y="342900"/>
            <a:ext cx="2667000" cy="762000"/>
          </a:xfrm>
          <a:prstGeom prst="roundRect">
            <a:avLst>
              <a:gd name="adj" fmla="val 50000"/>
            </a:avLst>
          </a:prstGeom>
          <a:solidFill>
            <a:srgbClr val="EF983D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Définition:</a:t>
            </a:r>
          </a:p>
        </p:txBody>
      </p:sp>
      <p:sp>
        <p:nvSpPr>
          <p:cNvPr id="60" name="Shape 60"/>
          <p:cNvSpPr/>
          <p:nvPr/>
        </p:nvSpPr>
        <p:spPr>
          <a:xfrm>
            <a:off x="3069952" y="412750"/>
            <a:ext cx="9448801" cy="167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3600"/>
              <a:t>Soit    , une matrice carrée </a:t>
            </a:r>
            <a:r>
              <a:rPr i="1" sz="3600"/>
              <a:t>n </a:t>
            </a:r>
            <a:r>
              <a:rPr sz="3600"/>
              <a:t>x</a:t>
            </a:r>
            <a:r>
              <a:rPr i="1" sz="3600"/>
              <a:t> n</a:t>
            </a:r>
            <a:r>
              <a:rPr sz="3600"/>
              <a:t>, le </a:t>
            </a:r>
            <a:r>
              <a:rPr sz="3600">
                <a:latin typeface="Baskerville SemiBold"/>
                <a:ea typeface="Baskerville SemiBold"/>
                <a:cs typeface="Baskerville SemiBold"/>
                <a:sym typeface="Baskerville SemiBold"/>
              </a:rPr>
              <a:t>déterminant</a:t>
            </a:r>
            <a:r>
              <a:rPr sz="3600"/>
              <a:t> de    , noté             , est défini de manière récursive comme suit:  </a:t>
            </a:r>
          </a:p>
        </p:txBody>
      </p:sp>
      <p:pic>
        <p:nvPicPr>
          <p:cNvPr id="61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98900" y="533400"/>
            <a:ext cx="393700" cy="35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64000" y="4749800"/>
            <a:ext cx="6629400" cy="1384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70300" y="1066800"/>
            <a:ext cx="393700" cy="35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56200" y="1041400"/>
            <a:ext cx="13335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49900" y="6934200"/>
            <a:ext cx="5105400" cy="1270000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/>
          <p:nvPr/>
        </p:nvSpPr>
        <p:spPr>
          <a:xfrm>
            <a:off x="7639924" y="4038600"/>
            <a:ext cx="25338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401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4013"/>
                </a:solidFill>
              </a:rPr>
              <a:t>On fixe une ligne ...</a:t>
            </a:r>
          </a:p>
        </p:txBody>
      </p:sp>
      <p:grpSp>
        <p:nvGrpSpPr>
          <p:cNvPr id="73" name="Group 73"/>
          <p:cNvGrpSpPr/>
          <p:nvPr/>
        </p:nvGrpSpPr>
        <p:grpSpPr>
          <a:xfrm>
            <a:off x="7581900" y="4555066"/>
            <a:ext cx="2781301" cy="1198034"/>
            <a:chOff x="0" y="0"/>
            <a:chExt cx="2781300" cy="1198033"/>
          </a:xfrm>
        </p:grpSpPr>
        <p:sp>
          <p:nvSpPr>
            <p:cNvPr id="67" name="Shape 67"/>
            <p:cNvSpPr/>
            <p:nvPr/>
          </p:nvSpPr>
          <p:spPr>
            <a:xfrm>
              <a:off x="2514600" y="778933"/>
              <a:ext cx="266700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>
                <a:alpha val="37000"/>
              </a:srgbClr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/>
              </a:pPr>
            </a:p>
          </p:txBody>
        </p:sp>
        <p:sp>
          <p:nvSpPr>
            <p:cNvPr id="68" name="Shape 68"/>
            <p:cNvSpPr/>
            <p:nvPr/>
          </p:nvSpPr>
          <p:spPr>
            <a:xfrm>
              <a:off x="0" y="512233"/>
              <a:ext cx="266700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>
                <a:alpha val="37000"/>
              </a:srgbClr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/>
              </a:pPr>
            </a:p>
          </p:txBody>
        </p:sp>
        <p:sp>
          <p:nvSpPr>
            <p:cNvPr id="69" name="Shape 69"/>
            <p:cNvSpPr/>
            <p:nvPr/>
          </p:nvSpPr>
          <p:spPr>
            <a:xfrm>
              <a:off x="876300" y="778933"/>
              <a:ext cx="266700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>
                <a:alpha val="37000"/>
              </a:srgbClr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/>
              </a:pPr>
            </a:p>
          </p:txBody>
        </p:sp>
        <p:sp>
          <p:nvSpPr>
            <p:cNvPr id="70" name="Shape 70"/>
            <p:cNvSpPr/>
            <p:nvPr/>
          </p:nvSpPr>
          <p:spPr>
            <a:xfrm flipV="1">
              <a:off x="309033" y="12700"/>
              <a:ext cx="897467" cy="410634"/>
            </a:xfrm>
            <a:prstGeom prst="line">
              <a:avLst/>
            </a:prstGeom>
            <a:noFill/>
            <a:ln w="38100" cap="flat">
              <a:solidFill>
                <a:srgbClr val="E324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" name="Shape 71"/>
            <p:cNvSpPr/>
            <p:nvPr/>
          </p:nvSpPr>
          <p:spPr>
            <a:xfrm flipV="1">
              <a:off x="1020233" y="0"/>
              <a:ext cx="186267" cy="762001"/>
            </a:xfrm>
            <a:prstGeom prst="line">
              <a:avLst/>
            </a:prstGeom>
            <a:noFill/>
            <a:ln w="38100" cap="flat">
              <a:solidFill>
                <a:srgbClr val="E324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" name="Shape 72"/>
            <p:cNvSpPr/>
            <p:nvPr/>
          </p:nvSpPr>
          <p:spPr>
            <a:xfrm flipH="1" flipV="1">
              <a:off x="1223433" y="16933"/>
              <a:ext cx="1473201" cy="778934"/>
            </a:xfrm>
            <a:prstGeom prst="line">
              <a:avLst/>
            </a:prstGeom>
            <a:noFill/>
            <a:ln w="38100" cap="flat">
              <a:solidFill>
                <a:srgbClr val="E324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74" name="Shape 74"/>
          <p:cNvSpPr/>
          <p:nvPr/>
        </p:nvSpPr>
        <p:spPr>
          <a:xfrm>
            <a:off x="7896324" y="8674100"/>
            <a:ext cx="2064693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669C3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69C35"/>
                </a:solidFill>
              </a:rPr>
              <a:t>ou une colonne.</a:t>
            </a:r>
          </a:p>
        </p:txBody>
      </p:sp>
      <p:grpSp>
        <p:nvGrpSpPr>
          <p:cNvPr id="81" name="Group 81"/>
          <p:cNvGrpSpPr/>
          <p:nvPr/>
        </p:nvGrpSpPr>
        <p:grpSpPr>
          <a:xfrm>
            <a:off x="8051800" y="7213599"/>
            <a:ext cx="2514601" cy="1371602"/>
            <a:chOff x="0" y="0"/>
            <a:chExt cx="2514600" cy="1371600"/>
          </a:xfrm>
        </p:grpSpPr>
        <p:sp>
          <p:nvSpPr>
            <p:cNvPr id="75" name="Shape 75"/>
            <p:cNvSpPr/>
            <p:nvPr/>
          </p:nvSpPr>
          <p:spPr>
            <a:xfrm>
              <a:off x="2247900" y="266700"/>
              <a:ext cx="266700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9051">
                <a:alpha val="37000"/>
              </a:srgbClr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/>
              </a:pPr>
            </a:p>
          </p:txBody>
        </p:sp>
        <p:sp>
          <p:nvSpPr>
            <p:cNvPr id="76" name="Shape 76"/>
            <p:cNvSpPr/>
            <p:nvPr/>
          </p:nvSpPr>
          <p:spPr>
            <a:xfrm>
              <a:off x="0" y="0"/>
              <a:ext cx="266700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9051">
                <a:alpha val="37000"/>
              </a:srgbClr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/>
              </a:pPr>
            </a:p>
          </p:txBody>
        </p:sp>
        <p:sp>
          <p:nvSpPr>
            <p:cNvPr id="77" name="Shape 77"/>
            <p:cNvSpPr/>
            <p:nvPr/>
          </p:nvSpPr>
          <p:spPr>
            <a:xfrm>
              <a:off x="635000" y="228600"/>
              <a:ext cx="266700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9051">
                <a:alpha val="37000"/>
              </a:srgbClr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/>
              </a:pPr>
            </a:p>
          </p:txBody>
        </p:sp>
        <p:sp>
          <p:nvSpPr>
            <p:cNvPr id="78" name="Shape 78"/>
            <p:cNvSpPr/>
            <p:nvPr/>
          </p:nvSpPr>
          <p:spPr>
            <a:xfrm>
              <a:off x="194733" y="406400"/>
              <a:ext cx="931334" cy="948268"/>
            </a:xfrm>
            <a:prstGeom prst="line">
              <a:avLst/>
            </a:prstGeom>
            <a:noFill/>
            <a:ln w="38100" cap="flat">
              <a:solidFill>
                <a:srgbClr val="669C35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" name="Shape 79"/>
            <p:cNvSpPr/>
            <p:nvPr/>
          </p:nvSpPr>
          <p:spPr>
            <a:xfrm>
              <a:off x="838200" y="609600"/>
              <a:ext cx="287867" cy="711200"/>
            </a:xfrm>
            <a:prstGeom prst="line">
              <a:avLst/>
            </a:prstGeom>
            <a:noFill/>
            <a:ln w="38100" cap="flat">
              <a:solidFill>
                <a:srgbClr val="669C35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" name="Shape 80"/>
            <p:cNvSpPr/>
            <p:nvPr/>
          </p:nvSpPr>
          <p:spPr>
            <a:xfrm flipH="1">
              <a:off x="1109133" y="690033"/>
              <a:ext cx="1214967" cy="681568"/>
            </a:xfrm>
            <a:prstGeom prst="line">
              <a:avLst/>
            </a:prstGeom>
            <a:noFill/>
            <a:ln w="38100" cap="flat">
              <a:solidFill>
                <a:srgbClr val="669C35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82" name="Shape 82"/>
          <p:cNvSpPr/>
          <p:nvPr/>
        </p:nvSpPr>
        <p:spPr>
          <a:xfrm>
            <a:off x="963804" y="2482850"/>
            <a:ext cx="1433439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Si </a:t>
            </a:r>
            <a:r>
              <a:rPr i="1" sz="3600"/>
              <a:t>n</a:t>
            </a:r>
            <a:r>
              <a:rPr sz="3600"/>
              <a:t> =1</a:t>
            </a:r>
          </a:p>
        </p:txBody>
      </p:sp>
      <p:sp>
        <p:nvSpPr>
          <p:cNvPr id="83" name="Shape 83"/>
          <p:cNvSpPr/>
          <p:nvPr/>
        </p:nvSpPr>
        <p:spPr>
          <a:xfrm>
            <a:off x="1058670" y="5048250"/>
            <a:ext cx="1433439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Si </a:t>
            </a:r>
            <a:r>
              <a:rPr i="1" sz="3600"/>
              <a:t>n</a:t>
            </a:r>
            <a:r>
              <a:rPr sz="3600"/>
              <a:t> &gt;1</a:t>
            </a:r>
          </a:p>
        </p:txBody>
      </p:sp>
      <p:pic>
        <p:nvPicPr>
          <p:cNvPr id="84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089400" y="2628900"/>
            <a:ext cx="2565400" cy="469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checker dir="horz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" grpId="4"/>
      <p:bldP build="whole" bldLvl="1" animBg="1" rev="0" advAuto="0" spid="65" grpId="7"/>
      <p:bldP build="whole" bldLvl="1" animBg="1" rev="0" advAuto="0" spid="74" grpId="8"/>
      <p:bldP build="whole" bldLvl="1" animBg="1" rev="0" advAuto="0" spid="81" grpId="9"/>
      <p:bldP build="whole" bldLvl="1" animBg="1" rev="0" advAuto="0" spid="83" grpId="3"/>
      <p:bldP build="whole" bldLvl="1" animBg="1" rev="0" advAuto="0" spid="73" grpId="6"/>
      <p:bldP build="whole" bldLvl="1" animBg="1" rev="0" advAuto="0" spid="84" grpId="2"/>
      <p:bldP build="whole" bldLvl="1" animBg="1" rev="0" advAuto="0" spid="66" grpId="5"/>
      <p:bldP build="whole" bldLvl="1" animBg="1" rev="0" advAuto="0" spid="8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4600" y="406400"/>
            <a:ext cx="6819900" cy="302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2900" y="4762500"/>
            <a:ext cx="1333500" cy="469900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hape 88"/>
          <p:cNvSpPr/>
          <p:nvPr/>
        </p:nvSpPr>
        <p:spPr>
          <a:xfrm>
            <a:off x="3966073" y="700616"/>
            <a:ext cx="4940861" cy="14818"/>
          </a:xfrm>
          <a:prstGeom prst="line">
            <a:avLst/>
          </a:prstGeom>
          <a:ln w="50800">
            <a:solidFill>
              <a:srgbClr val="E32400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9" name="Shape 89"/>
          <p:cNvSpPr/>
          <p:nvPr/>
        </p:nvSpPr>
        <p:spPr>
          <a:xfrm flipV="1">
            <a:off x="4258873" y="418883"/>
            <a:ext cx="1" cy="3069592"/>
          </a:xfrm>
          <a:prstGeom prst="line">
            <a:avLst/>
          </a:prstGeom>
          <a:ln w="50800">
            <a:solidFill>
              <a:srgbClr val="E32400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0" name="Shape 90"/>
          <p:cNvSpPr/>
          <p:nvPr/>
        </p:nvSpPr>
        <p:spPr>
          <a:xfrm>
            <a:off x="3886200" y="419099"/>
            <a:ext cx="685801" cy="596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5400">
            <a:solidFill>
              <a:srgbClr val="0433FF"/>
            </a:solidFill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lvl="0">
              <a:defRPr sz="4000"/>
            </a:pPr>
          </a:p>
        </p:txBody>
      </p:sp>
      <p:sp>
        <p:nvSpPr>
          <p:cNvPr id="91" name="Shape 91"/>
          <p:cNvSpPr/>
          <p:nvPr/>
        </p:nvSpPr>
        <p:spPr>
          <a:xfrm>
            <a:off x="5029200" y="457199"/>
            <a:ext cx="685801" cy="596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5400">
            <a:solidFill>
              <a:srgbClr val="0433FF"/>
            </a:solidFill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lvl="0">
              <a:defRPr sz="4000"/>
            </a:pPr>
          </a:p>
        </p:txBody>
      </p:sp>
      <p:sp>
        <p:nvSpPr>
          <p:cNvPr id="92" name="Shape 92"/>
          <p:cNvSpPr/>
          <p:nvPr/>
        </p:nvSpPr>
        <p:spPr>
          <a:xfrm>
            <a:off x="6172200" y="495299"/>
            <a:ext cx="685801" cy="596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5400">
            <a:solidFill>
              <a:srgbClr val="0433FF"/>
            </a:solidFill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lvl="0">
              <a:defRPr sz="4000"/>
            </a:pPr>
          </a:p>
        </p:txBody>
      </p:sp>
      <p:sp>
        <p:nvSpPr>
          <p:cNvPr id="93" name="Shape 93"/>
          <p:cNvSpPr/>
          <p:nvPr/>
        </p:nvSpPr>
        <p:spPr>
          <a:xfrm>
            <a:off x="7315200" y="469899"/>
            <a:ext cx="685801" cy="596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5400">
            <a:solidFill>
              <a:srgbClr val="0433FF"/>
            </a:solidFill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lvl="0">
              <a:defRPr sz="4000"/>
            </a:pPr>
          </a:p>
        </p:txBody>
      </p:sp>
      <p:sp>
        <p:nvSpPr>
          <p:cNvPr id="94" name="Shape 94"/>
          <p:cNvSpPr/>
          <p:nvPr/>
        </p:nvSpPr>
        <p:spPr>
          <a:xfrm>
            <a:off x="8369300" y="457199"/>
            <a:ext cx="685801" cy="596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5400">
            <a:solidFill>
              <a:srgbClr val="0433FF"/>
            </a:solidFill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lvl="0">
              <a:defRPr sz="4000"/>
            </a:pPr>
          </a:p>
        </p:txBody>
      </p:sp>
      <p:pic>
        <p:nvPicPr>
          <p:cNvPr id="95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72400" y="4749800"/>
            <a:ext cx="26924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41500" y="4724400"/>
            <a:ext cx="28194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876800" y="4711700"/>
            <a:ext cx="26797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822700" y="5549900"/>
            <a:ext cx="4419600" cy="53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dropped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616200" y="5880100"/>
            <a:ext cx="901700" cy="127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100"/>
          <p:cNvSpPr/>
          <p:nvPr/>
        </p:nvSpPr>
        <p:spPr>
          <a:xfrm>
            <a:off x="5054600" y="952499"/>
            <a:ext cx="685801" cy="596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5400">
            <a:solidFill>
              <a:srgbClr val="009051"/>
            </a:solidFill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lvl="0">
              <a:defRPr sz="4000"/>
            </a:pPr>
          </a:p>
        </p:txBody>
      </p:sp>
      <p:sp>
        <p:nvSpPr>
          <p:cNvPr id="101" name="Shape 101"/>
          <p:cNvSpPr/>
          <p:nvPr/>
        </p:nvSpPr>
        <p:spPr>
          <a:xfrm>
            <a:off x="5041900" y="1562099"/>
            <a:ext cx="685801" cy="596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5400">
            <a:solidFill>
              <a:srgbClr val="009051"/>
            </a:solidFill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lvl="0">
              <a:defRPr sz="4000"/>
            </a:pPr>
          </a:p>
        </p:txBody>
      </p:sp>
      <p:sp>
        <p:nvSpPr>
          <p:cNvPr id="102" name="Shape 102"/>
          <p:cNvSpPr/>
          <p:nvPr/>
        </p:nvSpPr>
        <p:spPr>
          <a:xfrm>
            <a:off x="5029200" y="2209799"/>
            <a:ext cx="685801" cy="596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5400">
            <a:solidFill>
              <a:srgbClr val="009051"/>
            </a:solidFill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lvl="0">
              <a:defRPr sz="4000"/>
            </a:pPr>
          </a:p>
        </p:txBody>
      </p:sp>
      <p:sp>
        <p:nvSpPr>
          <p:cNvPr id="103" name="Shape 103"/>
          <p:cNvSpPr/>
          <p:nvPr/>
        </p:nvSpPr>
        <p:spPr>
          <a:xfrm>
            <a:off x="5054600" y="2895599"/>
            <a:ext cx="685801" cy="596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5400">
            <a:solidFill>
              <a:srgbClr val="009051"/>
            </a:solidFill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lvl="0">
              <a:defRPr sz="4000"/>
            </a:pPr>
          </a:p>
        </p:txBody>
      </p:sp>
      <p:sp>
        <p:nvSpPr>
          <p:cNvPr id="104" name="Shape 104"/>
          <p:cNvSpPr/>
          <p:nvPr/>
        </p:nvSpPr>
        <p:spPr>
          <a:xfrm>
            <a:off x="4978400" y="431799"/>
            <a:ext cx="685801" cy="596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5400">
            <a:solidFill>
              <a:srgbClr val="009051"/>
            </a:solidFill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lvl="0">
              <a:defRPr sz="4000"/>
            </a:pPr>
          </a:p>
        </p:txBody>
      </p:sp>
      <p:pic>
        <p:nvPicPr>
          <p:cNvPr id="105" name="dropped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41500" y="6985000"/>
            <a:ext cx="31750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droppedImage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168900" y="7010400"/>
            <a:ext cx="26924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droppedImage.pdf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975600" y="7048500"/>
            <a:ext cx="26797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droppedImage.pdf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489200" y="8051800"/>
            <a:ext cx="914400" cy="31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droppedImage.pdf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3873500" y="7912100"/>
            <a:ext cx="4419600" cy="533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checker dir="horz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after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presetClass="exi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after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xi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after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afterEffect" presetClass="entr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xi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afterEffect" presetClass="entr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afterEffect" presetClass="entr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presetClass="exi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afterEffect" presetClass="entr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afterEffect" presetClass="entr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presetClass="exi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presetClass="entr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afterEffect" presetClass="entr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nodeType="clickEffect" presetClass="exi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nodeType="clickEffect" presetClass="entr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afterEffect" presetClass="entr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presetClass="exi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nodeType="afterEffect" presetClass="entr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afterEffect" presetClass="entr" presetSubtype="0" presetID="1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presetClass="exit" presetSubtype="0" presetID="1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nodeType="afterEffect" presetClass="entr" presetSubtype="0" presetID="1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nodeType="afterEffect" presetClass="entr" presetSubtype="0" presetID="1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presetClass="exit" presetSubtype="0" presetID="1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nodeType="afterEffect" presetClass="entr" presetSubtype="0" presetID="1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afterEffect" presetClass="entr" presetSubtype="0" presetID="1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presetClass="exit" presetSubtype="0" presetID="1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2" grpId="11"/>
      <p:bldP build="whole" bldLvl="1" animBg="1" rev="0" advAuto="0" spid="92" grpId="12"/>
      <p:bldP build="whole" bldLvl="1" animBg="1" rev="0" advAuto="0" spid="101" grpId="27"/>
      <p:bldP build="whole" bldLvl="1" animBg="1" rev="0" advAuto="0" spid="106" grpId="22"/>
      <p:bldP build="whole" bldLvl="1" animBg="1" rev="0" advAuto="0" spid="97" grpId="7"/>
      <p:bldP build="whole" bldLvl="1" animBg="1" rev="0" advAuto="0" spid="93" grpId="13"/>
      <p:bldP build="whole" bldLvl="1" animBg="1" rev="0" advAuto="0" spid="93" grpId="15"/>
      <p:bldP build="whole" bldLvl="1" animBg="1" rev="0" advAuto="0" spid="94" grpId="17"/>
      <p:bldP build="whole" bldLvl="1" animBg="1" rev="0" advAuto="0" spid="94" grpId="18"/>
      <p:bldP build="whole" bldLvl="1" animBg="1" rev="0" advAuto="0" spid="102" grpId="29"/>
      <p:bldP build="whole" bldLvl="1" animBg="1" rev="0" advAuto="0" spid="102" grpId="30"/>
      <p:bldP build="whole" bldLvl="1" animBg="1" rev="0" advAuto="0" spid="87" grpId="1"/>
      <p:bldP build="whole" bldLvl="1" animBg="1" rev="0" advAuto="0" spid="104" grpId="20"/>
      <p:bldP build="whole" bldLvl="1" animBg="1" rev="0" advAuto="0" spid="104" grpId="21"/>
      <p:bldP build="whole" bldLvl="1" animBg="1" rev="0" advAuto="0" spid="88" grpId="4"/>
      <p:bldP build="whole" bldLvl="1" animBg="1" rev="0" advAuto="0" spid="109" grpId="31"/>
      <p:bldP build="whole" bldLvl="1" animBg="1" rev="0" advAuto="0" spid="98" grpId="16"/>
      <p:bldP build="whole" bldLvl="1" animBg="1" rev="0" advAuto="0" spid="108" grpId="28"/>
      <p:bldP build="whole" bldLvl="1" animBg="1" rev="0" advAuto="0" spid="96" grpId="2"/>
      <p:bldP build="whole" bldLvl="1" animBg="1" rev="0" advAuto="0" spid="91" grpId="8"/>
      <p:bldP build="whole" bldLvl="1" animBg="1" rev="0" advAuto="0" spid="91" grpId="9"/>
      <p:bldP build="whole" bldLvl="1" animBg="1" rev="0" advAuto="0" spid="100" grpId="23"/>
      <p:bldP build="whole" bldLvl="1" animBg="1" rev="0" advAuto="0" spid="100" grpId="24"/>
      <p:bldP build="whole" bldLvl="1" animBg="1" rev="0" advAuto="0" spid="103" grpId="32"/>
      <p:bldP build="whole" bldLvl="1" animBg="1" rev="0" advAuto="0" spid="99" grpId="14"/>
      <p:bldP build="whole" bldLvl="1" animBg="1" rev="0" advAuto="0" spid="90" grpId="3"/>
      <p:bldP build="whole" bldLvl="1" animBg="1" rev="0" advAuto="0" spid="103" grpId="33"/>
      <p:bldP build="whole" bldLvl="1" animBg="1" rev="0" advAuto="0" spid="90" grpId="6"/>
      <p:bldP build="whole" bldLvl="1" animBg="1" rev="0" advAuto="0" spid="107" grpId="25"/>
      <p:bldP build="whole" bldLvl="1" animBg="1" rev="0" advAuto="0" spid="95" grpId="10"/>
      <p:bldP build="whole" bldLvl="1" animBg="1" rev="0" advAuto="0" spid="105" grpId="19"/>
      <p:bldP build="whole" bldLvl="1" animBg="1" rev="0" advAuto="0" spid="101" grpId="26"/>
      <p:bldP build="whole" bldLvl="1" animBg="1" rev="0" advAuto="0" spid="89" grpId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139700" y="444500"/>
            <a:ext cx="2387600" cy="787400"/>
          </a:xfrm>
          <a:prstGeom prst="roundRect">
            <a:avLst>
              <a:gd name="adj" fmla="val 50000"/>
            </a:avLst>
          </a:prstGeom>
          <a:solidFill>
            <a:srgbClr val="3A88FE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Exemple:</a:t>
            </a:r>
          </a:p>
        </p:txBody>
      </p:sp>
      <p:pic>
        <p:nvPicPr>
          <p:cNvPr id="112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3733800"/>
            <a:ext cx="12484100" cy="13843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5" name="Group 115"/>
          <p:cNvGrpSpPr/>
          <p:nvPr/>
        </p:nvGrpSpPr>
        <p:grpSpPr>
          <a:xfrm>
            <a:off x="2286000" y="1761066"/>
            <a:ext cx="5740400" cy="1811868"/>
            <a:chOff x="0" y="0"/>
            <a:chExt cx="5740400" cy="1811866"/>
          </a:xfrm>
        </p:grpSpPr>
        <p:sp>
          <p:nvSpPr>
            <p:cNvPr id="113" name="Shape 113"/>
            <p:cNvSpPr/>
            <p:nvPr/>
          </p:nvSpPr>
          <p:spPr>
            <a:xfrm>
              <a:off x="3594100" y="156633"/>
              <a:ext cx="2146300" cy="1397001"/>
            </a:xfrm>
            <a:prstGeom prst="roundRect">
              <a:avLst>
                <a:gd name="adj" fmla="val 13636"/>
              </a:avLst>
            </a:prstGeom>
            <a:solidFill>
              <a:srgbClr val="FF9300">
                <a:alpha val="60000"/>
              </a:srgbClr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/>
              </a:pPr>
            </a:p>
          </p:txBody>
        </p:sp>
        <p:sp>
          <p:nvSpPr>
            <p:cNvPr id="114" name="Shape 114"/>
            <p:cNvSpPr/>
            <p:nvPr/>
          </p:nvSpPr>
          <p:spPr>
            <a:xfrm flipV="1">
              <a:off x="0" y="0"/>
              <a:ext cx="3064934" cy="1811867"/>
            </a:xfrm>
            <a:prstGeom prst="line">
              <a:avLst/>
            </a:prstGeom>
            <a:noFill/>
            <a:ln w="38100" cap="flat">
              <a:solidFill>
                <a:srgbClr val="FFAA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18" name="Group 118"/>
          <p:cNvGrpSpPr/>
          <p:nvPr/>
        </p:nvGrpSpPr>
        <p:grpSpPr>
          <a:xfrm>
            <a:off x="5041900" y="1845733"/>
            <a:ext cx="4830234" cy="2336801"/>
            <a:chOff x="0" y="0"/>
            <a:chExt cx="4830233" cy="2336800"/>
          </a:xfrm>
        </p:grpSpPr>
        <p:sp>
          <p:nvSpPr>
            <p:cNvPr id="116" name="Shape 116"/>
            <p:cNvSpPr/>
            <p:nvPr/>
          </p:nvSpPr>
          <p:spPr>
            <a:xfrm>
              <a:off x="0" y="84666"/>
              <a:ext cx="2362200" cy="1371601"/>
            </a:xfrm>
            <a:prstGeom prst="roundRect">
              <a:avLst>
                <a:gd name="adj" fmla="val 13889"/>
              </a:avLst>
            </a:prstGeom>
            <a:solidFill>
              <a:srgbClr val="FF2600">
                <a:alpha val="60000"/>
              </a:srgbClr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/>
              </a:pPr>
            </a:p>
          </p:txBody>
        </p:sp>
        <p:sp>
          <p:nvSpPr>
            <p:cNvPr id="117" name="Shape 117"/>
            <p:cNvSpPr/>
            <p:nvPr/>
          </p:nvSpPr>
          <p:spPr>
            <a:xfrm flipH="1" flipV="1">
              <a:off x="2849033" y="0"/>
              <a:ext cx="1981201" cy="2336801"/>
            </a:xfrm>
            <a:prstGeom prst="line">
              <a:avLst/>
            </a:prstGeom>
            <a:noFill/>
            <a:ln w="38100" cap="flat">
              <a:solidFill>
                <a:srgbClr val="E324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22" name="Group 122"/>
          <p:cNvGrpSpPr/>
          <p:nvPr/>
        </p:nvGrpSpPr>
        <p:grpSpPr>
          <a:xfrm>
            <a:off x="3683000" y="1752600"/>
            <a:ext cx="4394200" cy="2362200"/>
            <a:chOff x="0" y="0"/>
            <a:chExt cx="4394200" cy="2362200"/>
          </a:xfrm>
        </p:grpSpPr>
        <p:sp>
          <p:nvSpPr>
            <p:cNvPr id="119" name="Shape 119"/>
            <p:cNvSpPr/>
            <p:nvPr/>
          </p:nvSpPr>
          <p:spPr>
            <a:xfrm>
              <a:off x="3149600" y="215900"/>
              <a:ext cx="1244600" cy="1371600"/>
            </a:xfrm>
            <a:prstGeom prst="roundRect">
              <a:avLst>
                <a:gd name="adj" fmla="val 15306"/>
              </a:avLst>
            </a:prstGeom>
            <a:solidFill>
              <a:srgbClr val="FFFB00">
                <a:alpha val="60000"/>
              </a:srgbClr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/>
              </a:pPr>
            </a:p>
          </p:txBody>
        </p:sp>
        <p:sp>
          <p:nvSpPr>
            <p:cNvPr id="120" name="Shape 120"/>
            <p:cNvSpPr/>
            <p:nvPr/>
          </p:nvSpPr>
          <p:spPr>
            <a:xfrm>
              <a:off x="1358900" y="177800"/>
              <a:ext cx="812800" cy="1371600"/>
            </a:xfrm>
            <a:prstGeom prst="roundRect">
              <a:avLst>
                <a:gd name="adj" fmla="val 23438"/>
              </a:avLst>
            </a:prstGeom>
            <a:solidFill>
              <a:srgbClr val="FFFB00">
                <a:alpha val="60000"/>
              </a:srgbClr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/>
              </a:pPr>
            </a:p>
          </p:txBody>
        </p:sp>
        <p:sp>
          <p:nvSpPr>
            <p:cNvPr id="121" name="Shape 121"/>
            <p:cNvSpPr/>
            <p:nvPr/>
          </p:nvSpPr>
          <p:spPr>
            <a:xfrm flipV="1">
              <a:off x="0" y="0"/>
              <a:ext cx="2556934" cy="2362200"/>
            </a:xfrm>
            <a:prstGeom prst="line">
              <a:avLst/>
            </a:prstGeom>
            <a:noFill/>
            <a:ln w="38100" cap="flat">
              <a:solidFill>
                <a:srgbClr val="F5EC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26" name="Group 126"/>
          <p:cNvGrpSpPr/>
          <p:nvPr/>
        </p:nvGrpSpPr>
        <p:grpSpPr>
          <a:xfrm>
            <a:off x="5092700" y="1892300"/>
            <a:ext cx="2997200" cy="2341034"/>
            <a:chOff x="0" y="0"/>
            <a:chExt cx="2997200" cy="2341033"/>
          </a:xfrm>
        </p:grpSpPr>
        <p:sp>
          <p:nvSpPr>
            <p:cNvPr id="123" name="Shape 123"/>
            <p:cNvSpPr/>
            <p:nvPr/>
          </p:nvSpPr>
          <p:spPr>
            <a:xfrm>
              <a:off x="0" y="50799"/>
              <a:ext cx="1536700" cy="1358901"/>
            </a:xfrm>
            <a:prstGeom prst="roundRect">
              <a:avLst>
                <a:gd name="adj" fmla="val 14019"/>
              </a:avLst>
            </a:prstGeom>
            <a:solidFill>
              <a:srgbClr val="0433FF">
                <a:alpha val="60000"/>
              </a:srgbClr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/>
              </a:pPr>
            </a:p>
          </p:txBody>
        </p:sp>
        <p:sp>
          <p:nvSpPr>
            <p:cNvPr id="124" name="Shape 124"/>
            <p:cNvSpPr/>
            <p:nvPr/>
          </p:nvSpPr>
          <p:spPr>
            <a:xfrm>
              <a:off x="2247900" y="76199"/>
              <a:ext cx="749300" cy="1346201"/>
            </a:xfrm>
            <a:prstGeom prst="roundRect">
              <a:avLst>
                <a:gd name="adj" fmla="val 25424"/>
              </a:avLst>
            </a:prstGeom>
            <a:solidFill>
              <a:srgbClr val="0433FF">
                <a:alpha val="60000"/>
              </a:srgbClr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/>
              </a:pPr>
            </a:p>
          </p:txBody>
        </p:sp>
        <p:sp>
          <p:nvSpPr>
            <p:cNvPr id="125" name="Shape 125"/>
            <p:cNvSpPr/>
            <p:nvPr/>
          </p:nvSpPr>
          <p:spPr>
            <a:xfrm flipV="1">
              <a:off x="1612900" y="0"/>
              <a:ext cx="321734" cy="2341034"/>
            </a:xfrm>
            <a:prstGeom prst="line">
              <a:avLst/>
            </a:prstGeom>
            <a:noFill/>
            <a:ln w="38100" cap="flat">
              <a:solidFill>
                <a:srgbClr val="0061F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127" name="Shape 127"/>
          <p:cNvSpPr/>
          <p:nvPr/>
        </p:nvSpPr>
        <p:spPr>
          <a:xfrm>
            <a:off x="3162300" y="4241799"/>
            <a:ext cx="431801" cy="431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5400">
            <a:solidFill>
              <a:srgbClr val="FF2600"/>
            </a:solidFill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lvl="0">
              <a:defRPr sz="4000"/>
            </a:pPr>
          </a:p>
        </p:txBody>
      </p:sp>
      <p:sp>
        <p:nvSpPr>
          <p:cNvPr id="128" name="Shape 128"/>
          <p:cNvSpPr/>
          <p:nvPr/>
        </p:nvSpPr>
        <p:spPr>
          <a:xfrm>
            <a:off x="9372600" y="4229099"/>
            <a:ext cx="431801" cy="431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5400">
            <a:solidFill>
              <a:srgbClr val="FF2600"/>
            </a:solidFill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lvl="0">
              <a:defRPr sz="4000"/>
            </a:pPr>
          </a:p>
        </p:txBody>
      </p:sp>
      <p:pic>
        <p:nvPicPr>
          <p:cNvPr id="129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00600" y="1511300"/>
            <a:ext cx="3314700" cy="1854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checker dir="horz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presetClass="exi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afterEffect" presetClass="exi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after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xi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after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xi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afterEffect" presetClass="exi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8" grpId="11"/>
      <p:bldP build="whole" bldLvl="1" animBg="1" rev="0" advAuto="0" spid="115" grpId="2"/>
      <p:bldP build="whole" bldLvl="1" animBg="1" rev="0" advAuto="0" spid="115" grpId="3"/>
      <p:bldP build="whole" bldLvl="1" animBg="1" rev="0" advAuto="0" spid="112" grpId="1"/>
      <p:bldP build="whole" bldLvl="1" animBg="1" rev="0" advAuto="0" spid="128" grpId="13"/>
      <p:bldP build="whole" bldLvl="1" animBg="1" rev="0" advAuto="0" spid="122" grpId="4"/>
      <p:bldP build="whole" bldLvl="1" animBg="1" rev="0" advAuto="0" spid="127" grpId="5"/>
      <p:bldP build="whole" bldLvl="1" animBg="1" rev="0" advAuto="0" spid="127" grpId="6"/>
      <p:bldP build="whole" bldLvl="1" animBg="1" rev="0" advAuto="0" spid="122" grpId="7"/>
      <p:bldP build="whole" bldLvl="1" animBg="1" rev="0" advAuto="0" spid="126" grpId="8"/>
      <p:bldP build="whole" bldLvl="1" animBg="1" rev="0" advAuto="0" spid="126" grpId="9"/>
      <p:bldP build="whole" bldLvl="1" animBg="1" rev="0" advAuto="0" spid="118" grpId="10"/>
      <p:bldP build="whole" bldLvl="1" animBg="1" rev="0" advAuto="0" spid="118" grpId="1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3429000" y="241300"/>
            <a:ext cx="6108700" cy="736600"/>
          </a:xfrm>
          <a:prstGeom prst="roundRect">
            <a:avLst>
              <a:gd name="adj" fmla="val 50000"/>
            </a:avLst>
          </a:prstGeom>
          <a:solidFill>
            <a:srgbClr val="00D3C4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3600"/>
              <a:t>Propriétés des déterminants</a:t>
            </a:r>
          </a:p>
        </p:txBody>
      </p:sp>
      <p:pic>
        <p:nvPicPr>
          <p:cNvPr id="132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8100" y="1612900"/>
            <a:ext cx="27432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8800" y="2844800"/>
            <a:ext cx="3505200" cy="298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06900" y="3073400"/>
            <a:ext cx="6540500" cy="252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06900" y="6146800"/>
            <a:ext cx="5969000" cy="2082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406900" y="8509000"/>
            <a:ext cx="2959100" cy="939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683500" y="8839200"/>
            <a:ext cx="558800" cy="25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dropped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693400" y="7137400"/>
            <a:ext cx="1219200" cy="101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/>
        </p:nvSpPr>
        <p:spPr>
          <a:xfrm>
            <a:off x="4286367" y="1517650"/>
            <a:ext cx="452513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8B8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B81"/>
                </a:solidFill>
              </a:rPr>
              <a:t>1)</a:t>
            </a:r>
          </a:p>
        </p:txBody>
      </p:sp>
    </p:spTree>
  </p:cSld>
  <p:clrMapOvr>
    <a:masterClrMapping/>
  </p:clrMapOvr>
  <p:transition spd="slow" advClick="1">
    <p:checker dir="horz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4" grpId="2"/>
      <p:bldP build="whole" bldLvl="1" animBg="1" rev="0" advAuto="0" spid="138" grpId="4"/>
      <p:bldP build="whole" bldLvl="1" animBg="1" rev="0" advAuto="0" spid="137" grpId="6"/>
      <p:bldP build="whole" bldLvl="1" animBg="1" rev="0" advAuto="0" spid="133" grpId="1"/>
      <p:bldP build="whole" bldLvl="1" animBg="1" rev="0" advAuto="0" spid="136" grpId="5"/>
      <p:bldP build="whole" bldLvl="1" animBg="1" rev="0" advAuto="0" spid="135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9900" y="1765300"/>
            <a:ext cx="1917700" cy="342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32100" y="3632200"/>
            <a:ext cx="6223000" cy="127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64000" y="5410200"/>
            <a:ext cx="5829300" cy="127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1250298" y="7562850"/>
            <a:ext cx="764225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en développant selon cette ligne de zéros.</a:t>
            </a:r>
          </a:p>
        </p:txBody>
      </p:sp>
      <p:sp>
        <p:nvSpPr>
          <p:cNvPr id="145" name="Shape 145"/>
          <p:cNvSpPr/>
          <p:nvPr/>
        </p:nvSpPr>
        <p:spPr>
          <a:xfrm>
            <a:off x="7145866" y="6333066"/>
            <a:ext cx="1198035" cy="1274235"/>
          </a:xfrm>
          <a:prstGeom prst="line">
            <a:avLst/>
          </a:prstGeom>
          <a:ln w="38100">
            <a:solidFill>
              <a:srgbClr val="FF4013"/>
            </a:solidFill>
            <a:miter lim="400000"/>
            <a:headEnd type="stealth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6" name="Shape 146"/>
          <p:cNvSpPr/>
          <p:nvPr/>
        </p:nvSpPr>
        <p:spPr>
          <a:xfrm>
            <a:off x="2188883" y="1003300"/>
            <a:ext cx="8660682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Si </a:t>
            </a:r>
            <a:r>
              <a:rPr sz="3600">
                <a:latin typeface="Baskerville SemiBold"/>
                <a:ea typeface="Baskerville SemiBold"/>
                <a:cs typeface="Baskerville SemiBold"/>
                <a:sym typeface="Baskerville SemiBold"/>
              </a:rPr>
              <a:t>A</a:t>
            </a:r>
            <a:r>
              <a:rPr sz="3600"/>
              <a:t> a une ligne ou une colonne de zéros, alors</a:t>
            </a:r>
          </a:p>
        </p:txBody>
      </p:sp>
      <p:sp>
        <p:nvSpPr>
          <p:cNvPr id="147" name="Shape 147"/>
          <p:cNvSpPr/>
          <p:nvPr/>
        </p:nvSpPr>
        <p:spPr>
          <a:xfrm>
            <a:off x="1441567" y="1009650"/>
            <a:ext cx="452513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8B8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B81"/>
                </a:solidFill>
              </a:rPr>
              <a:t>2)</a:t>
            </a:r>
          </a:p>
        </p:txBody>
      </p:sp>
      <p:sp>
        <p:nvSpPr>
          <p:cNvPr id="148" name="Shape 148"/>
          <p:cNvSpPr/>
          <p:nvPr/>
        </p:nvSpPr>
        <p:spPr>
          <a:xfrm>
            <a:off x="3429000" y="241300"/>
            <a:ext cx="6108700" cy="736600"/>
          </a:xfrm>
          <a:prstGeom prst="roundRect">
            <a:avLst>
              <a:gd name="adj" fmla="val 50000"/>
            </a:avLst>
          </a:prstGeom>
          <a:solidFill>
            <a:srgbClr val="00D3C4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3600"/>
              <a:t>Propriétés des déterminants</a:t>
            </a:r>
          </a:p>
        </p:txBody>
      </p:sp>
    </p:spTree>
  </p:cSld>
  <p:clrMapOvr>
    <a:masterClrMapping/>
  </p:clrMapOvr>
  <p:transition spd="slow" advClick="1">
    <p:checker dir="horz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1" grpId="1"/>
      <p:bldP build="whole" bldLvl="1" animBg="1" rev="0" advAuto="0" spid="144" grpId="4"/>
      <p:bldP build="whole" bldLvl="1" animBg="1" rev="0" advAuto="0" spid="145" grpId="5"/>
      <p:bldP build="whole" bldLvl="1" animBg="1" rev="0" advAuto="0" spid="143" grpId="3"/>
      <p:bldP build="whole" bldLvl="1" animBg="1" rev="0" advAuto="0" spid="142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0" stA="71804" stPos="0" endA="0" endPos="40000" dist="0" dir="5400000" fadeDir="5400000" sx="100000" sy="-100000" kx="0" ky="0" algn="bl" rotWithShape="0"/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995D7"/>
        </a:solidFill>
        <a:ln w="25400" cap="flat">
          <a:noFill/>
          <a:miter lim="400000"/>
        </a:ln>
        <a:effectLst>
          <a:reflection blurRad="0" stA="71804" stPos="0" endA="0" endPos="40000" dist="0" dir="5400000" fadeDir="5400000" sx="100000" sy="-100000" kx="0" ky="0" algn="bl" rotWithShape="0"/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35353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0" stA="71804" stPos="0" endA="0" endPos="40000" dist="0" dir="5400000" fadeDir="5400000" sx="100000" sy="-100000" kx="0" ky="0" algn="bl" rotWithShape="0"/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995D7"/>
        </a:solidFill>
        <a:ln w="25400" cap="flat">
          <a:noFill/>
          <a:miter lim="400000"/>
        </a:ln>
        <a:effectLst>
          <a:reflection blurRad="0" stA="71804" stPos="0" endA="0" endPos="40000" dist="0" dir="5400000" fadeDir="5400000" sx="100000" sy="-100000" kx="0" ky="0" algn="bl" rotWithShape="0"/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35353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