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Baskerville"/>
      </a:defRPr>
    </a:lvl1pPr>
    <a:lvl2pPr indent="342900" algn="ctr" defTabSz="584200">
      <a:defRPr sz="3600">
        <a:latin typeface="+mn-lt"/>
        <a:ea typeface="+mn-ea"/>
        <a:cs typeface="+mn-cs"/>
        <a:sym typeface="Baskerville"/>
      </a:defRPr>
    </a:lvl2pPr>
    <a:lvl3pPr indent="685800" algn="ctr" defTabSz="584200">
      <a:defRPr sz="3600">
        <a:latin typeface="+mn-lt"/>
        <a:ea typeface="+mn-ea"/>
        <a:cs typeface="+mn-cs"/>
        <a:sym typeface="Baskerville"/>
      </a:defRPr>
    </a:lvl3pPr>
    <a:lvl4pPr indent="1028700" algn="ctr" defTabSz="584200">
      <a:defRPr sz="3600">
        <a:latin typeface="+mn-lt"/>
        <a:ea typeface="+mn-ea"/>
        <a:cs typeface="+mn-cs"/>
        <a:sym typeface="Baskerville"/>
      </a:defRPr>
    </a:lvl4pPr>
    <a:lvl5pPr indent="1371600" algn="ctr" defTabSz="584200">
      <a:defRPr sz="3600">
        <a:latin typeface="+mn-lt"/>
        <a:ea typeface="+mn-ea"/>
        <a:cs typeface="+mn-cs"/>
        <a:sym typeface="Baskerville"/>
      </a:defRPr>
    </a:lvl5pPr>
    <a:lvl6pPr indent="1714500" algn="ctr" defTabSz="584200">
      <a:defRPr sz="3600">
        <a:latin typeface="+mn-lt"/>
        <a:ea typeface="+mn-ea"/>
        <a:cs typeface="+mn-cs"/>
        <a:sym typeface="Baskerville"/>
      </a:defRPr>
    </a:lvl6pPr>
    <a:lvl7pPr indent="2057400" algn="ctr" defTabSz="584200">
      <a:defRPr sz="3600">
        <a:latin typeface="+mn-lt"/>
        <a:ea typeface="+mn-ea"/>
        <a:cs typeface="+mn-cs"/>
        <a:sym typeface="Baskerville"/>
      </a:defRPr>
    </a:lvl7pPr>
    <a:lvl8pPr indent="2400300" algn="ctr" defTabSz="584200">
      <a:defRPr sz="3600">
        <a:latin typeface="+mn-lt"/>
        <a:ea typeface="+mn-ea"/>
        <a:cs typeface="+mn-cs"/>
        <a:sym typeface="Baskerville"/>
      </a:defRPr>
    </a:lvl8pPr>
    <a:lvl9pPr indent="2743200" algn="ctr" defTabSz="584200">
      <a:defRPr sz="3600"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1pPr>
      <a:lvl2pPr marL="685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2pPr>
      <a:lvl3pPr marL="1066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3pPr>
      <a:lvl4pPr marL="1447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4pPr>
      <a:lvl5pPr marL="1828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5pPr>
      <a:lvl6pPr marL="2209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6pPr>
      <a:lvl7pPr marL="2590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7pPr>
      <a:lvl8pPr marL="2971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8pPr>
      <a:lvl9pPr marL="3352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13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3.png"/><Relationship Id="rId3" Type="http://schemas.openxmlformats.org/officeDocument/2006/relationships/image" Target="../media/image3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image" Target="../media/image3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Relationship Id="rId10" Type="http://schemas.openxmlformats.org/officeDocument/2006/relationships/image" Target="../media/image48.png"/><Relationship Id="rId11" Type="http://schemas.openxmlformats.org/officeDocument/2006/relationships/image" Target="../media/image49.png"/><Relationship Id="rId12" Type="http://schemas.openxmlformats.org/officeDocument/2006/relationships/image" Target="../media/image50.png"/><Relationship Id="rId13" Type="http://schemas.openxmlformats.org/officeDocument/2006/relationships/image" Target="../media/image51.png"/><Relationship Id="rId14" Type="http://schemas.openxmlformats.org/officeDocument/2006/relationships/image" Target="../media/image52.png"/><Relationship Id="rId15" Type="http://schemas.openxmlformats.org/officeDocument/2006/relationships/image" Target="../media/image53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5.png"/><Relationship Id="rId3" Type="http://schemas.openxmlformats.org/officeDocument/2006/relationships/image" Target="../media/image3.png"/><Relationship Id="rId4" Type="http://schemas.openxmlformats.org/officeDocument/2006/relationships/image" Target="../media/image46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Relationship Id="rId6" Type="http://schemas.openxmlformats.org/officeDocument/2006/relationships/image" Target="../media/image69.png"/><Relationship Id="rId7" Type="http://schemas.openxmlformats.org/officeDocument/2006/relationships/image" Target="../media/image70.png"/><Relationship Id="rId8" Type="http://schemas.openxmlformats.org/officeDocument/2006/relationships/image" Target="../media/image71.png"/><Relationship Id="rId9" Type="http://schemas.openxmlformats.org/officeDocument/2006/relationships/image" Target="../media/image72.png"/><Relationship Id="rId10" Type="http://schemas.openxmlformats.org/officeDocument/2006/relationships/image" Target="../media/image73.png"/><Relationship Id="rId11" Type="http://schemas.openxmlformats.org/officeDocument/2006/relationships/image" Target="../media/image74.png"/><Relationship Id="rId12" Type="http://schemas.openxmlformats.org/officeDocument/2006/relationships/image" Target="../media/image7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72.png"/><Relationship Id="rId5" Type="http://schemas.openxmlformats.org/officeDocument/2006/relationships/image" Target="../media/image75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Relationship Id="rId6" Type="http://schemas.openxmlformats.org/officeDocument/2006/relationships/image" Target="../media/image82.png"/><Relationship Id="rId7" Type="http://schemas.openxmlformats.org/officeDocument/2006/relationships/image" Target="../media/image83.png"/><Relationship Id="rId8" Type="http://schemas.openxmlformats.org/officeDocument/2006/relationships/image" Target="../media/image84.png"/><Relationship Id="rId9" Type="http://schemas.openxmlformats.org/officeDocument/2006/relationships/image" Target="../media/image85.png"/><Relationship Id="rId10" Type="http://schemas.openxmlformats.org/officeDocument/2006/relationships/image" Target="../media/image86.png"/><Relationship Id="rId11" Type="http://schemas.openxmlformats.org/officeDocument/2006/relationships/image" Target="../media/image87.png"/><Relationship Id="rId12" Type="http://schemas.openxmlformats.org/officeDocument/2006/relationships/image" Target="../media/image88.png"/><Relationship Id="rId13" Type="http://schemas.openxmlformats.org/officeDocument/2006/relationships/image" Target="../media/image89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92.png"/><Relationship Id="rId5" Type="http://schemas.openxmlformats.org/officeDocument/2006/relationships/image" Target="../media/image45.png"/><Relationship Id="rId6" Type="http://schemas.openxmlformats.org/officeDocument/2006/relationships/image" Target="../media/image3.png"/><Relationship Id="rId7" Type="http://schemas.openxmlformats.org/officeDocument/2006/relationships/image" Target="../media/image46.png"/><Relationship Id="rId8" Type="http://schemas.openxmlformats.org/officeDocument/2006/relationships/image" Target="../media/image93.png"/><Relationship Id="rId9" Type="http://schemas.openxmlformats.org/officeDocument/2006/relationships/image" Target="../media/image94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5.png"/><Relationship Id="rId3" Type="http://schemas.openxmlformats.org/officeDocument/2006/relationships/image" Target="../media/image3.png"/><Relationship Id="rId4" Type="http://schemas.openxmlformats.org/officeDocument/2006/relationships/image" Target="../media/image96.png"/><Relationship Id="rId5" Type="http://schemas.openxmlformats.org/officeDocument/2006/relationships/image" Target="../media/image97.png"/><Relationship Id="rId6" Type="http://schemas.openxmlformats.org/officeDocument/2006/relationships/image" Target="../media/image2.png"/><Relationship Id="rId7" Type="http://schemas.openxmlformats.org/officeDocument/2006/relationships/image" Target="../media/image98.png"/><Relationship Id="rId8" Type="http://schemas.openxmlformats.org/officeDocument/2006/relationships/image" Target="../media/image99.png"/><Relationship Id="rId9" Type="http://schemas.openxmlformats.org/officeDocument/2006/relationships/image" Target="../media/image100.png"/><Relationship Id="rId10" Type="http://schemas.openxmlformats.org/officeDocument/2006/relationships/image" Target="../media/image101.png"/><Relationship Id="rId11" Type="http://schemas.openxmlformats.org/officeDocument/2006/relationships/image" Target="../media/image102.png"/><Relationship Id="rId12" Type="http://schemas.openxmlformats.org/officeDocument/2006/relationships/image" Target="../media/image103.png"/><Relationship Id="rId13" Type="http://schemas.openxmlformats.org/officeDocument/2006/relationships/image" Target="../media/image104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05.png"/><Relationship Id="rId3" Type="http://schemas.openxmlformats.org/officeDocument/2006/relationships/image" Target="../media/image106.png"/><Relationship Id="rId4" Type="http://schemas.openxmlformats.org/officeDocument/2006/relationships/image" Target="../media/image107.png"/><Relationship Id="rId5" Type="http://schemas.openxmlformats.org/officeDocument/2006/relationships/image" Target="../media/image108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09.png"/><Relationship Id="rId3" Type="http://schemas.openxmlformats.org/officeDocument/2006/relationships/image" Target="../media/image110.png"/><Relationship Id="rId4" Type="http://schemas.openxmlformats.org/officeDocument/2006/relationships/image" Target="../media/image111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813300" y="6184900"/>
            <a:ext cx="33655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Cours 20</a:t>
            </a:r>
          </a:p>
        </p:txBody>
      </p:sp>
      <p:sp>
        <p:nvSpPr>
          <p:cNvPr id="42" name="Shape 42"/>
          <p:cNvSpPr/>
          <p:nvPr/>
        </p:nvSpPr>
        <p:spPr>
          <a:xfrm>
            <a:off x="1308100" y="1625600"/>
            <a:ext cx="10375900" cy="3606800"/>
          </a:xfrm>
          <a:prstGeom prst="roundRect">
            <a:avLst>
              <a:gd name="adj" fmla="val 29108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cap="all" sz="7200"/>
            </a:lvl1pPr>
          </a:lstStyle>
          <a:p>
            <a:pPr lvl="0">
              <a:defRPr cap="none" sz="1800"/>
            </a:pPr>
            <a:r>
              <a:rPr cap="all" sz="7200"/>
              <a:t>7.2 Rotations, réflexions et homothétie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/>
        </p:nvSpPr>
        <p:spPr>
          <a:xfrm>
            <a:off x="177800" y="10795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sp>
        <p:nvSpPr>
          <p:cNvPr id="258" name="Shape 258"/>
          <p:cNvSpPr/>
          <p:nvPr/>
        </p:nvSpPr>
        <p:spPr>
          <a:xfrm>
            <a:off x="3162300" y="1200150"/>
            <a:ext cx="102743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L’ étirement d’un facteur  </a:t>
            </a:r>
            <a:r>
              <a:rPr i="1" sz="3600"/>
              <a:t>  </a:t>
            </a:r>
            <a:r>
              <a:rPr sz="3600"/>
              <a:t>dans la direction</a:t>
            </a:r>
            <a:endParaRPr sz="3600"/>
          </a:p>
          <a:p>
            <a:pPr lvl="0" algn="l">
              <a:defRPr sz="1800"/>
            </a:pPr>
            <a:r>
              <a:rPr sz="3600"/>
              <a:t>     est une transformation linéaire qui envoie       </a:t>
            </a:r>
            <a:endParaRPr sz="3600"/>
          </a:p>
          <a:p>
            <a:pPr lvl="0" algn="l">
              <a:defRPr sz="1800"/>
            </a:pPr>
            <a:r>
              <a:rPr sz="3600"/>
              <a:t>     sur    fois lui-même et       sur lui-même.</a:t>
            </a:r>
          </a:p>
        </p:txBody>
      </p:sp>
      <p:pic>
        <p:nvPicPr>
          <p:cNvPr id="25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14700" y="1866900"/>
            <a:ext cx="2794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48600" y="2387600"/>
            <a:ext cx="5207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99400" y="1333500"/>
            <a:ext cx="215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14700" y="2349500"/>
            <a:ext cx="2794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18000" y="4114800"/>
            <a:ext cx="2082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077200" y="4089400"/>
            <a:ext cx="2374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83100" y="2362200"/>
            <a:ext cx="2159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" grpId="1"/>
      <p:bldP build="whole" bldLvl="1" animBg="1" rev="0" advAuto="0" spid="26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/>
        </p:nvSpPr>
        <p:spPr>
          <a:xfrm>
            <a:off x="101600" y="2794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grpSp>
        <p:nvGrpSpPr>
          <p:cNvPr id="270" name="Group 270"/>
          <p:cNvGrpSpPr/>
          <p:nvPr/>
        </p:nvGrpSpPr>
        <p:grpSpPr>
          <a:xfrm>
            <a:off x="5448300" y="1968500"/>
            <a:ext cx="1117600" cy="3136900"/>
            <a:chOff x="0" y="0"/>
            <a:chExt cx="1117600" cy="3136900"/>
          </a:xfrm>
        </p:grpSpPr>
        <p:sp>
          <p:nvSpPr>
            <p:cNvPr id="268" name="Shape 268"/>
            <p:cNvSpPr/>
            <p:nvPr/>
          </p:nvSpPr>
          <p:spPr>
            <a:xfrm>
              <a:off x="0" y="0"/>
              <a:ext cx="889000" cy="495300"/>
            </a:xfrm>
            <a:prstGeom prst="roundRect">
              <a:avLst>
                <a:gd name="adj" fmla="val 38462"/>
              </a:avLst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69" name="Shape 269"/>
            <p:cNvSpPr/>
            <p:nvPr/>
          </p:nvSpPr>
          <p:spPr>
            <a:xfrm rot="16200000">
              <a:off x="171450" y="2190750"/>
              <a:ext cx="1270000" cy="622300"/>
            </a:xfrm>
            <a:prstGeom prst="roundRect">
              <a:avLst>
                <a:gd name="adj" fmla="val 30612"/>
              </a:avLst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73" name="Group 273"/>
          <p:cNvGrpSpPr/>
          <p:nvPr/>
        </p:nvGrpSpPr>
        <p:grpSpPr>
          <a:xfrm>
            <a:off x="1714500" y="1943100"/>
            <a:ext cx="1892300" cy="3136900"/>
            <a:chOff x="0" y="0"/>
            <a:chExt cx="1892300" cy="3136900"/>
          </a:xfrm>
        </p:grpSpPr>
        <p:sp>
          <p:nvSpPr>
            <p:cNvPr id="271" name="Shape 271"/>
            <p:cNvSpPr/>
            <p:nvPr/>
          </p:nvSpPr>
          <p:spPr>
            <a:xfrm>
              <a:off x="0" y="0"/>
              <a:ext cx="876300" cy="495300"/>
            </a:xfrm>
            <a:prstGeom prst="roundRect">
              <a:avLst>
                <a:gd name="adj" fmla="val 38462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2" name="Shape 272"/>
            <p:cNvSpPr/>
            <p:nvPr/>
          </p:nvSpPr>
          <p:spPr>
            <a:xfrm rot="16200000">
              <a:off x="927100" y="2171700"/>
              <a:ext cx="1206500" cy="723900"/>
            </a:xfrm>
            <a:prstGeom prst="roundRect">
              <a:avLst>
                <a:gd name="adj" fmla="val 26316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76" name="Group 276"/>
          <p:cNvGrpSpPr/>
          <p:nvPr/>
        </p:nvGrpSpPr>
        <p:grpSpPr>
          <a:xfrm>
            <a:off x="1651000" y="2774950"/>
            <a:ext cx="2882900" cy="2292350"/>
            <a:chOff x="0" y="0"/>
            <a:chExt cx="2882900" cy="2292350"/>
          </a:xfrm>
        </p:grpSpPr>
        <p:sp>
          <p:nvSpPr>
            <p:cNvPr id="274" name="Shape 274"/>
            <p:cNvSpPr/>
            <p:nvPr/>
          </p:nvSpPr>
          <p:spPr>
            <a:xfrm>
              <a:off x="0" y="0"/>
              <a:ext cx="1181100" cy="660400"/>
            </a:xfrm>
            <a:prstGeom prst="roundRect">
              <a:avLst>
                <a:gd name="adj" fmla="val 28846"/>
              </a:avLst>
            </a:prstGeom>
            <a:solidFill>
              <a:srgbClr val="FFFB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5" name="Shape 275"/>
            <p:cNvSpPr/>
            <p:nvPr/>
          </p:nvSpPr>
          <p:spPr>
            <a:xfrm rot="16200000">
              <a:off x="1866900" y="1276350"/>
              <a:ext cx="1270000" cy="762000"/>
            </a:xfrm>
            <a:prstGeom prst="roundRect">
              <a:avLst>
                <a:gd name="adj" fmla="val 25000"/>
              </a:avLst>
            </a:prstGeom>
            <a:solidFill>
              <a:srgbClr val="FFFB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79" name="Group 279"/>
          <p:cNvGrpSpPr/>
          <p:nvPr/>
        </p:nvGrpSpPr>
        <p:grpSpPr>
          <a:xfrm>
            <a:off x="3632200" y="2844800"/>
            <a:ext cx="3898900" cy="2222500"/>
            <a:chOff x="0" y="0"/>
            <a:chExt cx="3898900" cy="2222500"/>
          </a:xfrm>
        </p:grpSpPr>
        <p:sp>
          <p:nvSpPr>
            <p:cNvPr id="277" name="Shape 277"/>
            <p:cNvSpPr/>
            <p:nvPr/>
          </p:nvSpPr>
          <p:spPr>
            <a:xfrm>
              <a:off x="0" y="0"/>
              <a:ext cx="1206500" cy="495300"/>
            </a:xfrm>
            <a:prstGeom prst="roundRect">
              <a:avLst>
                <a:gd name="adj" fmla="val 38462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8" name="Shape 278"/>
            <p:cNvSpPr/>
            <p:nvPr/>
          </p:nvSpPr>
          <p:spPr>
            <a:xfrm rot="16200000">
              <a:off x="2933700" y="1257300"/>
              <a:ext cx="1206500" cy="723900"/>
            </a:xfrm>
            <a:prstGeom prst="roundRect">
              <a:avLst>
                <a:gd name="adj" fmla="val 26316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280" name="Shape 280"/>
          <p:cNvSpPr/>
          <p:nvPr/>
        </p:nvSpPr>
        <p:spPr>
          <a:xfrm>
            <a:off x="2531616" y="368300"/>
            <a:ext cx="10325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Trouver la matrice qui modélise un étirement </a:t>
            </a:r>
            <a:endParaRPr sz="3600"/>
          </a:p>
          <a:p>
            <a:pPr lvl="0" algn="l">
              <a:defRPr sz="1800"/>
            </a:pPr>
            <a:r>
              <a:rPr sz="3600"/>
              <a:t>d’un facteur 2 dans la direction                  .</a:t>
            </a:r>
          </a:p>
        </p:txBody>
      </p:sp>
      <p:pic>
        <p:nvPicPr>
          <p:cNvPr id="28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3500" y="1981200"/>
            <a:ext cx="3149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1900" y="2870200"/>
            <a:ext cx="3619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83600" y="1016000"/>
            <a:ext cx="1828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32700" y="1943100"/>
            <a:ext cx="2501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927600" y="1981200"/>
            <a:ext cx="1435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0700" y="3937000"/>
            <a:ext cx="4356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118100" y="3911600"/>
            <a:ext cx="2768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092700" y="6832600"/>
            <a:ext cx="65405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2" name="Group 292"/>
          <p:cNvGrpSpPr/>
          <p:nvPr/>
        </p:nvGrpSpPr>
        <p:grpSpPr>
          <a:xfrm>
            <a:off x="8102599" y="5334000"/>
            <a:ext cx="1562101" cy="927101"/>
            <a:chOff x="0" y="0"/>
            <a:chExt cx="1562100" cy="927100"/>
          </a:xfrm>
        </p:grpSpPr>
        <p:sp>
          <p:nvSpPr>
            <p:cNvPr id="289" name="Shape 289"/>
            <p:cNvSpPr/>
            <p:nvPr/>
          </p:nvSpPr>
          <p:spPr>
            <a:xfrm>
              <a:off x="762000" y="292100"/>
              <a:ext cx="668867" cy="385234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Shape 290"/>
            <p:cNvSpPr/>
            <p:nvPr/>
          </p:nvSpPr>
          <p:spPr>
            <a:xfrm>
              <a:off x="1079499" y="0"/>
              <a:ext cx="4826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91" name="Shape 291"/>
            <p:cNvSpPr/>
            <p:nvPr/>
          </p:nvSpPr>
          <p:spPr>
            <a:xfrm>
              <a:off x="-1" y="469900"/>
              <a:ext cx="4826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293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933700" y="5308600"/>
            <a:ext cx="1879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092700" y="5194300"/>
            <a:ext cx="57658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092700" y="8305800"/>
            <a:ext cx="32766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1" grpId="1"/>
      <p:bldP build="whole" bldLvl="1" animBg="1" rev="0" advAuto="0" spid="295" grpId="15"/>
      <p:bldP build="whole" bldLvl="1" animBg="1" rev="0" advAuto="0" spid="286" grpId="5"/>
      <p:bldP build="whole" bldLvl="1" animBg="1" rev="0" advAuto="0" spid="285" grpId="2"/>
      <p:bldP build="whole" bldLvl="1" animBg="1" rev="0" advAuto="0" spid="294" grpId="12"/>
      <p:bldP build="whole" bldLvl="1" animBg="1" rev="0" advAuto="0" spid="293" grpId="11"/>
      <p:bldP build="whole" bldLvl="1" animBg="1" rev="0" advAuto="0" spid="288" grpId="13"/>
      <p:bldP build="whole" bldLvl="1" animBg="1" rev="0" advAuto="0" spid="292" grpId="14"/>
      <p:bldP build="whole" bldLvl="1" animBg="1" rev="0" advAuto="0" spid="279" grpId="10"/>
      <p:bldP build="whole" bldLvl="1" animBg="1" rev="0" advAuto="0" spid="287" grpId="6"/>
      <p:bldP build="whole" bldLvl="1" animBg="1" rev="0" advAuto="0" spid="273" grpId="7"/>
      <p:bldP build="whole" bldLvl="1" animBg="1" rev="0" advAuto="0" spid="282" grpId="4"/>
      <p:bldP build="whole" bldLvl="1" animBg="1" rev="0" advAuto="0" spid="270" grpId="8"/>
      <p:bldP build="whole" bldLvl="1" animBg="1" rev="0" advAuto="0" spid="276" grpId="9"/>
      <p:bldP build="whole" bldLvl="1" animBg="1" rev="0" advAuto="0" spid="284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9592733" y="1121833"/>
            <a:ext cx="1680634" cy="267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4625" y="2871"/>
                </a:lnTo>
                <a:lnTo>
                  <a:pt x="21600" y="0"/>
                </a:lnTo>
                <a:lnTo>
                  <a:pt x="17628" y="18729"/>
                </a:lnTo>
                <a:lnTo>
                  <a:pt x="0" y="21600"/>
                </a:lnTo>
                <a:close/>
              </a:path>
            </a:pathLst>
          </a:custGeom>
          <a:solidFill>
            <a:srgbClr val="FF9300">
              <a:alpha val="30000"/>
            </a:srgbClr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29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6908800"/>
            <a:ext cx="18796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0" name="Group 320"/>
          <p:cNvGrpSpPr/>
          <p:nvPr/>
        </p:nvGrpSpPr>
        <p:grpSpPr>
          <a:xfrm>
            <a:off x="266699" y="596900"/>
            <a:ext cx="5689601" cy="6011334"/>
            <a:chOff x="0" y="0"/>
            <a:chExt cx="5689600" cy="6011333"/>
          </a:xfrm>
        </p:grpSpPr>
        <p:sp>
          <p:nvSpPr>
            <p:cNvPr id="299" name="Shape 299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Shape 300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Shape 301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Shape 302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5" name="Shape 305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Shape 306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Shape 307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Shape 308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Shape 309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Shape 310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Shape 311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Shape 312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Shape 313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Shape 314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Shape 315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Shape 316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Shape 317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Shape 318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Shape 319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25" name="Group 325"/>
          <p:cNvGrpSpPr/>
          <p:nvPr/>
        </p:nvGrpSpPr>
        <p:grpSpPr>
          <a:xfrm>
            <a:off x="2959100" y="2590800"/>
            <a:ext cx="1257300" cy="1257300"/>
            <a:chOff x="0" y="0"/>
            <a:chExt cx="1257300" cy="1257300"/>
          </a:xfrm>
        </p:grpSpPr>
        <p:sp>
          <p:nvSpPr>
            <p:cNvPr id="321" name="Shape 321"/>
            <p:cNvSpPr/>
            <p:nvPr/>
          </p:nvSpPr>
          <p:spPr>
            <a:xfrm>
              <a:off x="0" y="0"/>
              <a:ext cx="12573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22" name="Shape 322"/>
            <p:cNvSpPr/>
            <p:nvPr/>
          </p:nvSpPr>
          <p:spPr>
            <a:xfrm flipV="1">
              <a:off x="25400" y="25398"/>
              <a:ext cx="1231900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Shape 323"/>
            <p:cNvSpPr/>
            <p:nvPr/>
          </p:nvSpPr>
          <p:spPr>
            <a:xfrm flipH="1" flipV="1">
              <a:off x="26439" y="25341"/>
              <a:ext cx="39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Shape 324"/>
            <p:cNvSpPr/>
            <p:nvPr/>
          </p:nvSpPr>
          <p:spPr>
            <a:xfrm>
              <a:off x="50800" y="647701"/>
              <a:ext cx="563034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7" name="Group 347"/>
          <p:cNvGrpSpPr/>
          <p:nvPr/>
        </p:nvGrpSpPr>
        <p:grpSpPr>
          <a:xfrm>
            <a:off x="6832599" y="558800"/>
            <a:ext cx="5689601" cy="6011334"/>
            <a:chOff x="0" y="0"/>
            <a:chExt cx="5689600" cy="6011333"/>
          </a:xfrm>
        </p:grpSpPr>
        <p:sp>
          <p:nvSpPr>
            <p:cNvPr id="326" name="Shape 326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Shape 327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Shape 328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Shape 329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0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1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2" name="Shape 332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Shape 333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Shape 334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Shape 335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Shape 336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Shape 337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Shape 338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Shape 339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Shape 340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Shape 341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Shape 342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Shape 343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Shape 344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Shape 345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Shape 346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48" name="Shape 348"/>
          <p:cNvSpPr/>
          <p:nvPr/>
        </p:nvSpPr>
        <p:spPr>
          <a:xfrm flipV="1">
            <a:off x="9931400" y="1087966"/>
            <a:ext cx="1358900" cy="385234"/>
          </a:xfrm>
          <a:prstGeom prst="line">
            <a:avLst/>
          </a:prstGeom>
          <a:ln w="50800">
            <a:solidFill>
              <a:srgbClr val="E3240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9" name="Shape 349"/>
          <p:cNvSpPr/>
          <p:nvPr/>
        </p:nvSpPr>
        <p:spPr>
          <a:xfrm flipV="1">
            <a:off x="9551477" y="1494366"/>
            <a:ext cx="401091" cy="2294491"/>
          </a:xfrm>
          <a:prstGeom prst="line">
            <a:avLst/>
          </a:prstGeom>
          <a:ln w="50800">
            <a:solidFill>
              <a:srgbClr val="E3240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0" name="Shape 350"/>
          <p:cNvSpPr/>
          <p:nvPr/>
        </p:nvSpPr>
        <p:spPr>
          <a:xfrm flipV="1">
            <a:off x="9763702" y="2530877"/>
            <a:ext cx="712164" cy="141013"/>
          </a:xfrm>
          <a:prstGeom prst="line">
            <a:avLst/>
          </a:prstGeom>
          <a:ln w="50800">
            <a:solidFill>
              <a:srgbClr val="E3240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53" name="Group 353"/>
          <p:cNvGrpSpPr/>
          <p:nvPr/>
        </p:nvGrpSpPr>
        <p:grpSpPr>
          <a:xfrm>
            <a:off x="6030502" y="2586230"/>
            <a:ext cx="6493456" cy="2273974"/>
            <a:chOff x="0" y="288960"/>
            <a:chExt cx="6493455" cy="2273973"/>
          </a:xfrm>
        </p:grpSpPr>
        <p:sp>
          <p:nvSpPr>
            <p:cNvPr id="351" name="Shape 351"/>
            <p:cNvSpPr/>
            <p:nvPr/>
          </p:nvSpPr>
          <p:spPr>
            <a:xfrm>
              <a:off x="-1" y="288960"/>
              <a:ext cx="6493457" cy="2273974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Shape 352"/>
            <p:cNvSpPr/>
            <p:nvPr/>
          </p:nvSpPr>
          <p:spPr>
            <a:xfrm>
              <a:off x="1669930" y="873496"/>
              <a:ext cx="1849968" cy="647701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54" name="Shape 354"/>
          <p:cNvSpPr/>
          <p:nvPr/>
        </p:nvSpPr>
        <p:spPr>
          <a:xfrm>
            <a:off x="-533401" y="2613060"/>
            <a:ext cx="6493457" cy="2273974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5" name="Shape 355"/>
          <p:cNvSpPr/>
          <p:nvPr/>
        </p:nvSpPr>
        <p:spPr>
          <a:xfrm flipH="1">
            <a:off x="2125105" y="406399"/>
            <a:ext cx="1972523" cy="6143690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58" name="Group 358"/>
          <p:cNvGrpSpPr/>
          <p:nvPr/>
        </p:nvGrpSpPr>
        <p:grpSpPr>
          <a:xfrm>
            <a:off x="2912085" y="596899"/>
            <a:ext cx="8552289" cy="6107409"/>
            <a:chOff x="2048544" y="0"/>
            <a:chExt cx="8552288" cy="6107407"/>
          </a:xfrm>
        </p:grpSpPr>
        <p:sp>
          <p:nvSpPr>
            <p:cNvPr id="356" name="Shape 356"/>
            <p:cNvSpPr/>
            <p:nvPr/>
          </p:nvSpPr>
          <p:spPr>
            <a:xfrm flipH="1">
              <a:off x="2048544" y="39392"/>
              <a:ext cx="1948230" cy="6068016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Shape 357"/>
            <p:cNvSpPr/>
            <p:nvPr/>
          </p:nvSpPr>
          <p:spPr>
            <a:xfrm flipH="1">
              <a:off x="8652604" y="0"/>
              <a:ext cx="1948230" cy="6068016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59" name="Shape 359"/>
          <p:cNvSpPr/>
          <p:nvPr/>
        </p:nvSpPr>
        <p:spPr>
          <a:xfrm flipH="1">
            <a:off x="3760369" y="2628242"/>
            <a:ext cx="483628" cy="1506322"/>
          </a:xfrm>
          <a:prstGeom prst="line">
            <a:avLst/>
          </a:prstGeom>
          <a:ln w="38100">
            <a:solidFill>
              <a:srgbClr val="535353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0" name="Shape 360"/>
          <p:cNvSpPr/>
          <p:nvPr/>
        </p:nvSpPr>
        <p:spPr>
          <a:xfrm flipH="1">
            <a:off x="10829230" y="1092200"/>
            <a:ext cx="483627" cy="1506321"/>
          </a:xfrm>
          <a:prstGeom prst="line">
            <a:avLst/>
          </a:prstGeom>
          <a:ln w="38100">
            <a:solidFill>
              <a:srgbClr val="535353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1" name="Shape 361"/>
          <p:cNvSpPr/>
          <p:nvPr/>
        </p:nvSpPr>
        <p:spPr>
          <a:xfrm flipH="1">
            <a:off x="10346630" y="2578100"/>
            <a:ext cx="483627" cy="1506321"/>
          </a:xfrm>
          <a:prstGeom prst="line">
            <a:avLst/>
          </a:prstGeom>
          <a:ln w="38100">
            <a:solidFill>
              <a:srgbClr val="535353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6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03500" y="6921500"/>
            <a:ext cx="32766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hape 363"/>
          <p:cNvSpPr/>
          <p:nvPr/>
        </p:nvSpPr>
        <p:spPr>
          <a:xfrm>
            <a:off x="3481105" y="2378360"/>
            <a:ext cx="779928" cy="273128"/>
          </a:xfrm>
          <a:prstGeom prst="line">
            <a:avLst/>
          </a:prstGeom>
          <a:ln w="38100">
            <a:solidFill>
              <a:srgbClr val="535353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4" name="Shape 364"/>
          <p:cNvSpPr/>
          <p:nvPr/>
        </p:nvSpPr>
        <p:spPr>
          <a:xfrm>
            <a:off x="10528300" y="836859"/>
            <a:ext cx="779927" cy="273127"/>
          </a:xfrm>
          <a:prstGeom prst="line">
            <a:avLst/>
          </a:prstGeom>
          <a:ln w="38100">
            <a:solidFill>
              <a:srgbClr val="535353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67" name="Group 367"/>
          <p:cNvGrpSpPr/>
          <p:nvPr/>
        </p:nvGrpSpPr>
        <p:grpSpPr>
          <a:xfrm>
            <a:off x="1536700" y="1778000"/>
            <a:ext cx="2074334" cy="2053167"/>
            <a:chOff x="0" y="0"/>
            <a:chExt cx="2074333" cy="2053166"/>
          </a:xfrm>
        </p:grpSpPr>
        <p:sp>
          <p:nvSpPr>
            <p:cNvPr id="365" name="Shape 365"/>
            <p:cNvSpPr/>
            <p:nvPr/>
          </p:nvSpPr>
          <p:spPr>
            <a:xfrm flipH="1">
              <a:off x="1473200" y="177800"/>
              <a:ext cx="601134" cy="1875367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6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1828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70" name="Group 370"/>
          <p:cNvGrpSpPr/>
          <p:nvPr/>
        </p:nvGrpSpPr>
        <p:grpSpPr>
          <a:xfrm>
            <a:off x="8716433" y="-193179"/>
            <a:ext cx="2141963" cy="6665946"/>
            <a:chOff x="101019" y="0"/>
            <a:chExt cx="2141961" cy="6665945"/>
          </a:xfrm>
        </p:grpSpPr>
        <p:sp>
          <p:nvSpPr>
            <p:cNvPr id="368" name="Shape 368"/>
            <p:cNvSpPr/>
            <p:nvPr/>
          </p:nvSpPr>
          <p:spPr>
            <a:xfrm flipH="1">
              <a:off x="101019" y="0"/>
              <a:ext cx="2141963" cy="6665945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Shape 369"/>
            <p:cNvSpPr/>
            <p:nvPr/>
          </p:nvSpPr>
          <p:spPr>
            <a:xfrm flipH="1">
              <a:off x="950438" y="281009"/>
              <a:ext cx="1196762" cy="372747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71" name="Shape 371"/>
          <p:cNvSpPr/>
          <p:nvPr/>
        </p:nvSpPr>
        <p:spPr>
          <a:xfrm>
            <a:off x="-53027" y="8331200"/>
            <a:ext cx="65786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Oui, mais on ne voit pas trop </a:t>
            </a:r>
            <a:endParaRPr sz="3600"/>
          </a:p>
          <a:p>
            <a:pPr lvl="0">
              <a:defRPr sz="1800"/>
            </a:pPr>
            <a:r>
              <a:rPr sz="3600"/>
              <a:t>l’étirement dans UNE direction!</a:t>
            </a:r>
          </a:p>
        </p:txBody>
      </p:sp>
      <p:sp>
        <p:nvSpPr>
          <p:cNvPr id="372" name="Shape 372"/>
          <p:cNvSpPr/>
          <p:nvPr/>
        </p:nvSpPr>
        <p:spPr>
          <a:xfrm>
            <a:off x="6324600" y="7086600"/>
            <a:ext cx="6578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cherchait un étirement </a:t>
            </a:r>
            <a:endParaRPr sz="3600"/>
          </a:p>
          <a:p>
            <a:pPr lvl="0">
              <a:defRPr sz="1800"/>
            </a:pPr>
            <a:r>
              <a:rPr sz="3600"/>
              <a:t>d’un facteur 2 dans la direction</a:t>
            </a:r>
          </a:p>
        </p:txBody>
      </p:sp>
      <p:pic>
        <p:nvPicPr>
          <p:cNvPr id="373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207500" y="8534400"/>
            <a:ext cx="18288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6" name="Group 376"/>
          <p:cNvGrpSpPr/>
          <p:nvPr/>
        </p:nvGrpSpPr>
        <p:grpSpPr>
          <a:xfrm>
            <a:off x="139700" y="3200400"/>
            <a:ext cx="2840567" cy="1219200"/>
            <a:chOff x="0" y="0"/>
            <a:chExt cx="2840566" cy="1219200"/>
          </a:xfrm>
        </p:grpSpPr>
        <p:sp>
          <p:nvSpPr>
            <p:cNvPr id="374" name="Shape 374"/>
            <p:cNvSpPr/>
            <p:nvPr/>
          </p:nvSpPr>
          <p:spPr>
            <a:xfrm>
              <a:off x="990600" y="0"/>
              <a:ext cx="1849967" cy="647701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75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749300"/>
              <a:ext cx="25019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7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039100" y="1778000"/>
            <a:ext cx="1638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655300" y="342900"/>
            <a:ext cx="16383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after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0" grpId="15"/>
      <p:bldP build="whole" bldLvl="1" animBg="1" rev="0" advAuto="0" spid="349" grpId="2"/>
      <p:bldP build="whole" bldLvl="1" animBg="1" rev="0" advAuto="0" spid="367" grpId="11"/>
      <p:bldP build="whole" bldLvl="1" animBg="1" rev="0" advAuto="0" spid="325" grpId="1"/>
      <p:bldP build="whole" bldLvl="1" animBg="1" rev="0" advAuto="0" spid="354" grpId="13"/>
      <p:bldP build="whole" bldLvl="1" animBg="1" rev="0" advAuto="0" spid="355" grpId="14"/>
      <p:bldP build="whole" bldLvl="1" animBg="1" rev="0" advAuto="0" spid="360" grpId="20"/>
      <p:bldP build="whole" bldLvl="1" animBg="1" rev="0" advAuto="0" spid="358" grpId="17"/>
      <p:bldP build="whole" bldLvl="1" animBg="1" rev="0" advAuto="0" spid="348" grpId="4"/>
      <p:bldP build="whole" bldLvl="1" animBg="1" rev="0" advAuto="0" spid="350" grpId="7"/>
      <p:bldP build="whole" bldLvl="1" animBg="1" rev="0" advAuto="0" spid="363" grpId="21"/>
      <p:bldP build="whole" bldLvl="1" animBg="1" rev="0" advAuto="0" spid="376" grpId="12"/>
      <p:bldP build="whole" bldLvl="1" animBg="1" rev="0" advAuto="0" spid="361" grpId="19"/>
      <p:bldP build="whole" bldLvl="1" animBg="1" rev="0" advAuto="0" spid="359" grpId="18"/>
      <p:bldP build="whole" bldLvl="1" animBg="1" rev="0" advAuto="0" spid="378" grpId="5"/>
      <p:bldP build="whole" bldLvl="1" animBg="1" rev="0" advAuto="0" spid="377" grpId="3"/>
      <p:bldP build="whole" bldLvl="1" animBg="1" rev="0" advAuto="0" spid="372" grpId="9"/>
      <p:bldP build="whole" bldLvl="1" animBg="1" rev="0" advAuto="0" spid="364" grpId="22"/>
      <p:bldP build="whole" bldLvl="1" animBg="1" rev="0" advAuto="0" spid="297" grpId="6"/>
      <p:bldP build="whole" bldLvl="1" animBg="1" rev="0" advAuto="0" spid="371" grpId="8"/>
      <p:bldP build="whole" bldLvl="1" animBg="1" rev="0" advAuto="0" spid="373" grpId="10"/>
      <p:bldP build="whole" bldLvl="1" animBg="1" rev="0" advAuto="0" spid="353" grpId="1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381" name="Shape 381"/>
          <p:cNvSpPr/>
          <p:nvPr/>
        </p:nvSpPr>
        <p:spPr>
          <a:xfrm>
            <a:off x="5042172" y="4559300"/>
            <a:ext cx="29119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265, # 1 à 3.</a:t>
            </a:r>
          </a:p>
        </p:txBody>
      </p:sp>
    </p:spTree>
  </p:cSld>
  <p:clrMapOvr>
    <a:masterClrMapping/>
  </p:clrMapOvr>
  <p:transition spd="slow" advClick="1">
    <p:checker dir="horz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/>
          <p:nvPr/>
        </p:nvSpPr>
        <p:spPr>
          <a:xfrm>
            <a:off x="5130800" y="165100"/>
            <a:ext cx="2730500" cy="647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Rotations</a:t>
            </a:r>
          </a:p>
        </p:txBody>
      </p:sp>
      <p:sp>
        <p:nvSpPr>
          <p:cNvPr id="384" name="Shape 384"/>
          <p:cNvSpPr/>
          <p:nvPr/>
        </p:nvSpPr>
        <p:spPr>
          <a:xfrm>
            <a:off x="9982200" y="1739900"/>
            <a:ext cx="2603500" cy="495300"/>
          </a:xfrm>
          <a:prstGeom prst="roundRect">
            <a:avLst>
              <a:gd name="adj" fmla="val 38462"/>
            </a:avLst>
          </a:prstGeom>
          <a:solidFill>
            <a:srgbClr val="FF93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85" name="Shape 385"/>
          <p:cNvSpPr/>
          <p:nvPr/>
        </p:nvSpPr>
        <p:spPr>
          <a:xfrm>
            <a:off x="10007600" y="863600"/>
            <a:ext cx="2120900" cy="495300"/>
          </a:xfrm>
          <a:prstGeom prst="roundRect">
            <a:avLst>
              <a:gd name="adj" fmla="val 38462"/>
            </a:avLst>
          </a:prstGeom>
          <a:solidFill>
            <a:srgbClr val="0096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86" name="Shape 386"/>
          <p:cNvSpPr/>
          <p:nvPr/>
        </p:nvSpPr>
        <p:spPr>
          <a:xfrm rot="16200000">
            <a:off x="11029950" y="6457950"/>
            <a:ext cx="1270000" cy="1485900"/>
          </a:xfrm>
          <a:prstGeom prst="roundRect">
            <a:avLst>
              <a:gd name="adj" fmla="val 15000"/>
            </a:avLst>
          </a:prstGeom>
          <a:solidFill>
            <a:srgbClr val="FF93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87" name="Shape 387"/>
          <p:cNvSpPr/>
          <p:nvPr/>
        </p:nvSpPr>
        <p:spPr>
          <a:xfrm rot="16200000">
            <a:off x="9448800" y="6654800"/>
            <a:ext cx="1206500" cy="1130300"/>
          </a:xfrm>
          <a:prstGeom prst="roundRect">
            <a:avLst>
              <a:gd name="adj" fmla="val 16854"/>
            </a:avLst>
          </a:prstGeom>
          <a:solidFill>
            <a:srgbClr val="0096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408" name="Group 408"/>
          <p:cNvGrpSpPr/>
          <p:nvPr/>
        </p:nvGrpSpPr>
        <p:grpSpPr>
          <a:xfrm>
            <a:off x="520702" y="355599"/>
            <a:ext cx="7837226" cy="8280404"/>
            <a:chOff x="0" y="0"/>
            <a:chExt cx="7837225" cy="8280402"/>
          </a:xfrm>
        </p:grpSpPr>
        <p:sp>
          <p:nvSpPr>
            <p:cNvPr id="388" name="Shape 388"/>
            <p:cNvSpPr/>
            <p:nvPr/>
          </p:nvSpPr>
          <p:spPr>
            <a:xfrm flipH="1">
              <a:off x="4565880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Shape 389"/>
            <p:cNvSpPr/>
            <p:nvPr/>
          </p:nvSpPr>
          <p:spPr>
            <a:xfrm flipV="1">
              <a:off x="104960" y="359789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Shape 390"/>
            <p:cNvSpPr/>
            <p:nvPr/>
          </p:nvSpPr>
          <p:spPr>
            <a:xfrm flipH="1">
              <a:off x="3732008" y="0"/>
              <a:ext cx="2" cy="82804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Shape 391"/>
            <p:cNvSpPr/>
            <p:nvPr/>
          </p:nvSpPr>
          <p:spPr>
            <a:xfrm flipH="1" flipV="1">
              <a:off x="0" y="4449258"/>
              <a:ext cx="7837226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92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390145" y="4007763"/>
              <a:ext cx="157445" cy="29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3" name="Shape 393"/>
            <p:cNvSpPr/>
            <p:nvPr/>
          </p:nvSpPr>
          <p:spPr>
            <a:xfrm flipV="1">
              <a:off x="104960" y="2766819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Shape 394"/>
            <p:cNvSpPr/>
            <p:nvPr/>
          </p:nvSpPr>
          <p:spPr>
            <a:xfrm flipV="1">
              <a:off x="104960" y="1927116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Shape 395"/>
            <p:cNvSpPr/>
            <p:nvPr/>
          </p:nvSpPr>
          <p:spPr>
            <a:xfrm flipV="1">
              <a:off x="104960" y="1087413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Shape 396"/>
            <p:cNvSpPr/>
            <p:nvPr/>
          </p:nvSpPr>
          <p:spPr>
            <a:xfrm flipV="1">
              <a:off x="104960" y="247710"/>
              <a:ext cx="7277422" cy="5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Shape 397"/>
            <p:cNvSpPr/>
            <p:nvPr/>
          </p:nvSpPr>
          <p:spPr>
            <a:xfrm flipV="1">
              <a:off x="104960" y="5285928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Shape 398"/>
            <p:cNvSpPr/>
            <p:nvPr/>
          </p:nvSpPr>
          <p:spPr>
            <a:xfrm flipV="1">
              <a:off x="104960" y="612563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Shape 399"/>
            <p:cNvSpPr/>
            <p:nvPr/>
          </p:nvSpPr>
          <p:spPr>
            <a:xfrm flipV="1">
              <a:off x="104960" y="6965332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Shape 400"/>
            <p:cNvSpPr/>
            <p:nvPr/>
          </p:nvSpPr>
          <p:spPr>
            <a:xfrm flipV="1">
              <a:off x="104960" y="7805035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Shape 401"/>
            <p:cNvSpPr/>
            <p:nvPr/>
          </p:nvSpPr>
          <p:spPr>
            <a:xfrm flipH="1">
              <a:off x="5411793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Shape 402"/>
            <p:cNvSpPr/>
            <p:nvPr/>
          </p:nvSpPr>
          <p:spPr>
            <a:xfrm flipH="1">
              <a:off x="6251495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Shape 403"/>
            <p:cNvSpPr/>
            <p:nvPr/>
          </p:nvSpPr>
          <p:spPr>
            <a:xfrm flipH="1">
              <a:off x="7091198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Shape 404"/>
            <p:cNvSpPr/>
            <p:nvPr/>
          </p:nvSpPr>
          <p:spPr>
            <a:xfrm flipH="1">
              <a:off x="373577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Shape 405"/>
            <p:cNvSpPr/>
            <p:nvPr/>
          </p:nvSpPr>
          <p:spPr>
            <a:xfrm flipH="1">
              <a:off x="1213280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Shape 406"/>
            <p:cNvSpPr/>
            <p:nvPr/>
          </p:nvSpPr>
          <p:spPr>
            <a:xfrm flipH="1">
              <a:off x="2052982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Shape 407"/>
            <p:cNvSpPr/>
            <p:nvPr/>
          </p:nvSpPr>
          <p:spPr>
            <a:xfrm flipH="1">
              <a:off x="2892685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409" name="Shape 409"/>
          <p:cNvSpPr/>
          <p:nvPr/>
        </p:nvSpPr>
        <p:spPr>
          <a:xfrm>
            <a:off x="863599" y="1435099"/>
            <a:ext cx="6769102" cy="6769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25400">
            <a:solidFill/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412" name="Group 412"/>
          <p:cNvGrpSpPr/>
          <p:nvPr/>
        </p:nvGrpSpPr>
        <p:grpSpPr>
          <a:xfrm>
            <a:off x="4216399" y="4305300"/>
            <a:ext cx="3420535" cy="491035"/>
            <a:chOff x="0" y="0"/>
            <a:chExt cx="3420534" cy="491034"/>
          </a:xfrm>
        </p:grpSpPr>
        <p:sp>
          <p:nvSpPr>
            <p:cNvPr id="410" name="Shape 410"/>
            <p:cNvSpPr/>
            <p:nvPr/>
          </p:nvSpPr>
          <p:spPr>
            <a:xfrm flipH="1">
              <a:off x="0" y="482600"/>
              <a:ext cx="3420535" cy="8435"/>
            </a:xfrm>
            <a:prstGeom prst="line">
              <a:avLst/>
            </a:prstGeom>
            <a:noFill/>
            <a:ln w="50800" cap="flat">
              <a:solidFill>
                <a:srgbClr val="0056D6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11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260600" y="0"/>
              <a:ext cx="2159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15" name="Group 415"/>
          <p:cNvGrpSpPr/>
          <p:nvPr/>
        </p:nvGrpSpPr>
        <p:grpSpPr>
          <a:xfrm>
            <a:off x="3848100" y="1447800"/>
            <a:ext cx="406401" cy="3348567"/>
            <a:chOff x="0" y="0"/>
            <a:chExt cx="406400" cy="3348566"/>
          </a:xfrm>
        </p:grpSpPr>
        <p:sp>
          <p:nvSpPr>
            <p:cNvPr id="413" name="Shape 413"/>
            <p:cNvSpPr/>
            <p:nvPr/>
          </p:nvSpPr>
          <p:spPr>
            <a:xfrm flipH="1">
              <a:off x="402166" y="0"/>
              <a:ext cx="4235" cy="3348567"/>
            </a:xfrm>
            <a:prstGeom prst="line">
              <a:avLst/>
            </a:prstGeom>
            <a:noFill/>
            <a:ln w="50800" cap="flat">
              <a:solidFill>
                <a:srgbClr val="0056D6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14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635000"/>
              <a:ext cx="279400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18" name="Group 418"/>
          <p:cNvGrpSpPr/>
          <p:nvPr/>
        </p:nvGrpSpPr>
        <p:grpSpPr>
          <a:xfrm>
            <a:off x="2159000" y="1817947"/>
            <a:ext cx="2081639" cy="2968231"/>
            <a:chOff x="0" y="0"/>
            <a:chExt cx="2081638" cy="2968230"/>
          </a:xfrm>
        </p:grpSpPr>
        <p:sp>
          <p:nvSpPr>
            <p:cNvPr id="416" name="Shape 416"/>
            <p:cNvSpPr/>
            <p:nvPr/>
          </p:nvSpPr>
          <p:spPr>
            <a:xfrm>
              <a:off x="531630" y="-1"/>
              <a:ext cx="1550009" cy="2968232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17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645852"/>
              <a:ext cx="8128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1" name="Group 421"/>
          <p:cNvGrpSpPr/>
          <p:nvPr/>
        </p:nvGrpSpPr>
        <p:grpSpPr>
          <a:xfrm>
            <a:off x="4210623" y="2971800"/>
            <a:ext cx="3026104" cy="1830064"/>
            <a:chOff x="3913" y="0"/>
            <a:chExt cx="3026103" cy="1830063"/>
          </a:xfrm>
        </p:grpSpPr>
        <p:sp>
          <p:nvSpPr>
            <p:cNvPr id="419" name="Shape 419"/>
            <p:cNvSpPr/>
            <p:nvPr/>
          </p:nvSpPr>
          <p:spPr>
            <a:xfrm flipH="1">
              <a:off x="3913" y="235440"/>
              <a:ext cx="3026105" cy="1594624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20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673390" y="0"/>
              <a:ext cx="7874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4" name="Group 424"/>
          <p:cNvGrpSpPr/>
          <p:nvPr/>
        </p:nvGrpSpPr>
        <p:grpSpPr>
          <a:xfrm>
            <a:off x="5503333" y="4119033"/>
            <a:ext cx="579968" cy="643467"/>
            <a:chOff x="0" y="0"/>
            <a:chExt cx="579966" cy="643466"/>
          </a:xfrm>
        </p:grpSpPr>
        <p:sp>
          <p:nvSpPr>
            <p:cNvPr id="422" name="Shape 422"/>
            <p:cNvSpPr/>
            <p:nvPr/>
          </p:nvSpPr>
          <p:spPr>
            <a:xfrm>
              <a:off x="0" y="0"/>
              <a:ext cx="258881" cy="6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3" h="21600" fill="norm" stroke="1" extrusionOk="0">
                  <a:moveTo>
                    <a:pt x="0" y="0"/>
                  </a:moveTo>
                  <a:cubicBezTo>
                    <a:pt x="0" y="0"/>
                    <a:pt x="15456" y="2842"/>
                    <a:pt x="18238" y="8384"/>
                  </a:cubicBezTo>
                  <a:cubicBezTo>
                    <a:pt x="21600" y="15082"/>
                    <a:pt x="11128" y="21600"/>
                    <a:pt x="11128" y="2160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423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9466" y="135466"/>
              <a:ext cx="1905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7" name="Group 427"/>
          <p:cNvGrpSpPr/>
          <p:nvPr/>
        </p:nvGrpSpPr>
        <p:grpSpPr>
          <a:xfrm>
            <a:off x="3592307" y="2794000"/>
            <a:ext cx="643467" cy="705174"/>
            <a:chOff x="0" y="0"/>
            <a:chExt cx="643466" cy="705173"/>
          </a:xfrm>
        </p:grpSpPr>
        <p:sp>
          <p:nvSpPr>
            <p:cNvPr id="425" name="Shape 425"/>
            <p:cNvSpPr/>
            <p:nvPr/>
          </p:nvSpPr>
          <p:spPr>
            <a:xfrm rot="16200000">
              <a:off x="192292" y="253999"/>
              <a:ext cx="258882" cy="6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3" h="21600" fill="norm" stroke="1" extrusionOk="0">
                  <a:moveTo>
                    <a:pt x="0" y="0"/>
                  </a:moveTo>
                  <a:cubicBezTo>
                    <a:pt x="0" y="0"/>
                    <a:pt x="15456" y="2842"/>
                    <a:pt x="18238" y="8384"/>
                  </a:cubicBezTo>
                  <a:cubicBezTo>
                    <a:pt x="21600" y="15082"/>
                    <a:pt x="11128" y="21600"/>
                    <a:pt x="11128" y="2160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426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54192" y="0"/>
              <a:ext cx="190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30" name="Group 430"/>
          <p:cNvGrpSpPr/>
          <p:nvPr/>
        </p:nvGrpSpPr>
        <p:grpSpPr>
          <a:xfrm>
            <a:off x="4305267" y="4797423"/>
            <a:ext cx="2857565" cy="498477"/>
            <a:chOff x="0" y="1428654"/>
            <a:chExt cx="2857564" cy="498476"/>
          </a:xfrm>
        </p:grpSpPr>
        <p:pic>
          <p:nvPicPr>
            <p:cNvPr id="428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43032" y="1596931"/>
              <a:ext cx="8890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9" name="Shape 429"/>
            <p:cNvSpPr/>
            <p:nvPr/>
          </p:nvSpPr>
          <p:spPr>
            <a:xfrm>
              <a:off x="0" y="1428654"/>
              <a:ext cx="2857565" cy="2"/>
            </a:xfrm>
            <a:prstGeom prst="line">
              <a:avLst/>
            </a:prstGeom>
            <a:noFill/>
            <a:ln w="50800" cap="flat">
              <a:solidFill>
                <a:srgbClr val="FFFB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33" name="Group 433"/>
          <p:cNvGrpSpPr/>
          <p:nvPr/>
        </p:nvGrpSpPr>
        <p:grpSpPr>
          <a:xfrm>
            <a:off x="7188200" y="3225800"/>
            <a:ext cx="1206500" cy="1511300"/>
            <a:chOff x="755649" y="0"/>
            <a:chExt cx="1206499" cy="1511298"/>
          </a:xfrm>
        </p:grpSpPr>
        <p:sp>
          <p:nvSpPr>
            <p:cNvPr id="431" name="Shape 431"/>
            <p:cNvSpPr/>
            <p:nvPr/>
          </p:nvSpPr>
          <p:spPr>
            <a:xfrm flipV="1">
              <a:off x="755649" y="-1"/>
              <a:ext cx="1" cy="1511300"/>
            </a:xfrm>
            <a:prstGeom prst="line">
              <a:avLst/>
            </a:prstGeom>
            <a:noFill/>
            <a:ln w="50800" cap="flat">
              <a:solidFill>
                <a:srgbClr val="FFFB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32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23949" y="533399"/>
              <a:ext cx="8382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36" name="Group 436"/>
          <p:cNvGrpSpPr/>
          <p:nvPr/>
        </p:nvGrpSpPr>
        <p:grpSpPr>
          <a:xfrm>
            <a:off x="2743200" y="1066800"/>
            <a:ext cx="1511299" cy="755650"/>
            <a:chOff x="0" y="0"/>
            <a:chExt cx="1511298" cy="755649"/>
          </a:xfrm>
        </p:grpSpPr>
        <p:sp>
          <p:nvSpPr>
            <p:cNvPr id="434" name="Shape 434"/>
            <p:cNvSpPr/>
            <p:nvPr/>
          </p:nvSpPr>
          <p:spPr>
            <a:xfrm>
              <a:off x="-1" y="755649"/>
              <a:ext cx="1511300" cy="1"/>
            </a:xfrm>
            <a:prstGeom prst="line">
              <a:avLst/>
            </a:prstGeom>
            <a:noFill/>
            <a:ln w="50800" cap="flat">
              <a:solidFill>
                <a:srgbClr val="FFFB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35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55600" y="0"/>
              <a:ext cx="838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39" name="Group 439"/>
          <p:cNvGrpSpPr/>
          <p:nvPr/>
        </p:nvGrpSpPr>
        <p:grpSpPr>
          <a:xfrm>
            <a:off x="4260849" y="1854168"/>
            <a:ext cx="1098551" cy="2857565"/>
            <a:chOff x="1428654" y="0"/>
            <a:chExt cx="1098550" cy="2857564"/>
          </a:xfrm>
        </p:grpSpPr>
        <p:pic>
          <p:nvPicPr>
            <p:cNvPr id="437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638204" y="825531"/>
              <a:ext cx="8890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8" name="Shape 438"/>
            <p:cNvSpPr/>
            <p:nvPr/>
          </p:nvSpPr>
          <p:spPr>
            <a:xfrm flipV="1">
              <a:off x="1428654" y="0"/>
              <a:ext cx="2" cy="2857565"/>
            </a:xfrm>
            <a:prstGeom prst="line">
              <a:avLst/>
            </a:prstGeom>
            <a:noFill/>
            <a:ln w="50800" cap="flat">
              <a:solidFill>
                <a:srgbClr val="FFFB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440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470900" y="876300"/>
            <a:ext cx="3721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445500" y="1752600"/>
            <a:ext cx="4178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848600" y="6654800"/>
            <a:ext cx="48514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45" name="Group 445"/>
          <p:cNvGrpSpPr/>
          <p:nvPr/>
        </p:nvGrpSpPr>
        <p:grpSpPr>
          <a:xfrm>
            <a:off x="8417873" y="3689350"/>
            <a:ext cx="4572001" cy="1663700"/>
            <a:chOff x="0" y="0"/>
            <a:chExt cx="4572000" cy="1663700"/>
          </a:xfrm>
        </p:grpSpPr>
        <p:sp>
          <p:nvSpPr>
            <p:cNvPr id="443" name="Shape 443"/>
            <p:cNvSpPr/>
            <p:nvPr/>
          </p:nvSpPr>
          <p:spPr>
            <a:xfrm>
              <a:off x="0" y="0"/>
              <a:ext cx="4572000" cy="166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Donc, la matrice de rotation d’un angle    est:</a:t>
              </a:r>
            </a:p>
          </p:txBody>
        </p:sp>
        <p:pic>
          <p:nvPicPr>
            <p:cNvPr id="444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77026" y="1200150"/>
              <a:ext cx="190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46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512300" y="2654300"/>
            <a:ext cx="15621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after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after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1" grpId="14"/>
      <p:bldP build="whole" bldLvl="1" animBg="1" rev="0" advAuto="0" spid="442" grpId="17"/>
      <p:bldP build="whole" bldLvl="1" animBg="1" rev="0" advAuto="0" spid="445" grpId="16"/>
      <p:bldP build="whole" bldLvl="1" animBg="1" rev="0" advAuto="0" spid="409" grpId="6"/>
      <p:bldP build="whole" bldLvl="1" animBg="1" rev="0" advAuto="0" spid="387" grpId="19"/>
      <p:bldP build="whole" bldLvl="1" animBg="1" rev="0" advAuto="0" spid="412" grpId="2"/>
      <p:bldP build="whole" bldLvl="1" animBg="1" rev="0" advAuto="0" spid="424" grpId="7"/>
      <p:bldP build="whole" bldLvl="1" animBg="1" rev="0" advAuto="0" spid="430" grpId="9"/>
      <p:bldP build="whole" bldLvl="1" animBg="1" rev="0" advAuto="0" spid="427" grpId="8"/>
      <p:bldP build="whole" bldLvl="1" animBg="1" rev="0" advAuto="0" spid="408" grpId="1"/>
      <p:bldP build="whole" bldLvl="1" animBg="1" rev="0" advAuto="0" spid="439" grpId="13"/>
      <p:bldP build="whole" bldLvl="1" animBg="1" rev="0" advAuto="0" spid="386" grpId="21"/>
      <p:bldP build="whole" bldLvl="1" animBg="1" rev="0" advAuto="0" spid="384" grpId="20"/>
      <p:bldP build="whole" bldLvl="1" animBg="1" rev="0" advAuto="0" spid="385" grpId="18"/>
      <p:bldP build="whole" bldLvl="1" animBg="1" rev="0" advAuto="0" spid="446" grpId="15"/>
      <p:bldP build="whole" bldLvl="1" animBg="1" rev="0" advAuto="0" spid="415" grpId="3"/>
      <p:bldP build="whole" bldLvl="1" animBg="1" rev="0" advAuto="0" spid="421" grpId="5"/>
      <p:bldP build="whole" bldLvl="1" animBg="1" rev="0" advAuto="0" spid="418" grpId="4"/>
      <p:bldP build="whole" bldLvl="1" animBg="1" rev="0" advAuto="0" spid="433" grpId="10"/>
      <p:bldP build="whole" bldLvl="1" animBg="1" rev="0" advAuto="0" spid="436" grpId="12"/>
      <p:bldP build="whole" bldLvl="1" animBg="1" rev="0" advAuto="0" spid="440" grpId="1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449" name="Shape 449"/>
          <p:cNvSpPr/>
          <p:nvPr/>
        </p:nvSpPr>
        <p:spPr>
          <a:xfrm>
            <a:off x="5377929" y="4559300"/>
            <a:ext cx="22404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266, # 7.</a:t>
            </a:r>
          </a:p>
        </p:txBody>
      </p:sp>
    </p:spTree>
  </p:cSld>
  <p:clrMapOvr>
    <a:masterClrMapping/>
  </p:clrMapOvr>
  <p:transition spd="slow" advClick="1">
    <p:checker dir="horz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roup 453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451" name="Shape 451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452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75" name="Group 475"/>
          <p:cNvGrpSpPr/>
          <p:nvPr/>
        </p:nvGrpSpPr>
        <p:grpSpPr>
          <a:xfrm>
            <a:off x="253999" y="1168400"/>
            <a:ext cx="5689601" cy="6011334"/>
            <a:chOff x="0" y="0"/>
            <a:chExt cx="5689600" cy="6011333"/>
          </a:xfrm>
        </p:grpSpPr>
        <p:sp>
          <p:nvSpPr>
            <p:cNvPr id="454" name="Shape 454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Shape 455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Shape 456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Shape 457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8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0" name="Shape 460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Shape 461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Shape 462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Shape 463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Shape 464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Shape 465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Shape 466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Shape 467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Shape 468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Shape 469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Shape 470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Shape 471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Shape 472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Shape 473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Shape 474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80" name="Group 480"/>
          <p:cNvGrpSpPr/>
          <p:nvPr/>
        </p:nvGrpSpPr>
        <p:grpSpPr>
          <a:xfrm>
            <a:off x="2971800" y="3162300"/>
            <a:ext cx="1206501" cy="1257300"/>
            <a:chOff x="0" y="0"/>
            <a:chExt cx="1206500" cy="1257300"/>
          </a:xfrm>
        </p:grpSpPr>
        <p:sp>
          <p:nvSpPr>
            <p:cNvPr id="476" name="Shape 476"/>
            <p:cNvSpPr/>
            <p:nvPr/>
          </p:nvSpPr>
          <p:spPr>
            <a:xfrm>
              <a:off x="0" y="0"/>
              <a:ext cx="12065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77" name="Shape 477"/>
            <p:cNvSpPr/>
            <p:nvPr/>
          </p:nvSpPr>
          <p:spPr>
            <a:xfrm flipV="1">
              <a:off x="24373" y="25398"/>
              <a:ext cx="1182128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Shape 478"/>
            <p:cNvSpPr/>
            <p:nvPr/>
          </p:nvSpPr>
          <p:spPr>
            <a:xfrm flipV="1">
              <a:off x="25306" y="25341"/>
              <a:ext cx="166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Shape 479"/>
            <p:cNvSpPr/>
            <p:nvPr/>
          </p:nvSpPr>
          <p:spPr>
            <a:xfrm>
              <a:off x="48747" y="647701"/>
              <a:ext cx="540285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02" name="Group 502"/>
          <p:cNvGrpSpPr/>
          <p:nvPr/>
        </p:nvGrpSpPr>
        <p:grpSpPr>
          <a:xfrm>
            <a:off x="7073899" y="1219200"/>
            <a:ext cx="5689601" cy="6011334"/>
            <a:chOff x="0" y="0"/>
            <a:chExt cx="5689600" cy="6011333"/>
          </a:xfrm>
        </p:grpSpPr>
        <p:sp>
          <p:nvSpPr>
            <p:cNvPr id="481" name="Shape 481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Shape 482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Shape 483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Shape 484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85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6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87" name="Shape 487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Shape 488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Shape 489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Shape 490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Shape 491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Shape 492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Shape 493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Shape 494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Shape 495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Shape 496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Shape 497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Shape 498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Shape 499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Shape 500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Shape 501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03" name="Shape 503"/>
          <p:cNvSpPr/>
          <p:nvPr/>
        </p:nvSpPr>
        <p:spPr>
          <a:xfrm>
            <a:off x="3298533" y="349250"/>
            <a:ext cx="641598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Réflexion par rapport à l’axe des </a:t>
            </a:r>
            <a:r>
              <a:rPr i="1" sz="3600"/>
              <a:t>x</a:t>
            </a:r>
          </a:p>
        </p:txBody>
      </p:sp>
      <p:sp>
        <p:nvSpPr>
          <p:cNvPr id="504" name="Shape 504"/>
          <p:cNvSpPr/>
          <p:nvPr/>
        </p:nvSpPr>
        <p:spPr>
          <a:xfrm flipH="1" flipV="1">
            <a:off x="5410200" y="3966633"/>
            <a:ext cx="1" cy="868393"/>
          </a:xfrm>
          <a:prstGeom prst="line">
            <a:avLst/>
          </a:prstGeom>
          <a:ln w="38100">
            <a:solidFill>
              <a:srgbClr val="0056D6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09" name="Group 509"/>
          <p:cNvGrpSpPr/>
          <p:nvPr/>
        </p:nvGrpSpPr>
        <p:grpSpPr>
          <a:xfrm>
            <a:off x="9779000" y="4445000"/>
            <a:ext cx="1219201" cy="1219200"/>
            <a:chOff x="0" y="0"/>
            <a:chExt cx="1219200" cy="1219199"/>
          </a:xfrm>
        </p:grpSpPr>
        <p:sp>
          <p:nvSpPr>
            <p:cNvPr id="505" name="Shape 505"/>
            <p:cNvSpPr/>
            <p:nvPr/>
          </p:nvSpPr>
          <p:spPr>
            <a:xfrm>
              <a:off x="0" y="0"/>
              <a:ext cx="1219201" cy="12192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06" name="Shape 506"/>
            <p:cNvSpPr/>
            <p:nvPr/>
          </p:nvSpPr>
          <p:spPr>
            <a:xfrm flipV="1">
              <a:off x="24630" y="1205728"/>
              <a:ext cx="1194571" cy="3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Shape 507"/>
            <p:cNvSpPr/>
            <p:nvPr/>
          </p:nvSpPr>
          <p:spPr>
            <a:xfrm flipH="1" flipV="1">
              <a:off x="25640" y="24573"/>
              <a:ext cx="31" cy="1161809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Shape 508"/>
            <p:cNvSpPr/>
            <p:nvPr/>
          </p:nvSpPr>
          <p:spPr>
            <a:xfrm>
              <a:off x="49260" y="628074"/>
              <a:ext cx="545973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510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01800" y="7620000"/>
            <a:ext cx="240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25600" y="8597900"/>
            <a:ext cx="2781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442200" y="7747000"/>
            <a:ext cx="34036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0" grpId="2"/>
      <p:bldP build="whole" bldLvl="1" animBg="1" rev="0" advAuto="0" spid="453" grpId="1"/>
      <p:bldP build="whole" bldLvl="1" animBg="1" rev="0" advAuto="0" spid="504" grpId="3"/>
      <p:bldP build="whole" bldLvl="1" animBg="1" rev="0" advAuto="0" spid="509" grpId="4"/>
      <p:bldP build="whole" bldLvl="1" animBg="1" rev="0" advAuto="0" spid="511" grpId="6"/>
      <p:bldP build="whole" bldLvl="1" animBg="1" rev="0" advAuto="0" spid="512" grpId="7"/>
      <p:bldP build="whole" bldLvl="1" animBg="1" rev="0" advAuto="0" spid="510" grpId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" name="Group 516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514" name="Shape 514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515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38" name="Group 538"/>
          <p:cNvGrpSpPr/>
          <p:nvPr/>
        </p:nvGrpSpPr>
        <p:grpSpPr>
          <a:xfrm>
            <a:off x="253999" y="1168400"/>
            <a:ext cx="5689601" cy="6011334"/>
            <a:chOff x="0" y="0"/>
            <a:chExt cx="5689600" cy="6011333"/>
          </a:xfrm>
        </p:grpSpPr>
        <p:sp>
          <p:nvSpPr>
            <p:cNvPr id="517" name="Shape 517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Shape 518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Shape 519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Shape 520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21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22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23" name="Shape 523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Shape 524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Shape 525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Shape 526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Shape 527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Shape 528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Shape 529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Shape 530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Shape 531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Shape 532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Shape 533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Shape 534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Shape 535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Shape 536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Shape 537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43" name="Group 543"/>
          <p:cNvGrpSpPr/>
          <p:nvPr/>
        </p:nvGrpSpPr>
        <p:grpSpPr>
          <a:xfrm>
            <a:off x="2971800" y="3162300"/>
            <a:ext cx="1206501" cy="1257300"/>
            <a:chOff x="0" y="0"/>
            <a:chExt cx="1206500" cy="1257300"/>
          </a:xfrm>
        </p:grpSpPr>
        <p:sp>
          <p:nvSpPr>
            <p:cNvPr id="539" name="Shape 539"/>
            <p:cNvSpPr/>
            <p:nvPr/>
          </p:nvSpPr>
          <p:spPr>
            <a:xfrm>
              <a:off x="0" y="0"/>
              <a:ext cx="12065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40" name="Shape 540"/>
            <p:cNvSpPr/>
            <p:nvPr/>
          </p:nvSpPr>
          <p:spPr>
            <a:xfrm flipV="1">
              <a:off x="24373" y="25398"/>
              <a:ext cx="1182128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Shape 541"/>
            <p:cNvSpPr/>
            <p:nvPr/>
          </p:nvSpPr>
          <p:spPr>
            <a:xfrm flipV="1">
              <a:off x="25306" y="25341"/>
              <a:ext cx="166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Shape 542"/>
            <p:cNvSpPr/>
            <p:nvPr/>
          </p:nvSpPr>
          <p:spPr>
            <a:xfrm>
              <a:off x="48747" y="647701"/>
              <a:ext cx="540285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65" name="Group 565"/>
          <p:cNvGrpSpPr/>
          <p:nvPr/>
        </p:nvGrpSpPr>
        <p:grpSpPr>
          <a:xfrm>
            <a:off x="7073899" y="1219200"/>
            <a:ext cx="5689601" cy="6011334"/>
            <a:chOff x="0" y="0"/>
            <a:chExt cx="5689600" cy="6011333"/>
          </a:xfrm>
        </p:grpSpPr>
        <p:sp>
          <p:nvSpPr>
            <p:cNvPr id="544" name="Shape 544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Shape 545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Shape 546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Shape 547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48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4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50" name="Shape 550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Shape 551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Shape 552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Shape 553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Shape 554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Shape 555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Shape 556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Shape 557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Shape 558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Shape 559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Shape 560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Shape 561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Shape 562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Shape 563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Shape 564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66" name="Shape 566"/>
          <p:cNvSpPr/>
          <p:nvPr/>
        </p:nvSpPr>
        <p:spPr>
          <a:xfrm>
            <a:off x="3308021" y="349250"/>
            <a:ext cx="639700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Réflexion par rapport à l’axe des </a:t>
            </a:r>
            <a:r>
              <a:rPr i="1" sz="3600"/>
              <a:t>y</a:t>
            </a:r>
          </a:p>
        </p:txBody>
      </p:sp>
      <p:sp>
        <p:nvSpPr>
          <p:cNvPr id="567" name="Shape 567"/>
          <p:cNvSpPr/>
          <p:nvPr/>
        </p:nvSpPr>
        <p:spPr>
          <a:xfrm flipV="1">
            <a:off x="2499504" y="1568728"/>
            <a:ext cx="868393" cy="1"/>
          </a:xfrm>
          <a:prstGeom prst="line">
            <a:avLst/>
          </a:prstGeom>
          <a:ln w="38100">
            <a:solidFill>
              <a:srgbClr val="0056D6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72" name="Group 572"/>
          <p:cNvGrpSpPr/>
          <p:nvPr/>
        </p:nvGrpSpPr>
        <p:grpSpPr>
          <a:xfrm>
            <a:off x="8547100" y="3225800"/>
            <a:ext cx="1244871" cy="1219200"/>
            <a:chOff x="0" y="0"/>
            <a:chExt cx="1244870" cy="1219199"/>
          </a:xfrm>
        </p:grpSpPr>
        <p:sp>
          <p:nvSpPr>
            <p:cNvPr id="568" name="Shape 568"/>
            <p:cNvSpPr/>
            <p:nvPr/>
          </p:nvSpPr>
          <p:spPr>
            <a:xfrm>
              <a:off x="0" y="0"/>
              <a:ext cx="1219201" cy="12192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69" name="Shape 569"/>
            <p:cNvSpPr/>
            <p:nvPr/>
          </p:nvSpPr>
          <p:spPr>
            <a:xfrm flipV="1">
              <a:off x="24630" y="37328"/>
              <a:ext cx="1194571" cy="3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Shape 570"/>
            <p:cNvSpPr/>
            <p:nvPr/>
          </p:nvSpPr>
          <p:spPr>
            <a:xfrm flipH="1" flipV="1">
              <a:off x="1244840" y="37273"/>
              <a:ext cx="31" cy="1161809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Shape 571"/>
            <p:cNvSpPr/>
            <p:nvPr/>
          </p:nvSpPr>
          <p:spPr>
            <a:xfrm flipV="1">
              <a:off x="613833" y="584199"/>
              <a:ext cx="609601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57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64400" y="7823200"/>
            <a:ext cx="3390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1100" y="7683500"/>
            <a:ext cx="2755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17600" y="8763000"/>
            <a:ext cx="24384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3" grpId="7"/>
      <p:bldP build="whole" bldLvl="1" animBg="1" rev="0" advAuto="0" spid="567" grpId="3"/>
      <p:bldP build="whole" bldLvl="1" animBg="1" rev="0" advAuto="0" spid="574" grpId="5"/>
      <p:bldP build="whole" bldLvl="1" animBg="1" rev="0" advAuto="0" spid="516" grpId="1"/>
      <p:bldP build="whole" bldLvl="1" animBg="1" rev="0" advAuto="0" spid="543" grpId="2"/>
      <p:bldP build="whole" bldLvl="1" animBg="1" rev="0" advAuto="0" spid="575" grpId="6"/>
      <p:bldP build="whole" bldLvl="1" animBg="1" rev="0" advAuto="0" spid="572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1" name="Group 581"/>
          <p:cNvGrpSpPr/>
          <p:nvPr/>
        </p:nvGrpSpPr>
        <p:grpSpPr>
          <a:xfrm>
            <a:off x="509507" y="3674800"/>
            <a:ext cx="7294904" cy="3846167"/>
            <a:chOff x="14974" y="0"/>
            <a:chExt cx="7294902" cy="3846165"/>
          </a:xfrm>
        </p:grpSpPr>
        <p:sp>
          <p:nvSpPr>
            <p:cNvPr id="577" name="Shape 577"/>
            <p:cNvSpPr/>
            <p:nvPr/>
          </p:nvSpPr>
          <p:spPr>
            <a:xfrm flipH="1">
              <a:off x="14974" y="0"/>
              <a:ext cx="7294904" cy="3846166"/>
            </a:xfrm>
            <a:prstGeom prst="line">
              <a:avLst/>
            </a:prstGeom>
            <a:noFill/>
            <a:ln w="508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580" name="Group 580"/>
            <p:cNvGrpSpPr/>
            <p:nvPr/>
          </p:nvGrpSpPr>
          <p:grpSpPr>
            <a:xfrm>
              <a:off x="5034200" y="1193532"/>
              <a:ext cx="579968" cy="643468"/>
              <a:chOff x="0" y="0"/>
              <a:chExt cx="579966" cy="643466"/>
            </a:xfrm>
          </p:grpSpPr>
          <p:sp>
            <p:nvSpPr>
              <p:cNvPr id="578" name="Shape 578"/>
              <p:cNvSpPr/>
              <p:nvPr/>
            </p:nvSpPr>
            <p:spPr>
              <a:xfrm>
                <a:off x="0" y="0"/>
                <a:ext cx="258881" cy="6434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03" h="21600" fill="norm" stroke="1" extrusionOk="0">
                    <a:moveTo>
                      <a:pt x="0" y="0"/>
                    </a:moveTo>
                    <a:cubicBezTo>
                      <a:pt x="0" y="0"/>
                      <a:pt x="15456" y="2842"/>
                      <a:pt x="18238" y="8384"/>
                    </a:cubicBezTo>
                    <a:cubicBezTo>
                      <a:pt x="21600" y="15082"/>
                      <a:pt x="11128" y="21600"/>
                      <a:pt x="11128" y="21600"/>
                    </a:cubicBezTo>
                  </a:path>
                </a:pathLst>
              </a:cu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579" name="droppedImage.pdf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389466" y="135466"/>
                <a:ext cx="190501" cy="3302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582" name="Shape 582"/>
          <p:cNvSpPr/>
          <p:nvPr/>
        </p:nvSpPr>
        <p:spPr>
          <a:xfrm>
            <a:off x="2493522" y="349250"/>
            <a:ext cx="802600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Réflexion par rapport à un axe quelconque</a:t>
            </a:r>
          </a:p>
        </p:txBody>
      </p:sp>
      <p:grpSp>
        <p:nvGrpSpPr>
          <p:cNvPr id="603" name="Group 603"/>
          <p:cNvGrpSpPr/>
          <p:nvPr/>
        </p:nvGrpSpPr>
        <p:grpSpPr>
          <a:xfrm>
            <a:off x="546102" y="1104899"/>
            <a:ext cx="7837226" cy="8280404"/>
            <a:chOff x="0" y="0"/>
            <a:chExt cx="7837225" cy="8280402"/>
          </a:xfrm>
        </p:grpSpPr>
        <p:sp>
          <p:nvSpPr>
            <p:cNvPr id="583" name="Shape 583"/>
            <p:cNvSpPr/>
            <p:nvPr/>
          </p:nvSpPr>
          <p:spPr>
            <a:xfrm flipH="1">
              <a:off x="4565880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Shape 584"/>
            <p:cNvSpPr/>
            <p:nvPr/>
          </p:nvSpPr>
          <p:spPr>
            <a:xfrm flipV="1">
              <a:off x="104960" y="359789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Shape 585"/>
            <p:cNvSpPr/>
            <p:nvPr/>
          </p:nvSpPr>
          <p:spPr>
            <a:xfrm flipH="1">
              <a:off x="3732008" y="0"/>
              <a:ext cx="2" cy="82804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Shape 586"/>
            <p:cNvSpPr/>
            <p:nvPr/>
          </p:nvSpPr>
          <p:spPr>
            <a:xfrm flipH="1" flipV="1">
              <a:off x="0" y="4449258"/>
              <a:ext cx="7837226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7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90145" y="4007763"/>
              <a:ext cx="157445" cy="29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88" name="Shape 588"/>
            <p:cNvSpPr/>
            <p:nvPr/>
          </p:nvSpPr>
          <p:spPr>
            <a:xfrm flipV="1">
              <a:off x="104960" y="2766819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Shape 589"/>
            <p:cNvSpPr/>
            <p:nvPr/>
          </p:nvSpPr>
          <p:spPr>
            <a:xfrm flipV="1">
              <a:off x="104960" y="1927116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Shape 590"/>
            <p:cNvSpPr/>
            <p:nvPr/>
          </p:nvSpPr>
          <p:spPr>
            <a:xfrm flipV="1">
              <a:off x="104960" y="1087413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Shape 591"/>
            <p:cNvSpPr/>
            <p:nvPr/>
          </p:nvSpPr>
          <p:spPr>
            <a:xfrm flipV="1">
              <a:off x="104960" y="247710"/>
              <a:ext cx="7277422" cy="5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Shape 592"/>
            <p:cNvSpPr/>
            <p:nvPr/>
          </p:nvSpPr>
          <p:spPr>
            <a:xfrm flipV="1">
              <a:off x="104960" y="5285928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Shape 593"/>
            <p:cNvSpPr/>
            <p:nvPr/>
          </p:nvSpPr>
          <p:spPr>
            <a:xfrm flipV="1">
              <a:off x="104960" y="612563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Shape 594"/>
            <p:cNvSpPr/>
            <p:nvPr/>
          </p:nvSpPr>
          <p:spPr>
            <a:xfrm flipV="1">
              <a:off x="104960" y="6965332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Shape 595"/>
            <p:cNvSpPr/>
            <p:nvPr/>
          </p:nvSpPr>
          <p:spPr>
            <a:xfrm flipV="1">
              <a:off x="104960" y="7805035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Shape 596"/>
            <p:cNvSpPr/>
            <p:nvPr/>
          </p:nvSpPr>
          <p:spPr>
            <a:xfrm flipH="1">
              <a:off x="5411793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Shape 597"/>
            <p:cNvSpPr/>
            <p:nvPr/>
          </p:nvSpPr>
          <p:spPr>
            <a:xfrm flipH="1">
              <a:off x="6251495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Shape 598"/>
            <p:cNvSpPr/>
            <p:nvPr/>
          </p:nvSpPr>
          <p:spPr>
            <a:xfrm flipH="1">
              <a:off x="7091198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Shape 599"/>
            <p:cNvSpPr/>
            <p:nvPr/>
          </p:nvSpPr>
          <p:spPr>
            <a:xfrm flipH="1">
              <a:off x="373577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Shape 600"/>
            <p:cNvSpPr/>
            <p:nvPr/>
          </p:nvSpPr>
          <p:spPr>
            <a:xfrm flipH="1">
              <a:off x="1213280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Shape 601"/>
            <p:cNvSpPr/>
            <p:nvPr/>
          </p:nvSpPr>
          <p:spPr>
            <a:xfrm flipH="1">
              <a:off x="2052982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Shape 602"/>
            <p:cNvSpPr/>
            <p:nvPr/>
          </p:nvSpPr>
          <p:spPr>
            <a:xfrm flipH="1">
              <a:off x="2892685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604" name="Shape 604"/>
          <p:cNvSpPr/>
          <p:nvPr/>
        </p:nvSpPr>
        <p:spPr>
          <a:xfrm>
            <a:off x="888999" y="2184399"/>
            <a:ext cx="6769102" cy="6769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25400">
            <a:solidFill/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607" name="Group 607"/>
          <p:cNvGrpSpPr/>
          <p:nvPr/>
        </p:nvGrpSpPr>
        <p:grpSpPr>
          <a:xfrm>
            <a:off x="2716030" y="2567247"/>
            <a:ext cx="4546097" cy="2983917"/>
            <a:chOff x="3750" y="0"/>
            <a:chExt cx="4546095" cy="2983916"/>
          </a:xfrm>
        </p:grpSpPr>
        <p:sp>
          <p:nvSpPr>
            <p:cNvPr id="605" name="Shape 605"/>
            <p:cNvSpPr/>
            <p:nvPr/>
          </p:nvSpPr>
          <p:spPr>
            <a:xfrm>
              <a:off x="3750" y="-1"/>
              <a:ext cx="1550009" cy="2968232"/>
            </a:xfrm>
            <a:prstGeom prst="line">
              <a:avLst/>
            </a:prstGeom>
            <a:noFill/>
            <a:ln w="508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Shape 606"/>
            <p:cNvSpPr/>
            <p:nvPr/>
          </p:nvSpPr>
          <p:spPr>
            <a:xfrm flipH="1">
              <a:off x="1523742" y="1389292"/>
              <a:ext cx="3026104" cy="1594624"/>
            </a:xfrm>
            <a:prstGeom prst="line">
              <a:avLst/>
            </a:prstGeom>
            <a:noFill/>
            <a:ln w="508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10" name="Group 610"/>
          <p:cNvGrpSpPr/>
          <p:nvPr/>
        </p:nvGrpSpPr>
        <p:grpSpPr>
          <a:xfrm>
            <a:off x="3617707" y="3543300"/>
            <a:ext cx="643467" cy="705174"/>
            <a:chOff x="0" y="0"/>
            <a:chExt cx="643466" cy="705173"/>
          </a:xfrm>
        </p:grpSpPr>
        <p:sp>
          <p:nvSpPr>
            <p:cNvPr id="608" name="Shape 608"/>
            <p:cNvSpPr/>
            <p:nvPr/>
          </p:nvSpPr>
          <p:spPr>
            <a:xfrm rot="16200000">
              <a:off x="192292" y="253999"/>
              <a:ext cx="258882" cy="6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3" h="21600" fill="norm" stroke="1" extrusionOk="0">
                  <a:moveTo>
                    <a:pt x="0" y="0"/>
                  </a:moveTo>
                  <a:cubicBezTo>
                    <a:pt x="0" y="0"/>
                    <a:pt x="15456" y="2842"/>
                    <a:pt x="18238" y="8384"/>
                  </a:cubicBezTo>
                  <a:cubicBezTo>
                    <a:pt x="21600" y="15082"/>
                    <a:pt x="11128" y="21600"/>
                    <a:pt x="11128" y="2160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609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4192" y="0"/>
              <a:ext cx="190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13" name="Group 613"/>
          <p:cNvGrpSpPr/>
          <p:nvPr/>
        </p:nvGrpSpPr>
        <p:grpSpPr>
          <a:xfrm>
            <a:off x="4270950" y="5549899"/>
            <a:ext cx="3260150" cy="2968232"/>
            <a:chOff x="3750" y="0"/>
            <a:chExt cx="3260149" cy="2968230"/>
          </a:xfrm>
        </p:grpSpPr>
        <p:pic>
          <p:nvPicPr>
            <p:cNvPr id="611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33400" y="393700"/>
              <a:ext cx="2730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12" name="Shape 612"/>
            <p:cNvSpPr/>
            <p:nvPr/>
          </p:nvSpPr>
          <p:spPr>
            <a:xfrm>
              <a:off x="3750" y="-1"/>
              <a:ext cx="1550009" cy="2968232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614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785100" y="5981700"/>
            <a:ext cx="3187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5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705600" y="4381500"/>
            <a:ext cx="3149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6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175000" y="2590800"/>
            <a:ext cx="38862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19" name="Group 619"/>
          <p:cNvGrpSpPr/>
          <p:nvPr/>
        </p:nvGrpSpPr>
        <p:grpSpPr>
          <a:xfrm>
            <a:off x="4258413" y="3949699"/>
            <a:ext cx="7133487" cy="1594625"/>
            <a:chOff x="3913" y="0"/>
            <a:chExt cx="7133486" cy="1594623"/>
          </a:xfrm>
        </p:grpSpPr>
        <p:pic>
          <p:nvPicPr>
            <p:cNvPr id="617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765800" y="431800"/>
              <a:ext cx="13716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18" name="Shape 618"/>
            <p:cNvSpPr/>
            <p:nvPr/>
          </p:nvSpPr>
          <p:spPr>
            <a:xfrm flipH="1">
              <a:off x="3913" y="-1"/>
              <a:ext cx="3026105" cy="1594625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6" grpId="7"/>
      <p:bldP build="whole" bldLvl="1" animBg="1" rev="0" advAuto="0" spid="607" grpId="3"/>
      <p:bldP build="whole" bldLvl="1" animBg="1" rev="0" advAuto="0" spid="619" grpId="10"/>
      <p:bldP build="whole" bldLvl="1" animBg="1" rev="0" advAuto="0" spid="614" grpId="9"/>
      <p:bldP build="whole" bldLvl="1" animBg="1" rev="0" advAuto="0" spid="613" grpId="8"/>
      <p:bldP build="whole" bldLvl="1" animBg="1" rev="0" advAuto="0" spid="610" grpId="4"/>
      <p:bldP build="whole" bldLvl="1" animBg="1" rev="0" advAuto="0" spid="581" grpId="2"/>
      <p:bldP build="whole" bldLvl="1" animBg="1" rev="0" advAuto="0" spid="603" grpId="1"/>
      <p:bldP build="whole" bldLvl="1" animBg="1" rev="0" advAuto="0" spid="604" grpId="5"/>
      <p:bldP build="whole" bldLvl="1" animBg="1" rev="0" advAuto="0" spid="615" grpId="6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5700" y="1384300"/>
            <a:ext cx="5753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64400" y="1397000"/>
            <a:ext cx="42037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25" name="Group 625"/>
          <p:cNvGrpSpPr/>
          <p:nvPr/>
        </p:nvGrpSpPr>
        <p:grpSpPr>
          <a:xfrm>
            <a:off x="3683000" y="647700"/>
            <a:ext cx="1130300" cy="1892300"/>
            <a:chOff x="0" y="0"/>
            <a:chExt cx="1130300" cy="1892299"/>
          </a:xfrm>
        </p:grpSpPr>
        <p:sp>
          <p:nvSpPr>
            <p:cNvPr id="623" name="Shape 623"/>
            <p:cNvSpPr/>
            <p:nvPr/>
          </p:nvSpPr>
          <p:spPr>
            <a:xfrm rot="16200000">
              <a:off x="-38100" y="723899"/>
              <a:ext cx="1206500" cy="1130301"/>
            </a:xfrm>
            <a:prstGeom prst="roundRect">
              <a:avLst>
                <a:gd name="adj" fmla="val 16854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624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81000" y="0"/>
              <a:ext cx="2794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28" name="Group 628"/>
          <p:cNvGrpSpPr/>
          <p:nvPr/>
        </p:nvGrpSpPr>
        <p:grpSpPr>
          <a:xfrm>
            <a:off x="5118100" y="571500"/>
            <a:ext cx="1485900" cy="1981200"/>
            <a:chOff x="0" y="0"/>
            <a:chExt cx="1485900" cy="1981199"/>
          </a:xfrm>
        </p:grpSpPr>
        <p:sp>
          <p:nvSpPr>
            <p:cNvPr id="626" name="Shape 626"/>
            <p:cNvSpPr/>
            <p:nvPr/>
          </p:nvSpPr>
          <p:spPr>
            <a:xfrm rot="16200000">
              <a:off x="107950" y="603249"/>
              <a:ext cx="1270000" cy="1485901"/>
            </a:xfrm>
            <a:prstGeom prst="roundRect">
              <a:avLst>
                <a:gd name="adj" fmla="val 15000"/>
              </a:avLst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627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82600" y="0"/>
              <a:ext cx="520700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29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315700" y="698500"/>
            <a:ext cx="1346200" cy="406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32" name="Group 632"/>
          <p:cNvGrpSpPr/>
          <p:nvPr/>
        </p:nvGrpSpPr>
        <p:grpSpPr>
          <a:xfrm>
            <a:off x="9626600" y="685800"/>
            <a:ext cx="1562100" cy="1892300"/>
            <a:chOff x="0" y="0"/>
            <a:chExt cx="1562100" cy="1892299"/>
          </a:xfrm>
        </p:grpSpPr>
        <p:pic>
          <p:nvPicPr>
            <p:cNvPr id="630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5600" y="0"/>
              <a:ext cx="1206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31" name="Shape 631"/>
            <p:cNvSpPr/>
            <p:nvPr/>
          </p:nvSpPr>
          <p:spPr>
            <a:xfrm rot="16200000">
              <a:off x="107950" y="514349"/>
              <a:ext cx="1270000" cy="1485901"/>
            </a:xfrm>
            <a:prstGeom prst="roundRect">
              <a:avLst>
                <a:gd name="adj" fmla="val 15000"/>
              </a:avLst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635" name="Group 635"/>
          <p:cNvGrpSpPr/>
          <p:nvPr/>
        </p:nvGrpSpPr>
        <p:grpSpPr>
          <a:xfrm>
            <a:off x="8064500" y="749300"/>
            <a:ext cx="1231900" cy="1816100"/>
            <a:chOff x="0" y="0"/>
            <a:chExt cx="1231900" cy="1816099"/>
          </a:xfrm>
        </p:grpSpPr>
        <p:pic>
          <p:nvPicPr>
            <p:cNvPr id="633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9017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34" name="Shape 634"/>
            <p:cNvSpPr/>
            <p:nvPr/>
          </p:nvSpPr>
          <p:spPr>
            <a:xfrm rot="16200000">
              <a:off x="63500" y="647699"/>
              <a:ext cx="1206500" cy="1130301"/>
            </a:xfrm>
            <a:prstGeom prst="roundRect">
              <a:avLst>
                <a:gd name="adj" fmla="val 16854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636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03200" y="3619500"/>
            <a:ext cx="3048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7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479800" y="3492500"/>
            <a:ext cx="85979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8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492500" y="5295900"/>
            <a:ext cx="9334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9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479800" y="7048500"/>
            <a:ext cx="80645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5" grpId="3"/>
      <p:bldP build="whole" bldLvl="1" animBg="1" rev="0" advAuto="0" spid="622" grpId="1"/>
      <p:bldP build="whole" bldLvl="1" animBg="1" rev="0" advAuto="0" spid="638" grpId="9"/>
      <p:bldP build="whole" bldLvl="1" animBg="1" rev="0" advAuto="0" spid="625" grpId="2"/>
      <p:bldP build="whole" bldLvl="1" animBg="1" rev="0" advAuto="0" spid="628" grpId="4"/>
      <p:bldP build="whole" bldLvl="1" animBg="1" rev="0" advAuto="0" spid="639" grpId="10"/>
      <p:bldP build="whole" bldLvl="1" animBg="1" rev="0" advAuto="0" spid="636" grpId="7"/>
      <p:bldP build="whole" bldLvl="1" animBg="1" rev="0" advAuto="0" spid="632" grpId="5"/>
      <p:bldP build="whole" bldLvl="1" animBg="1" rev="0" advAuto="0" spid="629" grpId="6"/>
      <p:bldP build="whole" bldLvl="1" animBg="1" rev="0" advAuto="0" spid="637" grpId="8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 dernier cours, nous avons vu</a:t>
            </a:r>
          </a:p>
        </p:txBody>
      </p:sp>
      <p:sp>
        <p:nvSpPr>
          <p:cNvPr id="45" name="Shape 45"/>
          <p:cNvSpPr/>
          <p:nvPr/>
        </p:nvSpPr>
        <p:spPr>
          <a:xfrm>
            <a:off x="3314700" y="2540000"/>
            <a:ext cx="63754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transformations linéaires.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 lien avec les matrices.</a:t>
            </a:r>
            <a:endParaRPr sz="3600"/>
          </a:p>
        </p:txBody>
      </p:sp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60800" y="2082800"/>
            <a:ext cx="78613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60800" y="3898900"/>
            <a:ext cx="5219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7700" y="457200"/>
            <a:ext cx="3048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60800" y="457200"/>
            <a:ext cx="80645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2" grpId="2"/>
      <p:bldP build="whole" bldLvl="1" animBg="1" rev="0" advAuto="0" spid="64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647" name="Shape 647"/>
          <p:cNvSpPr/>
          <p:nvPr/>
        </p:nvSpPr>
        <p:spPr>
          <a:xfrm>
            <a:off x="4925528" y="4559300"/>
            <a:ext cx="31452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p.266, # 8 et 11 </a:t>
            </a:r>
          </a:p>
        </p:txBody>
      </p:sp>
    </p:spTree>
  </p:cSld>
  <p:clrMapOvr>
    <a:masterClrMapping/>
  </p:clrMapOvr>
  <p:transition spd="slow" advClick="1">
    <p:checker dir="horz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/>
          <p:nvPr/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sp>
        <p:nvSpPr>
          <p:cNvPr id="650" name="Shape 650"/>
          <p:cNvSpPr/>
          <p:nvPr/>
        </p:nvSpPr>
        <p:spPr>
          <a:xfrm>
            <a:off x="3052291" y="527050"/>
            <a:ext cx="10388601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Une matrice      est dite une </a:t>
            </a:r>
            <a:r>
              <a:rPr sz="3600">
                <a:latin typeface="Baskerville SemiBold"/>
                <a:ea typeface="Baskerville SemiBold"/>
                <a:cs typeface="Baskerville SemiBold"/>
                <a:sym typeface="Baskerville SemiBold"/>
              </a:rPr>
              <a:t>matrice orthogonale </a:t>
            </a:r>
            <a:r>
              <a:rPr sz="3600"/>
              <a:t>si                     .</a:t>
            </a:r>
          </a:p>
        </p:txBody>
      </p:sp>
      <p:pic>
        <p:nvPicPr>
          <p:cNvPr id="65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86400" y="685800"/>
            <a:ext cx="4826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81400" y="1117600"/>
            <a:ext cx="20701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" y="3390900"/>
            <a:ext cx="4025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89500" y="3416300"/>
            <a:ext cx="4813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880600" y="3378200"/>
            <a:ext cx="2413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997200" y="5511800"/>
            <a:ext cx="21971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97200" y="6235700"/>
            <a:ext cx="21971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997200" y="7073900"/>
            <a:ext cx="22479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9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467600" y="5486400"/>
            <a:ext cx="2197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0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467600" y="6210300"/>
            <a:ext cx="2197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1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467600" y="6972300"/>
            <a:ext cx="2514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2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096000" y="5651500"/>
            <a:ext cx="8001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3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096000" y="7175500"/>
            <a:ext cx="8001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4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096000" y="6413500"/>
            <a:ext cx="800100" cy="266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4" grpId="2"/>
      <p:bldP build="whole" bldLvl="1" animBg="1" rev="0" advAuto="0" spid="658" grpId="6"/>
      <p:bldP build="whole" bldLvl="1" animBg="1" rev="0" advAuto="0" spid="664" grpId="9"/>
      <p:bldP build="whole" bldLvl="1" animBg="1" rev="0" advAuto="0" spid="663" grpId="11"/>
      <p:bldP build="whole" bldLvl="1" animBg="1" rev="0" advAuto="0" spid="659" grpId="8"/>
      <p:bldP build="whole" bldLvl="1" animBg="1" rev="0" advAuto="0" spid="656" grpId="4"/>
      <p:bldP build="whole" bldLvl="1" animBg="1" rev="0" advAuto="0" spid="657" grpId="5"/>
      <p:bldP build="whole" bldLvl="1" animBg="1" rev="0" advAuto="0" spid="662" grpId="7"/>
      <p:bldP build="whole" bldLvl="1" animBg="1" rev="0" advAuto="0" spid="661" grpId="12"/>
      <p:bldP build="whole" bldLvl="1" animBg="1" rev="0" advAuto="0" spid="660" grpId="10"/>
      <p:bldP build="whole" bldLvl="1" animBg="1" rev="0" advAuto="0" spid="655" grpId="3"/>
      <p:bldP build="whole" bldLvl="1" animBg="1" rev="0" advAuto="0" spid="65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/>
          <p:nvPr/>
        </p:nvSpPr>
        <p:spPr>
          <a:xfrm>
            <a:off x="2029401" y="349250"/>
            <a:ext cx="895469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Donc si                               est orthogonale, alors</a:t>
            </a:r>
          </a:p>
        </p:txBody>
      </p:sp>
      <p:pic>
        <p:nvPicPr>
          <p:cNvPr id="66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83000" y="177800"/>
            <a:ext cx="30734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71" name="Group 671"/>
          <p:cNvGrpSpPr/>
          <p:nvPr/>
        </p:nvGrpSpPr>
        <p:grpSpPr>
          <a:xfrm>
            <a:off x="508000" y="1238250"/>
            <a:ext cx="13022945" cy="622300"/>
            <a:chOff x="0" y="0"/>
            <a:chExt cx="13022944" cy="622300"/>
          </a:xfrm>
        </p:grpSpPr>
        <p:sp>
          <p:nvSpPr>
            <p:cNvPr id="668" name="Shape 668"/>
            <p:cNvSpPr/>
            <p:nvPr/>
          </p:nvSpPr>
          <p:spPr>
            <a:xfrm>
              <a:off x="2596244" y="0"/>
              <a:ext cx="104267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et                         forment une base orthonormale.</a:t>
              </a:r>
            </a:p>
          </p:txBody>
        </p:sp>
        <p:pic>
          <p:nvPicPr>
            <p:cNvPr id="66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20650"/>
              <a:ext cx="23876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70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162300" y="120650"/>
              <a:ext cx="2413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74" name="Group 674"/>
          <p:cNvGrpSpPr/>
          <p:nvPr/>
        </p:nvGrpSpPr>
        <p:grpSpPr>
          <a:xfrm>
            <a:off x="6024033" y="5604933"/>
            <a:ext cx="579968" cy="643467"/>
            <a:chOff x="0" y="0"/>
            <a:chExt cx="579966" cy="643466"/>
          </a:xfrm>
        </p:grpSpPr>
        <p:sp>
          <p:nvSpPr>
            <p:cNvPr id="672" name="Shape 672"/>
            <p:cNvSpPr/>
            <p:nvPr/>
          </p:nvSpPr>
          <p:spPr>
            <a:xfrm>
              <a:off x="0" y="0"/>
              <a:ext cx="258881" cy="6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3" h="21600" fill="norm" stroke="1" extrusionOk="0">
                  <a:moveTo>
                    <a:pt x="0" y="0"/>
                  </a:moveTo>
                  <a:cubicBezTo>
                    <a:pt x="0" y="0"/>
                    <a:pt x="15456" y="2842"/>
                    <a:pt x="18238" y="8384"/>
                  </a:cubicBezTo>
                  <a:cubicBezTo>
                    <a:pt x="21600" y="15082"/>
                    <a:pt x="11128" y="21600"/>
                    <a:pt x="11128" y="2160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673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89466" y="135466"/>
              <a:ext cx="1905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95" name="Group 695"/>
          <p:cNvGrpSpPr/>
          <p:nvPr/>
        </p:nvGrpSpPr>
        <p:grpSpPr>
          <a:xfrm>
            <a:off x="1041402" y="1841499"/>
            <a:ext cx="7837226" cy="8280404"/>
            <a:chOff x="0" y="0"/>
            <a:chExt cx="7837225" cy="8280402"/>
          </a:xfrm>
        </p:grpSpPr>
        <p:sp>
          <p:nvSpPr>
            <p:cNvPr id="675" name="Shape 675"/>
            <p:cNvSpPr/>
            <p:nvPr/>
          </p:nvSpPr>
          <p:spPr>
            <a:xfrm flipH="1">
              <a:off x="4565880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Shape 676"/>
            <p:cNvSpPr/>
            <p:nvPr/>
          </p:nvSpPr>
          <p:spPr>
            <a:xfrm flipV="1">
              <a:off x="104960" y="359789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Shape 677"/>
            <p:cNvSpPr/>
            <p:nvPr/>
          </p:nvSpPr>
          <p:spPr>
            <a:xfrm flipH="1">
              <a:off x="3732008" y="0"/>
              <a:ext cx="2" cy="82804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Shape 678"/>
            <p:cNvSpPr/>
            <p:nvPr/>
          </p:nvSpPr>
          <p:spPr>
            <a:xfrm flipH="1" flipV="1">
              <a:off x="0" y="4449258"/>
              <a:ext cx="7837226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79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390145" y="4007763"/>
              <a:ext cx="157445" cy="29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80" name="Shape 680"/>
            <p:cNvSpPr/>
            <p:nvPr/>
          </p:nvSpPr>
          <p:spPr>
            <a:xfrm flipV="1">
              <a:off x="104960" y="2766819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Shape 681"/>
            <p:cNvSpPr/>
            <p:nvPr/>
          </p:nvSpPr>
          <p:spPr>
            <a:xfrm flipV="1">
              <a:off x="104960" y="1927116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Shape 682"/>
            <p:cNvSpPr/>
            <p:nvPr/>
          </p:nvSpPr>
          <p:spPr>
            <a:xfrm flipV="1">
              <a:off x="104960" y="1087413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Shape 683"/>
            <p:cNvSpPr/>
            <p:nvPr/>
          </p:nvSpPr>
          <p:spPr>
            <a:xfrm flipV="1">
              <a:off x="104960" y="247710"/>
              <a:ext cx="7277422" cy="5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Shape 684"/>
            <p:cNvSpPr/>
            <p:nvPr/>
          </p:nvSpPr>
          <p:spPr>
            <a:xfrm flipV="1">
              <a:off x="104960" y="5285928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Shape 685"/>
            <p:cNvSpPr/>
            <p:nvPr/>
          </p:nvSpPr>
          <p:spPr>
            <a:xfrm flipV="1">
              <a:off x="104960" y="612563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Shape 686"/>
            <p:cNvSpPr/>
            <p:nvPr/>
          </p:nvSpPr>
          <p:spPr>
            <a:xfrm flipV="1">
              <a:off x="104960" y="6965332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Shape 687"/>
            <p:cNvSpPr/>
            <p:nvPr/>
          </p:nvSpPr>
          <p:spPr>
            <a:xfrm flipV="1">
              <a:off x="104960" y="7805035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Shape 688"/>
            <p:cNvSpPr/>
            <p:nvPr/>
          </p:nvSpPr>
          <p:spPr>
            <a:xfrm flipH="1">
              <a:off x="5411793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Shape 689"/>
            <p:cNvSpPr/>
            <p:nvPr/>
          </p:nvSpPr>
          <p:spPr>
            <a:xfrm flipH="1">
              <a:off x="6251495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Shape 690"/>
            <p:cNvSpPr/>
            <p:nvPr/>
          </p:nvSpPr>
          <p:spPr>
            <a:xfrm flipH="1">
              <a:off x="7091198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Shape 691"/>
            <p:cNvSpPr/>
            <p:nvPr/>
          </p:nvSpPr>
          <p:spPr>
            <a:xfrm flipH="1">
              <a:off x="373577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Shape 692"/>
            <p:cNvSpPr/>
            <p:nvPr/>
          </p:nvSpPr>
          <p:spPr>
            <a:xfrm flipH="1">
              <a:off x="1213280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Shape 693"/>
            <p:cNvSpPr/>
            <p:nvPr/>
          </p:nvSpPr>
          <p:spPr>
            <a:xfrm flipH="1">
              <a:off x="2052982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Shape 694"/>
            <p:cNvSpPr/>
            <p:nvPr/>
          </p:nvSpPr>
          <p:spPr>
            <a:xfrm flipH="1">
              <a:off x="2892685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696" name="Shape 696"/>
          <p:cNvSpPr/>
          <p:nvPr/>
        </p:nvSpPr>
        <p:spPr>
          <a:xfrm>
            <a:off x="1384299" y="2920999"/>
            <a:ext cx="6769102" cy="6769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25400">
            <a:solidFill/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697" name="Shape 697"/>
          <p:cNvSpPr/>
          <p:nvPr/>
        </p:nvSpPr>
        <p:spPr>
          <a:xfrm>
            <a:off x="3211330" y="3303847"/>
            <a:ext cx="1550009" cy="2968231"/>
          </a:xfrm>
          <a:prstGeom prst="line">
            <a:avLst/>
          </a:prstGeom>
          <a:ln w="50800">
            <a:solidFill>
              <a:srgbClr val="0061FF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8" name="Shape 698"/>
          <p:cNvSpPr/>
          <p:nvPr/>
        </p:nvSpPr>
        <p:spPr>
          <a:xfrm flipH="1">
            <a:off x="4731322" y="4693139"/>
            <a:ext cx="3026105" cy="1594624"/>
          </a:xfrm>
          <a:prstGeom prst="line">
            <a:avLst/>
          </a:prstGeom>
          <a:ln w="50800">
            <a:solidFill>
              <a:srgbClr val="0061FF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701" name="Group 701"/>
          <p:cNvGrpSpPr/>
          <p:nvPr/>
        </p:nvGrpSpPr>
        <p:grpSpPr>
          <a:xfrm>
            <a:off x="4113007" y="4279900"/>
            <a:ext cx="643467" cy="705174"/>
            <a:chOff x="0" y="0"/>
            <a:chExt cx="643466" cy="705173"/>
          </a:xfrm>
        </p:grpSpPr>
        <p:sp>
          <p:nvSpPr>
            <p:cNvPr id="699" name="Shape 699"/>
            <p:cNvSpPr/>
            <p:nvPr/>
          </p:nvSpPr>
          <p:spPr>
            <a:xfrm rot="16200000">
              <a:off x="192292" y="253999"/>
              <a:ext cx="258882" cy="6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3" h="21600" fill="norm" stroke="1" extrusionOk="0">
                  <a:moveTo>
                    <a:pt x="0" y="0"/>
                  </a:moveTo>
                  <a:cubicBezTo>
                    <a:pt x="0" y="0"/>
                    <a:pt x="15456" y="2842"/>
                    <a:pt x="18238" y="8384"/>
                  </a:cubicBezTo>
                  <a:cubicBezTo>
                    <a:pt x="21600" y="15082"/>
                    <a:pt x="11128" y="21600"/>
                    <a:pt x="11128" y="2160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700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4192" y="0"/>
              <a:ext cx="190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02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603500" y="4229100"/>
            <a:ext cx="812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3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854700" y="4775200"/>
            <a:ext cx="7874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06" name="Group 706"/>
          <p:cNvGrpSpPr/>
          <p:nvPr/>
        </p:nvGrpSpPr>
        <p:grpSpPr>
          <a:xfrm>
            <a:off x="4759693" y="2870162"/>
            <a:ext cx="3420545" cy="3420546"/>
            <a:chOff x="0" y="0"/>
            <a:chExt cx="3420544" cy="3420544"/>
          </a:xfrm>
        </p:grpSpPr>
        <p:sp>
          <p:nvSpPr>
            <p:cNvPr id="704" name="Shape 704"/>
            <p:cNvSpPr/>
            <p:nvPr/>
          </p:nvSpPr>
          <p:spPr>
            <a:xfrm flipH="1" flipV="1">
              <a:off x="-1" y="3413548"/>
              <a:ext cx="3420546" cy="2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Shape 705"/>
            <p:cNvSpPr/>
            <p:nvPr/>
          </p:nvSpPr>
          <p:spPr>
            <a:xfrm flipH="1">
              <a:off x="11278" y="-1"/>
              <a:ext cx="2" cy="3420546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707" name="Shape 707"/>
          <p:cNvSpPr/>
          <p:nvPr/>
        </p:nvSpPr>
        <p:spPr>
          <a:xfrm>
            <a:off x="9562696" y="2711450"/>
            <a:ext cx="247285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Une rotation</a:t>
            </a:r>
          </a:p>
        </p:txBody>
      </p:sp>
      <p:sp>
        <p:nvSpPr>
          <p:cNvPr id="708" name="Shape 708"/>
          <p:cNvSpPr/>
          <p:nvPr/>
        </p:nvSpPr>
        <p:spPr>
          <a:xfrm>
            <a:off x="9388915" y="4514850"/>
            <a:ext cx="309123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ou une réflexion</a:t>
            </a:r>
          </a:p>
        </p:txBody>
      </p:sp>
      <p:sp>
        <p:nvSpPr>
          <p:cNvPr id="709" name="Shape 709"/>
          <p:cNvSpPr/>
          <p:nvPr/>
        </p:nvSpPr>
        <p:spPr>
          <a:xfrm flipV="1">
            <a:off x="2352987" y="1826472"/>
            <a:ext cx="5267806" cy="8141158"/>
          </a:xfrm>
          <a:prstGeom prst="line">
            <a:avLst/>
          </a:prstGeom>
          <a:ln w="50800">
            <a:solidFill>
              <a:srgbClr val="669C35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7" grpId="11"/>
      <p:bldP build="whole" bldLvl="1" animBg="1" rev="0" advAuto="0" spid="706" grpId="3"/>
      <p:bldP build="whole" bldLvl="1" animBg="1" rev="0" advAuto="0" spid="696" grpId="4"/>
      <p:bldP build="whole" bldLvl="1" animBg="1" rev="0" advAuto="0" spid="708" grpId="13"/>
      <p:bldP build="whole" bldLvl="1" animBg="1" rev="0" advAuto="0" spid="695" grpId="2"/>
      <p:bldP build="whole" bldLvl="1" animBg="1" rev="0" advAuto="0" spid="698" grpId="6"/>
      <p:bldP build="whole" bldLvl="1" animBg="1" rev="0" advAuto="0" spid="702" grpId="7"/>
      <p:bldP build="whole" bldLvl="1" animBg="1" rev="0" advAuto="0" spid="671" grpId="1"/>
      <p:bldP build="whole" bldLvl="1" animBg="1" rev="0" advAuto="0" spid="703" grpId="8"/>
      <p:bldP build="whole" bldLvl="1" animBg="1" rev="0" advAuto="0" spid="701" grpId="9"/>
      <p:bldP build="whole" bldLvl="1" animBg="1" rev="0" advAuto="0" spid="674" grpId="10"/>
      <p:bldP build="whole" bldLvl="1" animBg="1" rev="0" advAuto="0" spid="697" grpId="5"/>
      <p:bldP build="whole" bldLvl="1" animBg="1" rev="0" advAuto="0" spid="709" grpId="1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Shape 711"/>
          <p:cNvSpPr/>
          <p:nvPr/>
        </p:nvSpPr>
        <p:spPr>
          <a:xfrm>
            <a:off x="3757990" y="946150"/>
            <a:ext cx="547166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Facteur de dilatation de l’aire</a:t>
            </a:r>
          </a:p>
        </p:txBody>
      </p:sp>
      <p:grpSp>
        <p:nvGrpSpPr>
          <p:cNvPr id="731" name="Group 731"/>
          <p:cNvGrpSpPr/>
          <p:nvPr/>
        </p:nvGrpSpPr>
        <p:grpSpPr>
          <a:xfrm>
            <a:off x="8166100" y="2044699"/>
            <a:ext cx="3966705" cy="3971009"/>
            <a:chOff x="0" y="0"/>
            <a:chExt cx="3966704" cy="3971008"/>
          </a:xfrm>
        </p:grpSpPr>
        <p:grpSp>
          <p:nvGrpSpPr>
            <p:cNvPr id="726" name="Group 726"/>
            <p:cNvGrpSpPr/>
            <p:nvPr/>
          </p:nvGrpSpPr>
          <p:grpSpPr>
            <a:xfrm>
              <a:off x="-1" y="-1"/>
              <a:ext cx="3966706" cy="3971009"/>
              <a:chOff x="0" y="0"/>
              <a:chExt cx="3966704" cy="3971008"/>
            </a:xfrm>
          </p:grpSpPr>
          <p:sp>
            <p:nvSpPr>
              <p:cNvPr id="712" name="Shape 712"/>
              <p:cNvSpPr/>
              <p:nvPr/>
            </p:nvSpPr>
            <p:spPr>
              <a:xfrm>
                <a:off x="3201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13" name="Shape 713"/>
              <p:cNvSpPr/>
              <p:nvPr/>
            </p:nvSpPr>
            <p:spPr>
              <a:xfrm>
                <a:off x="763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14" name="Shape 714"/>
              <p:cNvSpPr/>
              <p:nvPr/>
            </p:nvSpPr>
            <p:spPr>
              <a:xfrm>
                <a:off x="3811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15" name="Shape 715"/>
              <p:cNvSpPr/>
              <p:nvPr/>
            </p:nvSpPr>
            <p:spPr>
              <a:xfrm flipV="1">
                <a:off x="0" y="26099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16" name="Shape 716"/>
              <p:cNvSpPr/>
              <p:nvPr/>
            </p:nvSpPr>
            <p:spPr>
              <a:xfrm flipV="1">
                <a:off x="0" y="781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17" name="Shape 717"/>
              <p:cNvSpPr/>
              <p:nvPr/>
            </p:nvSpPr>
            <p:spPr>
              <a:xfrm flipV="1">
                <a:off x="0" y="3219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18" name="Shape 718"/>
              <p:cNvSpPr/>
              <p:nvPr/>
            </p:nvSpPr>
            <p:spPr>
              <a:xfrm>
                <a:off x="153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19" name="Shape 719"/>
              <p:cNvSpPr/>
              <p:nvPr/>
            </p:nvSpPr>
            <p:spPr>
              <a:xfrm>
                <a:off x="13726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20" name="Shape 720"/>
              <p:cNvSpPr/>
              <p:nvPr/>
            </p:nvSpPr>
            <p:spPr>
              <a:xfrm>
                <a:off x="25918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21" name="Shape 721"/>
              <p:cNvSpPr/>
              <p:nvPr/>
            </p:nvSpPr>
            <p:spPr>
              <a:xfrm flipV="1">
                <a:off x="0" y="171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22" name="Shape 722"/>
              <p:cNvSpPr/>
              <p:nvPr/>
            </p:nvSpPr>
            <p:spPr>
              <a:xfrm flipV="1">
                <a:off x="0" y="3829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23" name="Shape 723"/>
              <p:cNvSpPr/>
              <p:nvPr/>
            </p:nvSpPr>
            <p:spPr>
              <a:xfrm flipV="1">
                <a:off x="0" y="13907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24" name="Shape 724"/>
              <p:cNvSpPr/>
              <p:nvPr/>
            </p:nvSpPr>
            <p:spPr>
              <a:xfrm>
                <a:off x="1980714" y="0"/>
                <a:ext cx="2123" cy="396670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25" name="Shape 725"/>
              <p:cNvSpPr/>
              <p:nvPr/>
            </p:nvSpPr>
            <p:spPr>
              <a:xfrm flipH="1">
                <a:off x="-1" y="2000350"/>
                <a:ext cx="3966706" cy="1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727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62100" y="2933700"/>
              <a:ext cx="342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8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76600" y="167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03400" y="4826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30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5600" y="1701800"/>
              <a:ext cx="342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32" name="Shape 732"/>
          <p:cNvSpPr/>
          <p:nvPr/>
        </p:nvSpPr>
        <p:spPr>
          <a:xfrm>
            <a:off x="8928100" y="4076700"/>
            <a:ext cx="2523067" cy="2658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293" y="0"/>
                </a:lnTo>
                <a:lnTo>
                  <a:pt x="21600" y="21325"/>
                </a:lnTo>
                <a:lnTo>
                  <a:pt x="1087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9300">
              <a:alpha val="30000"/>
            </a:srgbClr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736" name="Group 736"/>
          <p:cNvGrpSpPr/>
          <p:nvPr/>
        </p:nvGrpSpPr>
        <p:grpSpPr>
          <a:xfrm>
            <a:off x="10130367" y="4072013"/>
            <a:ext cx="1338102" cy="2663221"/>
            <a:chOff x="775247" y="0"/>
            <a:chExt cx="1338100" cy="2663219"/>
          </a:xfrm>
        </p:grpSpPr>
        <p:sp>
          <p:nvSpPr>
            <p:cNvPr id="733" name="Shape 733"/>
            <p:cNvSpPr/>
            <p:nvPr/>
          </p:nvSpPr>
          <p:spPr>
            <a:xfrm flipH="1">
              <a:off x="842980" y="2650753"/>
              <a:ext cx="1252262" cy="12467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Shape 734"/>
            <p:cNvSpPr/>
            <p:nvPr/>
          </p:nvSpPr>
          <p:spPr>
            <a:xfrm flipH="1" flipV="1">
              <a:off x="808739" y="-1"/>
              <a:ext cx="1304610" cy="2663039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Shape 735"/>
            <p:cNvSpPr/>
            <p:nvPr/>
          </p:nvSpPr>
          <p:spPr>
            <a:xfrm flipH="1">
              <a:off x="775247" y="1182835"/>
              <a:ext cx="606114" cy="7185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56" name="Group 756"/>
          <p:cNvGrpSpPr/>
          <p:nvPr/>
        </p:nvGrpSpPr>
        <p:grpSpPr>
          <a:xfrm>
            <a:off x="734963" y="1951495"/>
            <a:ext cx="3966706" cy="3971009"/>
            <a:chOff x="0" y="0"/>
            <a:chExt cx="3966704" cy="3971008"/>
          </a:xfrm>
        </p:grpSpPr>
        <p:grpSp>
          <p:nvGrpSpPr>
            <p:cNvPr id="751" name="Group 751"/>
            <p:cNvGrpSpPr/>
            <p:nvPr/>
          </p:nvGrpSpPr>
          <p:grpSpPr>
            <a:xfrm>
              <a:off x="-1" y="-1"/>
              <a:ext cx="3966706" cy="3971009"/>
              <a:chOff x="0" y="0"/>
              <a:chExt cx="3966704" cy="3971008"/>
            </a:xfrm>
          </p:grpSpPr>
          <p:sp>
            <p:nvSpPr>
              <p:cNvPr id="737" name="Shape 737"/>
              <p:cNvSpPr/>
              <p:nvPr/>
            </p:nvSpPr>
            <p:spPr>
              <a:xfrm>
                <a:off x="3201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38" name="Shape 738"/>
              <p:cNvSpPr/>
              <p:nvPr/>
            </p:nvSpPr>
            <p:spPr>
              <a:xfrm>
                <a:off x="763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39" name="Shape 739"/>
              <p:cNvSpPr/>
              <p:nvPr/>
            </p:nvSpPr>
            <p:spPr>
              <a:xfrm>
                <a:off x="3811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0" name="Shape 740"/>
              <p:cNvSpPr/>
              <p:nvPr/>
            </p:nvSpPr>
            <p:spPr>
              <a:xfrm flipV="1">
                <a:off x="0" y="26099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1" name="Shape 741"/>
              <p:cNvSpPr/>
              <p:nvPr/>
            </p:nvSpPr>
            <p:spPr>
              <a:xfrm flipV="1">
                <a:off x="0" y="781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2" name="Shape 742"/>
              <p:cNvSpPr/>
              <p:nvPr/>
            </p:nvSpPr>
            <p:spPr>
              <a:xfrm flipV="1">
                <a:off x="0" y="3219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3" name="Shape 743"/>
              <p:cNvSpPr/>
              <p:nvPr/>
            </p:nvSpPr>
            <p:spPr>
              <a:xfrm>
                <a:off x="153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4" name="Shape 744"/>
              <p:cNvSpPr/>
              <p:nvPr/>
            </p:nvSpPr>
            <p:spPr>
              <a:xfrm>
                <a:off x="13726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5" name="Shape 745"/>
              <p:cNvSpPr/>
              <p:nvPr/>
            </p:nvSpPr>
            <p:spPr>
              <a:xfrm>
                <a:off x="25918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6" name="Shape 746"/>
              <p:cNvSpPr/>
              <p:nvPr/>
            </p:nvSpPr>
            <p:spPr>
              <a:xfrm flipV="1">
                <a:off x="0" y="171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7" name="Shape 747"/>
              <p:cNvSpPr/>
              <p:nvPr/>
            </p:nvSpPr>
            <p:spPr>
              <a:xfrm flipV="1">
                <a:off x="0" y="3829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8" name="Shape 748"/>
              <p:cNvSpPr/>
              <p:nvPr/>
            </p:nvSpPr>
            <p:spPr>
              <a:xfrm flipV="1">
                <a:off x="0" y="13907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9" name="Shape 749"/>
              <p:cNvSpPr/>
              <p:nvPr/>
            </p:nvSpPr>
            <p:spPr>
              <a:xfrm>
                <a:off x="1980714" y="0"/>
                <a:ext cx="2123" cy="396670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50" name="Shape 750"/>
              <p:cNvSpPr/>
              <p:nvPr/>
            </p:nvSpPr>
            <p:spPr>
              <a:xfrm flipH="1">
                <a:off x="-1" y="2000350"/>
                <a:ext cx="3966706" cy="1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752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63736" y="2938004"/>
              <a:ext cx="342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78236" y="1680704"/>
              <a:ext cx="114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05036" y="486904"/>
              <a:ext cx="114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5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7236" y="1706104"/>
              <a:ext cx="342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57" name="Shape 757"/>
          <p:cNvSpPr/>
          <p:nvPr/>
        </p:nvSpPr>
        <p:spPr>
          <a:xfrm>
            <a:off x="2743200" y="2717800"/>
            <a:ext cx="1219200" cy="1231900"/>
          </a:xfrm>
          <a:prstGeom prst="rect">
            <a:avLst/>
          </a:prstGeom>
          <a:solidFill>
            <a:srgbClr val="FF9300">
              <a:alpha val="30000"/>
            </a:srgbClr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761" name="Group 761"/>
          <p:cNvGrpSpPr/>
          <p:nvPr/>
        </p:nvGrpSpPr>
        <p:grpSpPr>
          <a:xfrm>
            <a:off x="2713566" y="2728389"/>
            <a:ext cx="1214972" cy="1221311"/>
            <a:chOff x="0" y="4220"/>
            <a:chExt cx="1214970" cy="1221310"/>
          </a:xfrm>
        </p:grpSpPr>
        <p:sp>
          <p:nvSpPr>
            <p:cNvPr id="758" name="Shape 758"/>
            <p:cNvSpPr/>
            <p:nvPr/>
          </p:nvSpPr>
          <p:spPr>
            <a:xfrm flipV="1">
              <a:off x="4229" y="4220"/>
              <a:ext cx="1210742" cy="1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Shape 759"/>
            <p:cNvSpPr/>
            <p:nvPr/>
          </p:nvSpPr>
          <p:spPr>
            <a:xfrm flipV="1">
              <a:off x="-1" y="6330"/>
              <a:ext cx="2" cy="1219201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Shape 760"/>
            <p:cNvSpPr/>
            <p:nvPr/>
          </p:nvSpPr>
          <p:spPr>
            <a:xfrm flipV="1">
              <a:off x="29563" y="601107"/>
              <a:ext cx="575874" cy="1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64" name="Group 764"/>
          <p:cNvGrpSpPr/>
          <p:nvPr/>
        </p:nvGrpSpPr>
        <p:grpSpPr>
          <a:xfrm>
            <a:off x="2260600" y="2654245"/>
            <a:ext cx="449027" cy="1304454"/>
            <a:chOff x="203144" y="0"/>
            <a:chExt cx="449026" cy="1304453"/>
          </a:xfrm>
        </p:grpSpPr>
        <p:sp>
          <p:nvSpPr>
            <p:cNvPr id="762" name="Shape 762"/>
            <p:cNvSpPr/>
            <p:nvPr/>
          </p:nvSpPr>
          <p:spPr>
            <a:xfrm>
              <a:off x="652171" y="0"/>
              <a:ext cx="1" cy="1304454"/>
            </a:xfrm>
            <a:prstGeom prst="line">
              <a:avLst/>
            </a:prstGeom>
            <a:noFill/>
            <a:ln w="50800" cap="flat">
              <a:solidFill>
                <a:srgbClr val="0433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63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3144" y="266754"/>
              <a:ext cx="2794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67" name="Group 767"/>
          <p:cNvGrpSpPr/>
          <p:nvPr/>
        </p:nvGrpSpPr>
        <p:grpSpPr>
          <a:xfrm>
            <a:off x="2708760" y="3454400"/>
            <a:ext cx="1304454" cy="486834"/>
            <a:chOff x="0" y="165337"/>
            <a:chExt cx="1304453" cy="486833"/>
          </a:xfrm>
        </p:grpSpPr>
        <p:sp>
          <p:nvSpPr>
            <p:cNvPr id="765" name="Shape 765"/>
            <p:cNvSpPr/>
            <p:nvPr/>
          </p:nvSpPr>
          <p:spPr>
            <a:xfrm flipH="1">
              <a:off x="0" y="652171"/>
              <a:ext cx="1304454" cy="1"/>
            </a:xfrm>
            <a:prstGeom prst="line">
              <a:avLst/>
            </a:prstGeom>
            <a:noFill/>
            <a:ln w="50800" cap="flat">
              <a:solidFill>
                <a:srgbClr val="0433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66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9939" y="165337"/>
              <a:ext cx="2159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70" name="Group 770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768" name="Shape 768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769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73" name="Group 773"/>
          <p:cNvGrpSpPr/>
          <p:nvPr/>
        </p:nvGrpSpPr>
        <p:grpSpPr>
          <a:xfrm>
            <a:off x="8907172" y="3441700"/>
            <a:ext cx="1252830" cy="622301"/>
            <a:chOff x="0" y="4061"/>
            <a:chExt cx="1252828" cy="622300"/>
          </a:xfrm>
        </p:grpSpPr>
        <p:sp>
          <p:nvSpPr>
            <p:cNvPr id="771" name="Shape 771"/>
            <p:cNvSpPr/>
            <p:nvPr/>
          </p:nvSpPr>
          <p:spPr>
            <a:xfrm flipV="1">
              <a:off x="0" y="626361"/>
              <a:ext cx="1252829" cy="1"/>
            </a:xfrm>
            <a:prstGeom prst="line">
              <a:avLst/>
            </a:prstGeom>
            <a:noFill/>
            <a:ln w="50800" cap="flat">
              <a:solidFill>
                <a:srgbClr val="0433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2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24127" y="4061"/>
              <a:ext cx="7874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76" name="Group 776"/>
          <p:cNvGrpSpPr/>
          <p:nvPr/>
        </p:nvGrpSpPr>
        <p:grpSpPr>
          <a:xfrm>
            <a:off x="10159999" y="4068472"/>
            <a:ext cx="1714501" cy="2721796"/>
            <a:chOff x="708955" y="0"/>
            <a:chExt cx="1714500" cy="2721795"/>
          </a:xfrm>
        </p:grpSpPr>
        <p:sp>
          <p:nvSpPr>
            <p:cNvPr id="774" name="Shape 774"/>
            <p:cNvSpPr/>
            <p:nvPr/>
          </p:nvSpPr>
          <p:spPr>
            <a:xfrm flipH="1" flipV="1">
              <a:off x="708955" y="0"/>
              <a:ext cx="1320801" cy="2721796"/>
            </a:xfrm>
            <a:prstGeom prst="line">
              <a:avLst/>
            </a:prstGeom>
            <a:noFill/>
            <a:ln w="50800" cap="flat">
              <a:solidFill>
                <a:srgbClr val="0433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5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10655" y="871827"/>
              <a:ext cx="8128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77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073400" y="3022600"/>
            <a:ext cx="6223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8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864600" y="5473700"/>
            <a:ext cx="1905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9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222500" y="7594600"/>
            <a:ext cx="2387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0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247900" y="8382000"/>
            <a:ext cx="2413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1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553200" y="7658100"/>
            <a:ext cx="30734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xi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presetClass="exi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9" grpId="13"/>
      <p:bldP build="whole" bldLvl="1" animBg="1" rev="0" advAuto="0" spid="770" grpId="3"/>
      <p:bldP build="whole" bldLvl="1" animBg="1" rev="0" advAuto="0" spid="781" grpId="15"/>
      <p:bldP build="whole" bldLvl="1" animBg="1" rev="0" advAuto="0" spid="767" grpId="9"/>
      <p:bldP build="whole" bldLvl="1" animBg="1" rev="0" advAuto="0" spid="736" grpId="5"/>
      <p:bldP build="whole" bldLvl="1" animBg="1" rev="0" advAuto="0" spid="736" grpId="7"/>
      <p:bldP build="whole" bldLvl="1" animBg="1" rev="0" advAuto="0" spid="777" grpId="12"/>
      <p:bldP build="whole" bldLvl="1" animBg="1" rev="0" advAuto="0" spid="761" grpId="2"/>
      <p:bldP build="whole" bldLvl="1" animBg="1" rev="0" advAuto="0" spid="761" grpId="6"/>
      <p:bldP build="whole" bldLvl="1" animBg="1" rev="0" advAuto="0" spid="776" grpId="11"/>
      <p:bldP build="whole" bldLvl="1" animBg="1" rev="0" advAuto="0" spid="773" grpId="10"/>
      <p:bldP build="whole" bldLvl="1" animBg="1" rev="0" advAuto="0" spid="780" grpId="14"/>
      <p:bldP build="whole" bldLvl="1" animBg="1" rev="0" advAuto="0" spid="757" grpId="1"/>
      <p:bldP build="whole" bldLvl="1" animBg="1" rev="0" advAuto="0" spid="732" grpId="4"/>
      <p:bldP build="whole" bldLvl="1" animBg="1" rev="0" advAuto="0" spid="778" grpId="16"/>
      <p:bldP build="whole" bldLvl="1" animBg="1" rev="0" advAuto="0" spid="764" grpId="8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Shape 783"/>
          <p:cNvSpPr/>
          <p:nvPr/>
        </p:nvSpPr>
        <p:spPr>
          <a:xfrm>
            <a:off x="101600" y="1231900"/>
            <a:ext cx="29718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Proposition:</a:t>
            </a:r>
          </a:p>
        </p:txBody>
      </p:sp>
      <p:sp>
        <p:nvSpPr>
          <p:cNvPr id="784" name="Shape 784"/>
          <p:cNvSpPr/>
          <p:nvPr/>
        </p:nvSpPr>
        <p:spPr>
          <a:xfrm>
            <a:off x="3238500" y="1371600"/>
            <a:ext cx="10134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Soit    , une figure géométrique, et    , une transformation linéaire modélisée par la matrice     . </a:t>
            </a:r>
          </a:p>
        </p:txBody>
      </p:sp>
      <p:pic>
        <p:nvPicPr>
          <p:cNvPr id="78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52900" y="1524000"/>
            <a:ext cx="3429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52000" y="1524000"/>
            <a:ext cx="3175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153900" y="2032000"/>
            <a:ext cx="4826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91" name="Group 791"/>
          <p:cNvGrpSpPr/>
          <p:nvPr/>
        </p:nvGrpSpPr>
        <p:grpSpPr>
          <a:xfrm>
            <a:off x="2986329" y="3740150"/>
            <a:ext cx="8285858" cy="622300"/>
            <a:chOff x="0" y="0"/>
            <a:chExt cx="8285857" cy="622300"/>
          </a:xfrm>
        </p:grpSpPr>
        <p:sp>
          <p:nvSpPr>
            <p:cNvPr id="788" name="Shape 788"/>
            <p:cNvSpPr/>
            <p:nvPr/>
          </p:nvSpPr>
          <p:spPr>
            <a:xfrm>
              <a:off x="0" y="0"/>
              <a:ext cx="828585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L’aire de l’image de     par    est donnée par: </a:t>
              </a:r>
            </a:p>
          </p:txBody>
        </p:sp>
        <p:pic>
          <p:nvPicPr>
            <p:cNvPr id="789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70070" y="158750"/>
              <a:ext cx="3429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90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951170" y="158750"/>
              <a:ext cx="3175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9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457700" y="5727700"/>
            <a:ext cx="61595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1" grpId="1"/>
      <p:bldP build="whole" bldLvl="1" animBg="1" rev="0" advAuto="0" spid="792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/>
          <p:nvPr/>
        </p:nvSpPr>
        <p:spPr>
          <a:xfrm>
            <a:off x="139700" y="3225800"/>
            <a:ext cx="29464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Proposition:</a:t>
            </a:r>
          </a:p>
        </p:txBody>
      </p:sp>
      <p:sp>
        <p:nvSpPr>
          <p:cNvPr id="795" name="Shape 795"/>
          <p:cNvSpPr/>
          <p:nvPr/>
        </p:nvSpPr>
        <p:spPr>
          <a:xfrm>
            <a:off x="10473" y="590550"/>
            <a:ext cx="129921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 cette dernière proposition en main, on est maintenant </a:t>
            </a:r>
            <a:endParaRPr sz="3600"/>
          </a:p>
          <a:p>
            <a:pPr lvl="0">
              <a:defRPr sz="1800"/>
            </a:pPr>
            <a:r>
              <a:rPr sz="3600"/>
              <a:t>en mesure de distinguer les deux types </a:t>
            </a:r>
            <a:endParaRPr sz="3600"/>
          </a:p>
          <a:p>
            <a:pPr lvl="0">
              <a:defRPr sz="1800"/>
            </a:pPr>
            <a:r>
              <a:rPr sz="3600"/>
              <a:t>de matrices orthogonales.  </a:t>
            </a:r>
          </a:p>
        </p:txBody>
      </p:sp>
      <p:grpSp>
        <p:nvGrpSpPr>
          <p:cNvPr id="798" name="Group 798"/>
          <p:cNvGrpSpPr/>
          <p:nvPr/>
        </p:nvGrpSpPr>
        <p:grpSpPr>
          <a:xfrm>
            <a:off x="3619500" y="3308350"/>
            <a:ext cx="7121426" cy="622300"/>
            <a:chOff x="0" y="0"/>
            <a:chExt cx="7121425" cy="622300"/>
          </a:xfrm>
        </p:grpSpPr>
        <p:sp>
          <p:nvSpPr>
            <p:cNvPr id="796" name="Shape 796"/>
            <p:cNvSpPr/>
            <p:nvPr/>
          </p:nvSpPr>
          <p:spPr>
            <a:xfrm>
              <a:off x="0" y="0"/>
              <a:ext cx="712142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Soit      une matrice orthogonale, alors</a:t>
              </a:r>
            </a:p>
          </p:txBody>
        </p:sp>
        <p:pic>
          <p:nvPicPr>
            <p:cNvPr id="797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63600" y="146050"/>
              <a:ext cx="482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02" name="Group 802"/>
          <p:cNvGrpSpPr/>
          <p:nvPr/>
        </p:nvGrpSpPr>
        <p:grpSpPr>
          <a:xfrm>
            <a:off x="1943100" y="5226050"/>
            <a:ext cx="8749978" cy="622300"/>
            <a:chOff x="0" y="0"/>
            <a:chExt cx="8749977" cy="622300"/>
          </a:xfrm>
        </p:grpSpPr>
        <p:sp>
          <p:nvSpPr>
            <p:cNvPr id="799" name="Shape 799"/>
            <p:cNvSpPr/>
            <p:nvPr/>
          </p:nvSpPr>
          <p:spPr>
            <a:xfrm>
              <a:off x="0" y="0"/>
              <a:ext cx="874997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Si                    , alors       modélise une rotation.</a:t>
              </a:r>
            </a:p>
          </p:txBody>
        </p:sp>
        <p:pic>
          <p:nvPicPr>
            <p:cNvPr id="800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0400" y="120650"/>
              <a:ext cx="20066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01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49700" y="146050"/>
              <a:ext cx="482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06" name="Group 806"/>
          <p:cNvGrpSpPr/>
          <p:nvPr/>
        </p:nvGrpSpPr>
        <p:grpSpPr>
          <a:xfrm>
            <a:off x="1955800" y="7143750"/>
            <a:ext cx="9244459" cy="622300"/>
            <a:chOff x="0" y="0"/>
            <a:chExt cx="9244458" cy="622300"/>
          </a:xfrm>
        </p:grpSpPr>
        <p:pic>
          <p:nvPicPr>
            <p:cNvPr id="803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73100" y="120650"/>
              <a:ext cx="2362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04" name="Shape 804"/>
            <p:cNvSpPr/>
            <p:nvPr/>
          </p:nvSpPr>
          <p:spPr>
            <a:xfrm>
              <a:off x="0" y="0"/>
              <a:ext cx="924445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Si                       , alors       modélise une réflexion.</a:t>
              </a:r>
            </a:p>
          </p:txBody>
        </p:sp>
        <p:pic>
          <p:nvPicPr>
            <p:cNvPr id="805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05300" y="146050"/>
              <a:ext cx="482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4" grpId="1"/>
      <p:bldP build="whole" bldLvl="1" animBg="1" rev="0" advAuto="0" spid="798" grpId="2"/>
      <p:bldP build="whole" bldLvl="1" animBg="1" rev="0" advAuto="0" spid="806" grpId="4"/>
      <p:bldP build="whole" bldLvl="1" animBg="1" rev="0" advAuto="0" spid="802" grpId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Shape 808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809" name="Shape 809"/>
          <p:cNvSpPr/>
          <p:nvPr/>
        </p:nvSpPr>
        <p:spPr>
          <a:xfrm>
            <a:off x="4415978" y="4559300"/>
            <a:ext cx="41643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p.266, # 9 et 10 et 17.</a:t>
            </a:r>
          </a:p>
        </p:txBody>
      </p:sp>
    </p:spTree>
  </p:cSld>
  <p:clrMapOvr>
    <a:masterClrMapping/>
  </p:clrMapOvr>
  <p:transition spd="slow" advClick="1">
    <p:checker dir="horz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Shape 811"/>
          <p:cNvSpPr/>
          <p:nvPr/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avons vu</a:t>
            </a:r>
          </a:p>
        </p:txBody>
      </p:sp>
      <p:sp>
        <p:nvSpPr>
          <p:cNvPr id="812" name="Shape 812"/>
          <p:cNvSpPr/>
          <p:nvPr/>
        </p:nvSpPr>
        <p:spPr>
          <a:xfrm>
            <a:off x="4229100" y="2463800"/>
            <a:ext cx="4533900" cy="374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homothéties.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étirements.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rotations.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réflexions.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12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Shape 814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Devoir:</a:t>
            </a:r>
          </a:p>
        </p:txBody>
      </p:sp>
      <p:sp>
        <p:nvSpPr>
          <p:cNvPr id="815" name="Shape 815"/>
          <p:cNvSpPr/>
          <p:nvPr/>
        </p:nvSpPr>
        <p:spPr>
          <a:xfrm>
            <a:off x="6523738" y="4171950"/>
            <a:ext cx="31405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265, # 1 à 22.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229100" y="2463800"/>
            <a:ext cx="4533900" cy="374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homothéties.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étirements.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rotations.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réflexions.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366955" y="1905000"/>
            <a:ext cx="10253738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En regardant de plus près les transformations linéaires </a:t>
            </a:r>
            <a:endParaRPr sz="3600"/>
          </a:p>
          <a:p>
            <a:pPr lvl="0">
              <a:defRPr sz="1800"/>
            </a:pPr>
            <a:r>
              <a:rPr sz="3600"/>
              <a:t>de      dans            </a:t>
            </a:r>
          </a:p>
        </p:txBody>
      </p:sp>
      <p:pic>
        <p:nvPicPr>
          <p:cNvPr id="5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70600" y="2489200"/>
            <a:ext cx="495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07300" y="2476500"/>
            <a:ext cx="4953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251773" y="4826000"/>
            <a:ext cx="12484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va constater que la quasi-totalité des transformations linéaires sont des transformations géométriques vues au secondaire.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4699000" y="127000"/>
            <a:ext cx="3606800" cy="6858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Homothéties</a:t>
            </a:r>
          </a:p>
        </p:txBody>
      </p:sp>
      <p:grpSp>
        <p:nvGrpSpPr>
          <p:cNvPr id="57" name="Group 57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55" name="Shape 55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56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9" name="Group 79"/>
          <p:cNvGrpSpPr/>
          <p:nvPr/>
        </p:nvGrpSpPr>
        <p:grpSpPr>
          <a:xfrm>
            <a:off x="253999" y="1168400"/>
            <a:ext cx="5689601" cy="6011334"/>
            <a:chOff x="0" y="0"/>
            <a:chExt cx="5689600" cy="6011333"/>
          </a:xfrm>
        </p:grpSpPr>
        <p:sp>
          <p:nvSpPr>
            <p:cNvPr id="58" name="Shape 58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2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4" name="Shape 64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" name="Shape 75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1" name="Group 101"/>
          <p:cNvGrpSpPr/>
          <p:nvPr/>
        </p:nvGrpSpPr>
        <p:grpSpPr>
          <a:xfrm>
            <a:off x="7086599" y="1143000"/>
            <a:ext cx="5689601" cy="6011334"/>
            <a:chOff x="0" y="0"/>
            <a:chExt cx="5689600" cy="6011333"/>
          </a:xfrm>
        </p:grpSpPr>
        <p:sp>
          <p:nvSpPr>
            <p:cNvPr id="80" name="Shape 80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5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6" name="Shape 86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" name="Shape 87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" name="Shape 90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" name="Shape 91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" name="Shape 92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" name="Shape 93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" name="Shape 95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" name="Shape 96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" name="Shape 97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" name="Shape 98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" name="Shape 99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" name="Shape 100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6" name="Group 106"/>
          <p:cNvGrpSpPr/>
          <p:nvPr/>
        </p:nvGrpSpPr>
        <p:grpSpPr>
          <a:xfrm>
            <a:off x="2324100" y="3759200"/>
            <a:ext cx="1257300" cy="1257300"/>
            <a:chOff x="0" y="0"/>
            <a:chExt cx="1257300" cy="1257300"/>
          </a:xfrm>
        </p:grpSpPr>
        <p:sp>
          <p:nvSpPr>
            <p:cNvPr id="102" name="Shape 102"/>
            <p:cNvSpPr/>
            <p:nvPr/>
          </p:nvSpPr>
          <p:spPr>
            <a:xfrm>
              <a:off x="0" y="0"/>
              <a:ext cx="12573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03" name="Shape 103"/>
            <p:cNvSpPr/>
            <p:nvPr/>
          </p:nvSpPr>
          <p:spPr>
            <a:xfrm flipV="1">
              <a:off x="25400" y="25398"/>
              <a:ext cx="1231900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" name="Shape 104"/>
            <p:cNvSpPr/>
            <p:nvPr/>
          </p:nvSpPr>
          <p:spPr>
            <a:xfrm flipH="1" flipV="1">
              <a:off x="26439" y="25341"/>
              <a:ext cx="39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" name="Shape 105"/>
            <p:cNvSpPr/>
            <p:nvPr/>
          </p:nvSpPr>
          <p:spPr>
            <a:xfrm>
              <a:off x="50800" y="647701"/>
              <a:ext cx="563034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1" name="Group 111"/>
          <p:cNvGrpSpPr/>
          <p:nvPr/>
        </p:nvGrpSpPr>
        <p:grpSpPr>
          <a:xfrm>
            <a:off x="8564018" y="3136899"/>
            <a:ext cx="2472299" cy="2493440"/>
            <a:chOff x="0" y="6343"/>
            <a:chExt cx="2472298" cy="2493438"/>
          </a:xfrm>
        </p:grpSpPr>
        <p:sp>
          <p:nvSpPr>
            <p:cNvPr id="107" name="Shape 107"/>
            <p:cNvSpPr/>
            <p:nvPr/>
          </p:nvSpPr>
          <p:spPr>
            <a:xfrm>
              <a:off x="21181" y="31744"/>
              <a:ext cx="2451101" cy="2425701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08" name="Shape 108"/>
            <p:cNvSpPr/>
            <p:nvPr/>
          </p:nvSpPr>
          <p:spPr>
            <a:xfrm>
              <a:off x="21165" y="12697"/>
              <a:ext cx="2451134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" name="Shape 109"/>
            <p:cNvSpPr/>
            <p:nvPr/>
          </p:nvSpPr>
          <p:spPr>
            <a:xfrm flipV="1">
              <a:off x="18506" y="6343"/>
              <a:ext cx="54" cy="2493440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" name="Shape 110"/>
            <p:cNvSpPr/>
            <p:nvPr/>
          </p:nvSpPr>
          <p:spPr>
            <a:xfrm flipV="1">
              <a:off x="-1" y="1246714"/>
              <a:ext cx="1206531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11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79600" y="7556500"/>
            <a:ext cx="240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28800" y="8369300"/>
            <a:ext cx="2438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48500" y="7708900"/>
            <a:ext cx="30480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4" grpId="6"/>
      <p:bldP build="whole" bldLvl="1" animBg="1" rev="0" advAuto="0" spid="113" grpId="5"/>
      <p:bldP build="whole" bldLvl="1" animBg="1" rev="0" advAuto="0" spid="106" grpId="2"/>
      <p:bldP build="whole" bldLvl="1" animBg="1" rev="0" advAuto="0" spid="57" grpId="1"/>
      <p:bldP build="whole" bldLvl="1" animBg="1" rev="0" advAuto="0" spid="112" grpId="4"/>
      <p:bldP build="whole" bldLvl="1" animBg="1" rev="0" advAuto="0" spid="111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sp>
        <p:nvSpPr>
          <p:cNvPr id="117" name="Shape 117"/>
          <p:cNvSpPr/>
          <p:nvPr/>
        </p:nvSpPr>
        <p:spPr>
          <a:xfrm>
            <a:off x="3111500" y="539750"/>
            <a:ext cx="96520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Une homothétie d’un facteur      </a:t>
            </a:r>
            <a:r>
              <a:rPr i="1" sz="3600"/>
              <a:t>     </a:t>
            </a:r>
            <a:r>
              <a:rPr sz="3600"/>
              <a:t> est une transformation linéaire qui envoie chaque vecteur sur     fois lui-même.</a:t>
            </a:r>
          </a:p>
        </p:txBody>
      </p:sp>
      <p:pic>
        <p:nvPicPr>
          <p:cNvPr id="11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000" y="5753100"/>
            <a:ext cx="30988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hape 119"/>
          <p:cNvSpPr/>
          <p:nvPr/>
        </p:nvSpPr>
        <p:spPr>
          <a:xfrm>
            <a:off x="2476500" y="4152900"/>
            <a:ext cx="102743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La matrice qui modélise une homothétie est de la forme:</a:t>
            </a:r>
          </a:p>
        </p:txBody>
      </p:sp>
      <p:pic>
        <p:nvPicPr>
          <p:cNvPr id="12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99200" y="2844800"/>
            <a:ext cx="2082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36800" y="7607300"/>
            <a:ext cx="3352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84900" y="7658100"/>
            <a:ext cx="1993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36000" y="7658100"/>
            <a:ext cx="2070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661400" y="673100"/>
            <a:ext cx="10541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860800" y="1727200"/>
            <a:ext cx="2159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" grpId="3"/>
      <p:bldP build="whole" bldLvl="1" animBg="1" rev="0" advAuto="0" spid="120" grpId="1"/>
      <p:bldP build="whole" bldLvl="1" animBg="1" rev="0" advAuto="0" spid="121" grpId="4"/>
      <p:bldP build="whole" bldLvl="1" animBg="1" rev="0" advAuto="0" spid="122" grpId="5"/>
      <p:bldP build="whole" bldLvl="1" animBg="1" rev="0" advAuto="0" spid="123" grpId="6"/>
      <p:bldP build="whole" bldLvl="1" animBg="1" rev="0" advAuto="0" spid="11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3313044" y="400050"/>
            <a:ext cx="63869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faire les choses à moitié...</a:t>
            </a:r>
          </a:p>
        </p:txBody>
      </p:sp>
      <p:grpSp>
        <p:nvGrpSpPr>
          <p:cNvPr id="130" name="Group 130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128" name="Shape 128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129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2" name="Group 152"/>
          <p:cNvGrpSpPr/>
          <p:nvPr/>
        </p:nvGrpSpPr>
        <p:grpSpPr>
          <a:xfrm>
            <a:off x="253999" y="1168400"/>
            <a:ext cx="5689601" cy="6011334"/>
            <a:chOff x="0" y="0"/>
            <a:chExt cx="5689600" cy="6011333"/>
          </a:xfrm>
        </p:grpSpPr>
        <p:sp>
          <p:nvSpPr>
            <p:cNvPr id="131" name="Shape 131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5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6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7" name="Shape 137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Shape 141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7" name="Group 157"/>
          <p:cNvGrpSpPr/>
          <p:nvPr/>
        </p:nvGrpSpPr>
        <p:grpSpPr>
          <a:xfrm>
            <a:off x="2971800" y="3162300"/>
            <a:ext cx="1206501" cy="1257300"/>
            <a:chOff x="0" y="0"/>
            <a:chExt cx="1206500" cy="1257300"/>
          </a:xfrm>
        </p:grpSpPr>
        <p:sp>
          <p:nvSpPr>
            <p:cNvPr id="153" name="Shape 153"/>
            <p:cNvSpPr/>
            <p:nvPr/>
          </p:nvSpPr>
          <p:spPr>
            <a:xfrm>
              <a:off x="0" y="0"/>
              <a:ext cx="12065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54" name="Shape 154"/>
            <p:cNvSpPr/>
            <p:nvPr/>
          </p:nvSpPr>
          <p:spPr>
            <a:xfrm flipV="1">
              <a:off x="24373" y="25398"/>
              <a:ext cx="1182128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 flipV="1">
              <a:off x="25306" y="25341"/>
              <a:ext cx="166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48747" y="647701"/>
              <a:ext cx="540285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9" name="Group 179"/>
          <p:cNvGrpSpPr/>
          <p:nvPr/>
        </p:nvGrpSpPr>
        <p:grpSpPr>
          <a:xfrm>
            <a:off x="7073899" y="1219200"/>
            <a:ext cx="5689601" cy="6011334"/>
            <a:chOff x="0" y="0"/>
            <a:chExt cx="5689600" cy="6011333"/>
          </a:xfrm>
        </p:grpSpPr>
        <p:sp>
          <p:nvSpPr>
            <p:cNvPr id="158" name="Shape 158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2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4" name="Shape 164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Shape 178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4" name="Group 184"/>
          <p:cNvGrpSpPr/>
          <p:nvPr/>
        </p:nvGrpSpPr>
        <p:grpSpPr>
          <a:xfrm>
            <a:off x="9791700" y="3213100"/>
            <a:ext cx="2425700" cy="1257300"/>
            <a:chOff x="0" y="0"/>
            <a:chExt cx="2425700" cy="1257300"/>
          </a:xfrm>
        </p:grpSpPr>
        <p:sp>
          <p:nvSpPr>
            <p:cNvPr id="180" name="Shape 180"/>
            <p:cNvSpPr/>
            <p:nvPr/>
          </p:nvSpPr>
          <p:spPr>
            <a:xfrm>
              <a:off x="0" y="0"/>
              <a:ext cx="24257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81" name="Shape 181"/>
            <p:cNvSpPr/>
            <p:nvPr/>
          </p:nvSpPr>
          <p:spPr>
            <a:xfrm flipV="1">
              <a:off x="25400" y="25392"/>
              <a:ext cx="2396067" cy="8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Shape 182"/>
            <p:cNvSpPr/>
            <p:nvPr/>
          </p:nvSpPr>
          <p:spPr>
            <a:xfrm flipH="1" flipV="1">
              <a:off x="26439" y="25341"/>
              <a:ext cx="39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 flipV="1">
              <a:off x="50800" y="622294"/>
              <a:ext cx="1164168" cy="8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18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79600" y="7556500"/>
            <a:ext cx="240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51700" y="7747000"/>
            <a:ext cx="3048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79600" y="8547100"/>
            <a:ext cx="24384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  <p:bldP build="whole" bldLvl="1" animBg="1" rev="0" advAuto="0" spid="184" grpId="3"/>
      <p:bldP build="whole" bldLvl="1" animBg="1" rev="0" advAuto="0" spid="157" grpId="2"/>
      <p:bldP build="whole" bldLvl="1" animBg="1" rev="0" advAuto="0" spid="185" grpId="4"/>
      <p:bldP build="whole" bldLvl="1" animBg="1" rev="0" advAuto="0" spid="187" grpId="5"/>
      <p:bldP build="whole" bldLvl="1" animBg="1" rev="0" advAuto="0" spid="186" grpId="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5589668" y="400050"/>
            <a:ext cx="18337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ou bien...</a:t>
            </a:r>
          </a:p>
        </p:txBody>
      </p:sp>
      <p:grpSp>
        <p:nvGrpSpPr>
          <p:cNvPr id="192" name="Group 192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190" name="Shape 190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191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4" name="Group 214"/>
          <p:cNvGrpSpPr/>
          <p:nvPr/>
        </p:nvGrpSpPr>
        <p:grpSpPr>
          <a:xfrm>
            <a:off x="253999" y="1168400"/>
            <a:ext cx="5689601" cy="6011334"/>
            <a:chOff x="0" y="0"/>
            <a:chExt cx="5689600" cy="6011333"/>
          </a:xfrm>
        </p:grpSpPr>
        <p:sp>
          <p:nvSpPr>
            <p:cNvPr id="193" name="Shape 193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7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8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9" name="Shape 199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Shape 200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Shape 202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Shape 203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Shape 204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Shape 205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Shape 206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Shape 207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Shape 208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Shape 211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Shape 212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Shape 213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9" name="Group 219"/>
          <p:cNvGrpSpPr/>
          <p:nvPr/>
        </p:nvGrpSpPr>
        <p:grpSpPr>
          <a:xfrm>
            <a:off x="2971800" y="3162300"/>
            <a:ext cx="1257300" cy="1257300"/>
            <a:chOff x="0" y="0"/>
            <a:chExt cx="1257300" cy="1257300"/>
          </a:xfrm>
        </p:grpSpPr>
        <p:sp>
          <p:nvSpPr>
            <p:cNvPr id="215" name="Shape 215"/>
            <p:cNvSpPr/>
            <p:nvPr/>
          </p:nvSpPr>
          <p:spPr>
            <a:xfrm>
              <a:off x="0" y="0"/>
              <a:ext cx="12573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16" name="Shape 216"/>
            <p:cNvSpPr/>
            <p:nvPr/>
          </p:nvSpPr>
          <p:spPr>
            <a:xfrm flipV="1">
              <a:off x="25400" y="25398"/>
              <a:ext cx="1231900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Shape 217"/>
            <p:cNvSpPr/>
            <p:nvPr/>
          </p:nvSpPr>
          <p:spPr>
            <a:xfrm flipH="1" flipV="1">
              <a:off x="26439" y="25341"/>
              <a:ext cx="39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Shape 218"/>
            <p:cNvSpPr/>
            <p:nvPr/>
          </p:nvSpPr>
          <p:spPr>
            <a:xfrm>
              <a:off x="50800" y="647701"/>
              <a:ext cx="563034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1" name="Group 241"/>
          <p:cNvGrpSpPr/>
          <p:nvPr/>
        </p:nvGrpSpPr>
        <p:grpSpPr>
          <a:xfrm>
            <a:off x="7073899" y="1219200"/>
            <a:ext cx="5689601" cy="6011334"/>
            <a:chOff x="0" y="0"/>
            <a:chExt cx="5689600" cy="6011333"/>
          </a:xfrm>
        </p:grpSpPr>
        <p:sp>
          <p:nvSpPr>
            <p:cNvPr id="220" name="Shape 220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Shape 222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Shape 223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5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6" name="Shape 226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Shape 227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Shape 230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Shape 234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Shape 237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Shape 238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Shape 239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Shape 240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6" name="Group 246"/>
          <p:cNvGrpSpPr/>
          <p:nvPr/>
        </p:nvGrpSpPr>
        <p:grpSpPr>
          <a:xfrm>
            <a:off x="9791700" y="1964256"/>
            <a:ext cx="1219200" cy="2506144"/>
            <a:chOff x="0" y="0"/>
            <a:chExt cx="1219200" cy="2506143"/>
          </a:xfrm>
        </p:grpSpPr>
        <p:sp>
          <p:nvSpPr>
            <p:cNvPr id="242" name="Shape 242"/>
            <p:cNvSpPr/>
            <p:nvPr/>
          </p:nvSpPr>
          <p:spPr>
            <a:xfrm>
              <a:off x="0" y="29643"/>
              <a:ext cx="1219200" cy="2476501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43" name="Shape 243"/>
            <p:cNvSpPr/>
            <p:nvPr/>
          </p:nvSpPr>
          <p:spPr>
            <a:xfrm>
              <a:off x="25392" y="1272126"/>
              <a:ext cx="579983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Shape 244"/>
            <p:cNvSpPr/>
            <p:nvPr/>
          </p:nvSpPr>
          <p:spPr>
            <a:xfrm flipV="1">
              <a:off x="24603" y="0"/>
              <a:ext cx="12" cy="2472330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Shape 245"/>
            <p:cNvSpPr/>
            <p:nvPr/>
          </p:nvSpPr>
          <p:spPr>
            <a:xfrm flipV="1">
              <a:off x="12685" y="38118"/>
              <a:ext cx="1202297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4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70700" y="7772400"/>
            <a:ext cx="3048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05000" y="8572500"/>
            <a:ext cx="2438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17700" y="7670800"/>
            <a:ext cx="24003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4"/>
      <p:bldP build="whole" bldLvl="1" animBg="1" rev="0" advAuto="0" spid="248" grpId="5"/>
      <p:bldP build="whole" bldLvl="1" animBg="1" rev="0" advAuto="0" spid="219" grpId="2"/>
      <p:bldP build="whole" bldLvl="1" animBg="1" rev="0" advAuto="0" spid="192" grpId="1"/>
      <p:bldP build="whole" bldLvl="1" animBg="1" rev="0" advAuto="0" spid="247" grpId="6"/>
      <p:bldP build="whole" bldLvl="1" animBg="1" rev="0" advAuto="0" spid="246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/>
        </p:nvSpPr>
        <p:spPr>
          <a:xfrm>
            <a:off x="10473" y="17907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Dans les deux derniers exemples, on a étiré dans une direction</a:t>
            </a:r>
            <a:endParaRPr sz="3600"/>
          </a:p>
          <a:p>
            <a:pPr lvl="0">
              <a:defRPr sz="1800"/>
            </a:pPr>
            <a:r>
              <a:rPr sz="3600"/>
              <a:t> et laissé la direction perpendiculaire inchangée.</a:t>
            </a:r>
          </a:p>
        </p:txBody>
      </p:sp>
      <p:grpSp>
        <p:nvGrpSpPr>
          <p:cNvPr id="255" name="Group 255"/>
          <p:cNvGrpSpPr/>
          <p:nvPr/>
        </p:nvGrpSpPr>
        <p:grpSpPr>
          <a:xfrm>
            <a:off x="10473" y="5016500"/>
            <a:ext cx="12992101" cy="1143000"/>
            <a:chOff x="0" y="0"/>
            <a:chExt cx="12992100" cy="1143000"/>
          </a:xfrm>
        </p:grpSpPr>
        <p:sp>
          <p:nvSpPr>
            <p:cNvPr id="252" name="Shape 252"/>
            <p:cNvSpPr/>
            <p:nvPr/>
          </p:nvSpPr>
          <p:spPr>
            <a:xfrm>
              <a:off x="0" y="0"/>
              <a:ext cx="129921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Mais il n’y a aucune raison pour que ces deux directions soient  </a:t>
              </a:r>
              <a:endParaRPr sz="3600"/>
            </a:p>
            <a:p>
              <a:pPr lvl="0">
                <a:defRPr sz="1800"/>
              </a:pPr>
              <a:r>
                <a:rPr sz="3600"/>
                <a:t>celle de    et celle de   !</a:t>
              </a:r>
            </a:p>
          </p:txBody>
        </p:sp>
        <p:pic>
          <p:nvPicPr>
            <p:cNvPr id="253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945826" y="635000"/>
              <a:ext cx="2159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142926" y="609600"/>
              <a:ext cx="2794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checker dir="horz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