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Baskerville"/>
      </a:defRPr>
    </a:lvl1pPr>
    <a:lvl2pPr indent="342900" algn="ctr" defTabSz="584200">
      <a:defRPr sz="3600">
        <a:latin typeface="+mn-lt"/>
        <a:ea typeface="+mn-ea"/>
        <a:cs typeface="+mn-cs"/>
        <a:sym typeface="Baskerville"/>
      </a:defRPr>
    </a:lvl2pPr>
    <a:lvl3pPr indent="685800" algn="ctr" defTabSz="584200">
      <a:defRPr sz="3600">
        <a:latin typeface="+mn-lt"/>
        <a:ea typeface="+mn-ea"/>
        <a:cs typeface="+mn-cs"/>
        <a:sym typeface="Baskerville"/>
      </a:defRPr>
    </a:lvl3pPr>
    <a:lvl4pPr indent="1028700" algn="ctr" defTabSz="584200">
      <a:defRPr sz="3600">
        <a:latin typeface="+mn-lt"/>
        <a:ea typeface="+mn-ea"/>
        <a:cs typeface="+mn-cs"/>
        <a:sym typeface="Baskerville"/>
      </a:defRPr>
    </a:lvl4pPr>
    <a:lvl5pPr indent="1371600" algn="ctr" defTabSz="584200">
      <a:defRPr sz="3600">
        <a:latin typeface="+mn-lt"/>
        <a:ea typeface="+mn-ea"/>
        <a:cs typeface="+mn-cs"/>
        <a:sym typeface="Baskerville"/>
      </a:defRPr>
    </a:lvl5pPr>
    <a:lvl6pPr indent="1714500" algn="ctr" defTabSz="584200">
      <a:defRPr sz="3600">
        <a:latin typeface="+mn-lt"/>
        <a:ea typeface="+mn-ea"/>
        <a:cs typeface="+mn-cs"/>
        <a:sym typeface="Baskerville"/>
      </a:defRPr>
    </a:lvl6pPr>
    <a:lvl7pPr indent="2057400" algn="ctr" defTabSz="584200">
      <a:defRPr sz="3600">
        <a:latin typeface="+mn-lt"/>
        <a:ea typeface="+mn-ea"/>
        <a:cs typeface="+mn-cs"/>
        <a:sym typeface="Baskerville"/>
      </a:defRPr>
    </a:lvl7pPr>
    <a:lvl8pPr indent="2400300" algn="ctr" defTabSz="584200">
      <a:defRPr sz="3600">
        <a:latin typeface="+mn-lt"/>
        <a:ea typeface="+mn-ea"/>
        <a:cs typeface="+mn-cs"/>
        <a:sym typeface="Baskerville"/>
      </a:defRPr>
    </a:lvl8pPr>
    <a:lvl9pPr indent="2743200" algn="ctr" defTabSz="584200">
      <a:defRPr sz="3600"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35992" y="9410700"/>
            <a:ext cx="325120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1400"/>
            </a:lvl1pPr>
          </a:lstStyle>
          <a:p>
            <a:pPr lvl="0">
              <a:defRPr i="0" sz="1800"/>
            </a:pPr>
            <a:r>
              <a:rPr i="1" sz="1400"/>
              <a:t>Vecteur, matrice et nombres complexes, 2e édition</a:t>
            </a:r>
          </a:p>
        </p:txBody>
      </p:sp>
      <p:sp>
        <p:nvSpPr>
          <p:cNvPr id="17" name="Shape 17"/>
          <p:cNvSpPr/>
          <p:nvPr/>
        </p:nvSpPr>
        <p:spPr>
          <a:xfrm>
            <a:off x="10750531" y="9391650"/>
            <a:ext cx="2163255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© Groupe Modulo inc. 2012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1pPr>
      <a:lvl2pPr marL="685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2pPr>
      <a:lvl3pPr marL="1066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3pPr>
      <a:lvl4pPr marL="1447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4pPr>
      <a:lvl5pPr marL="1828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5pPr>
      <a:lvl6pPr marL="2209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6pPr>
      <a:lvl7pPr marL="2590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7pPr>
      <a:lvl8pPr marL="2971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8pPr>
      <a:lvl9pPr marL="3352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9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image" Target="../media/image58.png"/><Relationship Id="rId9" Type="http://schemas.openxmlformats.org/officeDocument/2006/relationships/image" Target="../media/image59.png"/><Relationship Id="rId10" Type="http://schemas.openxmlformats.org/officeDocument/2006/relationships/image" Target="../media/image60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9.png"/><Relationship Id="rId3" Type="http://schemas.openxmlformats.org/officeDocument/2006/relationships/image" Target="../media/image47.png"/><Relationship Id="rId4" Type="http://schemas.openxmlformats.org/officeDocument/2006/relationships/image" Target="../media/image61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2" Type="http://schemas.openxmlformats.org/officeDocument/2006/relationships/image" Target="../media/image22.png"/><Relationship Id="rId13" Type="http://schemas.openxmlformats.org/officeDocument/2006/relationships/image" Target="../media/image23.png"/><Relationship Id="rId14" Type="http://schemas.openxmlformats.org/officeDocument/2006/relationships/image" Target="../media/image24.png"/><Relationship Id="rId15" Type="http://schemas.openxmlformats.org/officeDocument/2006/relationships/image" Target="../media/image25.png"/><Relationship Id="rId16" Type="http://schemas.openxmlformats.org/officeDocument/2006/relationships/image" Target="../media/image2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Relationship Id="rId11" Type="http://schemas.openxmlformats.org/officeDocument/2006/relationships/image" Target="../media/image3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838700" y="6184900"/>
            <a:ext cx="33147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Cours 22</a:t>
            </a:r>
          </a:p>
        </p:txBody>
      </p:sp>
      <p:sp>
        <p:nvSpPr>
          <p:cNvPr id="42" name="Shape 42"/>
          <p:cNvSpPr/>
          <p:nvPr/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cap="all" sz="7200"/>
            </a:lvl1pPr>
          </a:lstStyle>
          <a:p>
            <a:pPr lvl="0">
              <a:defRPr cap="none" sz="1800"/>
            </a:pPr>
            <a:r>
              <a:rPr cap="all" sz="7200"/>
              <a:t>7.3 Autres Transformations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/>
        </p:nvSpPr>
        <p:spPr>
          <a:xfrm>
            <a:off x="10473" y="2413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Les transformations qu’on a vues jusqu’à</a:t>
            </a:r>
            <a:endParaRPr sz="3600"/>
          </a:p>
          <a:p>
            <a:pPr lvl="0">
              <a:defRPr sz="1800"/>
            </a:pPr>
            <a:r>
              <a:rPr sz="3600"/>
              <a:t> présent ont toutes la particularité d’être surjectives.</a:t>
            </a:r>
          </a:p>
        </p:txBody>
      </p:sp>
      <p:grpSp>
        <p:nvGrpSpPr>
          <p:cNvPr id="282" name="Group 282"/>
          <p:cNvGrpSpPr/>
          <p:nvPr/>
        </p:nvGrpSpPr>
        <p:grpSpPr>
          <a:xfrm>
            <a:off x="73973" y="2298700"/>
            <a:ext cx="12992101" cy="1143000"/>
            <a:chOff x="0" y="0"/>
            <a:chExt cx="12992100" cy="1143000"/>
          </a:xfrm>
        </p:grpSpPr>
        <p:sp>
          <p:nvSpPr>
            <p:cNvPr id="280" name="Shape 280"/>
            <p:cNvSpPr/>
            <p:nvPr/>
          </p:nvSpPr>
          <p:spPr>
            <a:xfrm>
              <a:off x="0" y="0"/>
              <a:ext cx="129921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En d’autres termes, tout vecteurs de      peut </a:t>
              </a:r>
              <a:endParaRPr sz="3600"/>
            </a:p>
            <a:p>
              <a:pPr lvl="0">
                <a:defRPr sz="1800"/>
              </a:pPr>
              <a:r>
                <a:rPr sz="3600"/>
                <a:t>être atteint par la transformation linéaire.</a:t>
              </a:r>
            </a:p>
          </p:txBody>
        </p:sp>
        <p:pic>
          <p:nvPicPr>
            <p:cNvPr id="281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158926" y="50800"/>
              <a:ext cx="4953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3" name="Shape 283"/>
          <p:cNvSpPr/>
          <p:nvPr/>
        </p:nvSpPr>
        <p:spPr>
          <a:xfrm>
            <a:off x="3543628" y="4146550"/>
            <a:ext cx="595119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Ce qui n’est pas toujours le cas. </a:t>
            </a:r>
          </a:p>
        </p:txBody>
      </p:sp>
      <p:sp>
        <p:nvSpPr>
          <p:cNvPr id="284" name="Shape 284"/>
          <p:cNvSpPr/>
          <p:nvPr/>
        </p:nvSpPr>
        <p:spPr>
          <a:xfrm>
            <a:off x="3203147" y="5454650"/>
            <a:ext cx="661913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Prenons la transformation suivante:</a:t>
            </a:r>
          </a:p>
        </p:txBody>
      </p:sp>
      <p:pic>
        <p:nvPicPr>
          <p:cNvPr id="285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25900" y="6629400"/>
            <a:ext cx="1803400" cy="558800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hape 286"/>
          <p:cNvSpPr/>
          <p:nvPr/>
        </p:nvSpPr>
        <p:spPr>
          <a:xfrm>
            <a:off x="340673" y="7658100"/>
            <a:ext cx="126619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facilement vérifier que c’est une transformation linéaire mais qu’elle n’est pas surjective.</a:t>
            </a:r>
          </a:p>
        </p:txBody>
      </p:sp>
      <p:pic>
        <p:nvPicPr>
          <p:cNvPr id="28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78700" y="6629400"/>
            <a:ext cx="1574800" cy="41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6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3"/>
      <p:bldP build="whole" bldLvl="1" animBg="1" rev="0" advAuto="0" spid="287" grpId="6"/>
      <p:bldP build="whole" bldLvl="1" animBg="1" rev="0" advAuto="0" spid="279" grpId="1"/>
      <p:bldP build="whole" bldLvl="1" animBg="1" rev="0" advAuto="0" spid="284" grpId="4"/>
      <p:bldP build="whole" bldLvl="1" animBg="1" rev="0" advAuto="0" spid="285" grpId="5"/>
      <p:bldP build="whole" bldLvl="1" animBg="1" rev="0" advAuto="0" spid="282" grpId="2"/>
      <p:bldP build="whole" bldLvl="1" animBg="1" rev="0" advAuto="0" spid="286" grpId="7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Group 291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289" name="Shape 289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290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3" name="Group 313"/>
          <p:cNvGrpSpPr/>
          <p:nvPr/>
        </p:nvGrpSpPr>
        <p:grpSpPr>
          <a:xfrm>
            <a:off x="253999" y="1168400"/>
            <a:ext cx="5689601" cy="6011334"/>
            <a:chOff x="0" y="0"/>
            <a:chExt cx="5689600" cy="6011333"/>
          </a:xfrm>
        </p:grpSpPr>
        <p:sp>
          <p:nvSpPr>
            <p:cNvPr id="292" name="Shape 292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Shape 294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Shape 295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6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7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8" name="Shape 298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Shape 299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Shape 300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Shape 301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Shape 302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Shape 303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Shape 304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Shape 305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Shape 306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Shape 307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Shape 308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Shape 309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Shape 310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Shape 311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Shape 312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8" name="Group 318"/>
          <p:cNvGrpSpPr/>
          <p:nvPr/>
        </p:nvGrpSpPr>
        <p:grpSpPr>
          <a:xfrm>
            <a:off x="2971800" y="3162300"/>
            <a:ext cx="1206501" cy="1257300"/>
            <a:chOff x="0" y="0"/>
            <a:chExt cx="1206500" cy="1257300"/>
          </a:xfrm>
        </p:grpSpPr>
        <p:sp>
          <p:nvSpPr>
            <p:cNvPr id="314" name="Shape 314"/>
            <p:cNvSpPr/>
            <p:nvPr/>
          </p:nvSpPr>
          <p:spPr>
            <a:xfrm>
              <a:off x="0" y="0"/>
              <a:ext cx="12065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15" name="Shape 315"/>
            <p:cNvSpPr/>
            <p:nvPr/>
          </p:nvSpPr>
          <p:spPr>
            <a:xfrm flipV="1">
              <a:off x="24373" y="25398"/>
              <a:ext cx="1182128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Shape 316"/>
            <p:cNvSpPr/>
            <p:nvPr/>
          </p:nvSpPr>
          <p:spPr>
            <a:xfrm flipV="1">
              <a:off x="25306" y="25341"/>
              <a:ext cx="166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Shape 317"/>
            <p:cNvSpPr/>
            <p:nvPr/>
          </p:nvSpPr>
          <p:spPr>
            <a:xfrm>
              <a:off x="48747" y="647701"/>
              <a:ext cx="540285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0" name="Group 340"/>
          <p:cNvGrpSpPr/>
          <p:nvPr/>
        </p:nvGrpSpPr>
        <p:grpSpPr>
          <a:xfrm>
            <a:off x="7035799" y="1181100"/>
            <a:ext cx="5689601" cy="6011334"/>
            <a:chOff x="0" y="0"/>
            <a:chExt cx="5689600" cy="6011333"/>
          </a:xfrm>
        </p:grpSpPr>
        <p:sp>
          <p:nvSpPr>
            <p:cNvPr id="319" name="Shape 319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Shape 320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Shape 321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Shape 322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5" name="Shape 325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Shape 326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Shape 327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Shape 328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Shape 329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Shape 330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Shape 331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Shape 332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Shape 333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Shape 334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Shape 335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Shape 336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Shape 337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Shape 338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Shape 339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41" name="Shape 341"/>
          <p:cNvSpPr/>
          <p:nvPr/>
        </p:nvSpPr>
        <p:spPr>
          <a:xfrm flipV="1">
            <a:off x="9752558" y="4398432"/>
            <a:ext cx="1237190" cy="2"/>
          </a:xfrm>
          <a:prstGeom prst="line">
            <a:avLst/>
          </a:prstGeom>
          <a:ln w="50800">
            <a:solidFill>
              <a:srgbClr val="E32400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2" name="Shape 342"/>
          <p:cNvSpPr/>
          <p:nvPr/>
        </p:nvSpPr>
        <p:spPr>
          <a:xfrm>
            <a:off x="4236708" y="171450"/>
            <a:ext cx="431103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Projection orthogonale</a:t>
            </a:r>
          </a:p>
        </p:txBody>
      </p:sp>
      <p:pic>
        <p:nvPicPr>
          <p:cNvPr id="34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30400" y="7531100"/>
            <a:ext cx="2400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30400" y="8509000"/>
            <a:ext cx="2438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315200" y="7505700"/>
            <a:ext cx="30480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5" grpId="6"/>
      <p:bldP build="whole" bldLvl="1" animBg="1" rev="0" advAuto="0" spid="318" grpId="2"/>
      <p:bldP build="whole" bldLvl="1" animBg="1" rev="0" advAuto="0" spid="341" grpId="3"/>
      <p:bldP build="whole" bldLvl="1" animBg="1" rev="0" advAuto="0" spid="291" grpId="1"/>
      <p:bldP build="whole" bldLvl="1" animBg="1" rev="0" advAuto="0" spid="343" grpId="4"/>
      <p:bldP build="whole" bldLvl="1" animBg="1" rev="0" advAuto="0" spid="344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" name="Group 349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347" name="Shape 347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348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71" name="Group 371"/>
          <p:cNvGrpSpPr/>
          <p:nvPr/>
        </p:nvGrpSpPr>
        <p:grpSpPr>
          <a:xfrm>
            <a:off x="253999" y="1168400"/>
            <a:ext cx="5689601" cy="6011334"/>
            <a:chOff x="0" y="0"/>
            <a:chExt cx="5689600" cy="6011333"/>
          </a:xfrm>
        </p:grpSpPr>
        <p:sp>
          <p:nvSpPr>
            <p:cNvPr id="350" name="Shape 350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Shape 351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Shape 352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Shape 353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5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6" name="Shape 356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Shape 358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Shape 359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Shape 361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Shape 362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Shape 363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Shape 364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Shape 365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Shape 366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Shape 367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Shape 368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Shape 369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Shape 370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6" name="Group 376"/>
          <p:cNvGrpSpPr/>
          <p:nvPr/>
        </p:nvGrpSpPr>
        <p:grpSpPr>
          <a:xfrm>
            <a:off x="2971800" y="3162300"/>
            <a:ext cx="1206501" cy="1257300"/>
            <a:chOff x="0" y="0"/>
            <a:chExt cx="1206500" cy="1257300"/>
          </a:xfrm>
        </p:grpSpPr>
        <p:sp>
          <p:nvSpPr>
            <p:cNvPr id="372" name="Shape 372"/>
            <p:cNvSpPr/>
            <p:nvPr/>
          </p:nvSpPr>
          <p:spPr>
            <a:xfrm>
              <a:off x="0" y="0"/>
              <a:ext cx="12065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73" name="Shape 373"/>
            <p:cNvSpPr/>
            <p:nvPr/>
          </p:nvSpPr>
          <p:spPr>
            <a:xfrm flipV="1">
              <a:off x="24373" y="25398"/>
              <a:ext cx="1182128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Shape 374"/>
            <p:cNvSpPr/>
            <p:nvPr/>
          </p:nvSpPr>
          <p:spPr>
            <a:xfrm flipV="1">
              <a:off x="25306" y="25341"/>
              <a:ext cx="166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Shape 375"/>
            <p:cNvSpPr/>
            <p:nvPr/>
          </p:nvSpPr>
          <p:spPr>
            <a:xfrm>
              <a:off x="48747" y="647701"/>
              <a:ext cx="540285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98" name="Group 398"/>
          <p:cNvGrpSpPr/>
          <p:nvPr/>
        </p:nvGrpSpPr>
        <p:grpSpPr>
          <a:xfrm>
            <a:off x="7035799" y="1181100"/>
            <a:ext cx="5689601" cy="6011334"/>
            <a:chOff x="0" y="0"/>
            <a:chExt cx="5689600" cy="6011333"/>
          </a:xfrm>
        </p:grpSpPr>
        <p:sp>
          <p:nvSpPr>
            <p:cNvPr id="377" name="Shape 377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Shape 378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Shape 379"/>
            <p:cNvSpPr/>
            <p:nvPr/>
          </p:nvSpPr>
          <p:spPr>
            <a:xfrm flipH="1">
              <a:off x="27093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Shape 380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81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00500" y="294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2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65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3" name="Shape 383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Shape 384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Shape 385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Shape 386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Shape 387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Shape 388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Shape 389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Shape 390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Shape 391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Shape 392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Shape 393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Shape 394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Shape 395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Shape 396"/>
            <p:cNvSpPr/>
            <p:nvPr/>
          </p:nvSpPr>
          <p:spPr>
            <a:xfrm flipH="1">
              <a:off x="14904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Shape 397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99" name="Shape 399"/>
          <p:cNvSpPr/>
          <p:nvPr/>
        </p:nvSpPr>
        <p:spPr>
          <a:xfrm flipH="1" flipV="1">
            <a:off x="9756521" y="3200393"/>
            <a:ext cx="1" cy="1226077"/>
          </a:xfrm>
          <a:prstGeom prst="line">
            <a:avLst/>
          </a:prstGeom>
          <a:ln w="50800">
            <a:solidFill>
              <a:srgbClr val="E32400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0" name="Shape 400"/>
          <p:cNvSpPr/>
          <p:nvPr/>
        </p:nvSpPr>
        <p:spPr>
          <a:xfrm>
            <a:off x="4236708" y="171450"/>
            <a:ext cx="431103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Projection orthogonale</a:t>
            </a:r>
          </a:p>
        </p:txBody>
      </p:sp>
      <p:pic>
        <p:nvPicPr>
          <p:cNvPr id="401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18400" y="7531100"/>
            <a:ext cx="3048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81200" y="7645400"/>
            <a:ext cx="2400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05000" y="8661400"/>
            <a:ext cx="24384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9" grpId="1"/>
      <p:bldP build="whole" bldLvl="1" animBg="1" rev="0" advAuto="0" spid="376" grpId="2"/>
      <p:bldP build="whole" bldLvl="1" animBg="1" rev="0" advAuto="0" spid="401" grpId="6"/>
      <p:bldP build="whole" bldLvl="1" animBg="1" rev="0" advAuto="0" spid="402" grpId="4"/>
      <p:bldP build="whole" bldLvl="1" animBg="1" rev="0" advAuto="0" spid="399" grpId="3"/>
      <p:bldP build="whole" bldLvl="1" animBg="1" rev="0" advAuto="0" spid="403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/>
        </p:nvSpPr>
        <p:spPr>
          <a:xfrm>
            <a:off x="88900" y="19050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Définition:</a:t>
            </a:r>
          </a:p>
        </p:txBody>
      </p:sp>
      <p:sp>
        <p:nvSpPr>
          <p:cNvPr id="406" name="Shape 406"/>
          <p:cNvSpPr/>
          <p:nvPr/>
        </p:nvSpPr>
        <p:spPr>
          <a:xfrm>
            <a:off x="3251200" y="2044700"/>
            <a:ext cx="93472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La projection orthogonale sur un vecteur    est </a:t>
            </a:r>
            <a:endParaRPr sz="3600"/>
          </a:p>
          <a:p>
            <a:pPr lvl="0" algn="l">
              <a:defRPr sz="1800"/>
            </a:pPr>
            <a:r>
              <a:rPr sz="3600"/>
              <a:t>la transformation linéaire telle que</a:t>
            </a:r>
          </a:p>
        </p:txBody>
      </p:sp>
      <p:pic>
        <p:nvPicPr>
          <p:cNvPr id="40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02100" y="4025900"/>
            <a:ext cx="1828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37400" y="3962400"/>
            <a:ext cx="2108200" cy="55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909300" y="2171700"/>
            <a:ext cx="279400" cy="342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7" grpId="1"/>
      <p:bldP build="whole" bldLvl="1" animBg="1" rev="0" advAuto="0" spid="408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/>
        </p:nvSpPr>
        <p:spPr>
          <a:xfrm>
            <a:off x="10473" y="1016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s’amuser à vérifier que c’est cohérent avec la projection orthogonale qu’on a déjà vue.</a:t>
            </a:r>
          </a:p>
        </p:txBody>
      </p:sp>
      <p:pic>
        <p:nvPicPr>
          <p:cNvPr id="412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6100" y="1854200"/>
            <a:ext cx="5511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3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09900" y="3187700"/>
            <a:ext cx="60325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57600" y="4711700"/>
            <a:ext cx="6464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5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70300" y="6845300"/>
            <a:ext cx="44196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2" grpId="1"/>
      <p:bldP build="whole" bldLvl="1" animBg="1" rev="0" advAuto="0" spid="414" grpId="3"/>
      <p:bldP build="whole" bldLvl="1" animBg="1" rev="0" advAuto="0" spid="415" grpId="4"/>
      <p:bldP build="whole" bldLvl="1" animBg="1" rev="0" advAuto="0" spid="413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roup 419"/>
          <p:cNvGrpSpPr/>
          <p:nvPr/>
        </p:nvGrpSpPr>
        <p:grpSpPr>
          <a:xfrm>
            <a:off x="3835400" y="50800"/>
            <a:ext cx="6883400" cy="8445500"/>
            <a:chOff x="0" y="0"/>
            <a:chExt cx="6883400" cy="8445500"/>
          </a:xfrm>
        </p:grpSpPr>
        <p:sp>
          <p:nvSpPr>
            <p:cNvPr id="417" name="Shape 417"/>
            <p:cNvSpPr/>
            <p:nvPr/>
          </p:nvSpPr>
          <p:spPr>
            <a:xfrm>
              <a:off x="0" y="7302500"/>
              <a:ext cx="622300" cy="1143000"/>
            </a:xfrm>
            <a:prstGeom prst="roundRect">
              <a:avLst>
                <a:gd name="adj" fmla="val 30612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18" name="Shape 418"/>
            <p:cNvSpPr/>
            <p:nvPr/>
          </p:nvSpPr>
          <p:spPr>
            <a:xfrm>
              <a:off x="6108700" y="0"/>
              <a:ext cx="774700" cy="508000"/>
            </a:xfrm>
            <a:prstGeom prst="roundRect">
              <a:avLst>
                <a:gd name="adj" fmla="val 37500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423" name="Group 423"/>
          <p:cNvGrpSpPr/>
          <p:nvPr/>
        </p:nvGrpSpPr>
        <p:grpSpPr>
          <a:xfrm>
            <a:off x="4445000" y="3213100"/>
            <a:ext cx="1498600" cy="2057400"/>
            <a:chOff x="0" y="0"/>
            <a:chExt cx="1498600" cy="2057400"/>
          </a:xfrm>
        </p:grpSpPr>
        <p:sp>
          <p:nvSpPr>
            <p:cNvPr id="420" name="Shape 420"/>
            <p:cNvSpPr/>
            <p:nvPr/>
          </p:nvSpPr>
          <p:spPr>
            <a:xfrm>
              <a:off x="292100" y="0"/>
              <a:ext cx="266700" cy="4318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21" name="Shape 421"/>
            <p:cNvSpPr/>
            <p:nvPr/>
          </p:nvSpPr>
          <p:spPr>
            <a:xfrm>
              <a:off x="0" y="1625600"/>
              <a:ext cx="342900" cy="4318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22" name="Shape 422"/>
            <p:cNvSpPr/>
            <p:nvPr/>
          </p:nvSpPr>
          <p:spPr>
            <a:xfrm>
              <a:off x="1244600" y="0"/>
              <a:ext cx="254000" cy="4318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427" name="Group 427"/>
          <p:cNvGrpSpPr/>
          <p:nvPr/>
        </p:nvGrpSpPr>
        <p:grpSpPr>
          <a:xfrm>
            <a:off x="4432300" y="2743200"/>
            <a:ext cx="1511300" cy="1993900"/>
            <a:chOff x="0" y="0"/>
            <a:chExt cx="1511300" cy="1993900"/>
          </a:xfrm>
        </p:grpSpPr>
        <p:sp>
          <p:nvSpPr>
            <p:cNvPr id="424" name="Shape 424"/>
            <p:cNvSpPr/>
            <p:nvPr/>
          </p:nvSpPr>
          <p:spPr>
            <a:xfrm>
              <a:off x="0" y="0"/>
              <a:ext cx="342900" cy="431800"/>
            </a:xfrm>
            <a:prstGeom prst="roundRect">
              <a:avLst>
                <a:gd name="adj" fmla="val 50000"/>
              </a:avLst>
            </a:prstGeom>
            <a:solidFill>
              <a:srgbClr val="FF8C8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25" name="Shape 425"/>
            <p:cNvSpPr/>
            <p:nvPr/>
          </p:nvSpPr>
          <p:spPr>
            <a:xfrm>
              <a:off x="0" y="1562100"/>
              <a:ext cx="342900" cy="431800"/>
            </a:xfrm>
            <a:prstGeom prst="roundRect">
              <a:avLst>
                <a:gd name="adj" fmla="val 50000"/>
              </a:avLst>
            </a:prstGeom>
            <a:solidFill>
              <a:srgbClr val="FF8C8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26" name="Shape 426"/>
            <p:cNvSpPr/>
            <p:nvPr/>
          </p:nvSpPr>
          <p:spPr>
            <a:xfrm>
              <a:off x="1168400" y="0"/>
              <a:ext cx="342900" cy="431800"/>
            </a:xfrm>
            <a:prstGeom prst="roundRect">
              <a:avLst>
                <a:gd name="adj" fmla="val 50000"/>
              </a:avLst>
            </a:prstGeom>
            <a:solidFill>
              <a:srgbClr val="FF8C8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430" name="Group 430"/>
          <p:cNvGrpSpPr/>
          <p:nvPr/>
        </p:nvGrpSpPr>
        <p:grpSpPr>
          <a:xfrm>
            <a:off x="6731000" y="901700"/>
            <a:ext cx="4406900" cy="1295400"/>
            <a:chOff x="0" y="0"/>
            <a:chExt cx="4406900" cy="1295400"/>
          </a:xfrm>
        </p:grpSpPr>
        <p:sp>
          <p:nvSpPr>
            <p:cNvPr id="428" name="Shape 428"/>
            <p:cNvSpPr/>
            <p:nvPr/>
          </p:nvSpPr>
          <p:spPr>
            <a:xfrm>
              <a:off x="0" y="0"/>
              <a:ext cx="812800" cy="1066800"/>
            </a:xfrm>
            <a:prstGeom prst="roundRect">
              <a:avLst>
                <a:gd name="adj" fmla="val 23438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29" name="Shape 429"/>
            <p:cNvSpPr/>
            <p:nvPr/>
          </p:nvSpPr>
          <p:spPr>
            <a:xfrm>
              <a:off x="3594100" y="787400"/>
              <a:ext cx="812800" cy="508000"/>
            </a:xfrm>
            <a:prstGeom prst="roundRect">
              <a:avLst>
                <a:gd name="adj" fmla="val 37500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435" name="Group 435"/>
          <p:cNvGrpSpPr/>
          <p:nvPr/>
        </p:nvGrpSpPr>
        <p:grpSpPr>
          <a:xfrm>
            <a:off x="1722859" y="-50800"/>
            <a:ext cx="9059441" cy="2146300"/>
            <a:chOff x="0" y="0"/>
            <a:chExt cx="9059440" cy="2146300"/>
          </a:xfrm>
        </p:grpSpPr>
        <p:sp>
          <p:nvSpPr>
            <p:cNvPr id="431" name="Shape 431"/>
            <p:cNvSpPr/>
            <p:nvPr/>
          </p:nvSpPr>
          <p:spPr>
            <a:xfrm>
              <a:off x="550440" y="876300"/>
              <a:ext cx="4191001" cy="1270000"/>
            </a:xfrm>
            <a:prstGeom prst="roundRect">
              <a:avLst>
                <a:gd name="adj" fmla="val 15000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grpSp>
          <p:nvGrpSpPr>
            <p:cNvPr id="434" name="Group 434"/>
            <p:cNvGrpSpPr/>
            <p:nvPr/>
          </p:nvGrpSpPr>
          <p:grpSpPr>
            <a:xfrm>
              <a:off x="0" y="0"/>
              <a:ext cx="9059441" cy="622300"/>
              <a:chOff x="0" y="0"/>
              <a:chExt cx="9059440" cy="622300"/>
            </a:xfrm>
          </p:grpSpPr>
          <p:pic>
            <p:nvPicPr>
              <p:cNvPr id="432" name="droppedImage.pdf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7243340" y="127000"/>
                <a:ext cx="1816101" cy="469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33" name="Shape 433"/>
              <p:cNvSpPr/>
              <p:nvPr/>
            </p:nvSpPr>
            <p:spPr>
              <a:xfrm>
                <a:off x="0" y="0"/>
                <a:ext cx="7188399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3600"/>
                  <a:t>Matrice de projection orthogonale sur </a:t>
                </a:r>
              </a:p>
            </p:txBody>
          </p:sp>
        </p:grpSp>
      </p:grpSp>
      <p:pic>
        <p:nvPicPr>
          <p:cNvPr id="436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2800" y="901700"/>
            <a:ext cx="6921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79600" y="2641600"/>
            <a:ext cx="4953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8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79600" y="4254500"/>
            <a:ext cx="5105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79600" y="5791200"/>
            <a:ext cx="3352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879600" y="7378700"/>
            <a:ext cx="2844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92700" y="7429500"/>
            <a:ext cx="2527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064500" y="7823200"/>
            <a:ext cx="914400" cy="406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45" name="Group 445"/>
          <p:cNvGrpSpPr/>
          <p:nvPr/>
        </p:nvGrpSpPr>
        <p:grpSpPr>
          <a:xfrm>
            <a:off x="8375191" y="1003300"/>
            <a:ext cx="4348535" cy="1168400"/>
            <a:chOff x="0" y="0"/>
            <a:chExt cx="4348534" cy="1168400"/>
          </a:xfrm>
        </p:grpSpPr>
        <p:pic>
          <p:nvPicPr>
            <p:cNvPr id="443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22808" y="698500"/>
              <a:ext cx="17907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4" name="Shape 444"/>
            <p:cNvSpPr/>
            <p:nvPr/>
          </p:nvSpPr>
          <p:spPr>
            <a:xfrm>
              <a:off x="0" y="0"/>
              <a:ext cx="434853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Appliquer à un vecteur</a:t>
              </a:r>
            </a:p>
          </p:txBody>
        </p:sp>
      </p:grp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3" grpId="8"/>
      <p:bldP build="whole" bldLvl="1" animBg="1" rev="0" advAuto="0" spid="437" grpId="5"/>
      <p:bldP build="whole" bldLvl="1" animBg="1" rev="0" advAuto="0" spid="427" grpId="7"/>
      <p:bldP build="whole" bldLvl="1" animBg="1" rev="0" advAuto="0" spid="439" grpId="9"/>
      <p:bldP build="whole" bldLvl="1" animBg="1" rev="0" advAuto="0" spid="436" grpId="1"/>
      <p:bldP build="whole" bldLvl="1" animBg="1" rev="0" advAuto="0" spid="445" grpId="3"/>
      <p:bldP build="whole" bldLvl="1" animBg="1" rev="0" advAuto="0" spid="438" grpId="6"/>
      <p:bldP build="whole" bldLvl="1" animBg="1" rev="0" advAuto="0" spid="435" grpId="2"/>
      <p:bldP build="whole" bldLvl="1" animBg="1" rev="0" advAuto="0" spid="419" grpId="11"/>
      <p:bldP build="whole" bldLvl="1" animBg="1" rev="0" advAuto="0" spid="442" grpId="13"/>
      <p:bldP build="whole" bldLvl="1" animBg="1" rev="0" advAuto="0" spid="440" grpId="10"/>
      <p:bldP build="whole" bldLvl="1" animBg="1" rev="0" advAuto="0" spid="430" grpId="4"/>
      <p:bldP build="whole" bldLvl="1" animBg="1" rev="0" advAuto="0" spid="441" grpId="1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/>
        </p:nvSpPr>
        <p:spPr>
          <a:xfrm>
            <a:off x="88900" y="21590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Définition:</a:t>
            </a:r>
          </a:p>
        </p:txBody>
      </p:sp>
      <p:sp>
        <p:nvSpPr>
          <p:cNvPr id="448" name="Shape 448"/>
          <p:cNvSpPr/>
          <p:nvPr/>
        </p:nvSpPr>
        <p:spPr>
          <a:xfrm>
            <a:off x="2997200" y="2228850"/>
            <a:ext cx="96393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La projection oblique sur un vecteur    le long du vecteur    , si            et           , est la transformation linéaire telle que</a:t>
            </a:r>
          </a:p>
        </p:txBody>
      </p:sp>
      <p:pic>
        <p:nvPicPr>
          <p:cNvPr id="449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4800" y="4724400"/>
            <a:ext cx="1828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91700" y="2362200"/>
            <a:ext cx="2794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1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33900" y="2895600"/>
            <a:ext cx="2667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2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86400" y="2806700"/>
            <a:ext cx="1092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3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200900" y="2882900"/>
            <a:ext cx="990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4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934200" y="4673600"/>
            <a:ext cx="1778000" cy="558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9" grpId="1"/>
      <p:bldP build="whole" bldLvl="1" animBg="1" rev="0" advAuto="0" spid="454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6" name="Group 476"/>
          <p:cNvGrpSpPr/>
          <p:nvPr/>
        </p:nvGrpSpPr>
        <p:grpSpPr>
          <a:xfrm>
            <a:off x="2870202" y="660399"/>
            <a:ext cx="7837226" cy="8280404"/>
            <a:chOff x="0" y="0"/>
            <a:chExt cx="7837225" cy="8280402"/>
          </a:xfrm>
        </p:grpSpPr>
        <p:sp>
          <p:nvSpPr>
            <p:cNvPr id="456" name="Shape 456"/>
            <p:cNvSpPr/>
            <p:nvPr/>
          </p:nvSpPr>
          <p:spPr>
            <a:xfrm flipH="1">
              <a:off x="4565880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Shape 457"/>
            <p:cNvSpPr/>
            <p:nvPr/>
          </p:nvSpPr>
          <p:spPr>
            <a:xfrm flipV="1">
              <a:off x="104960" y="359789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Shape 458"/>
            <p:cNvSpPr/>
            <p:nvPr/>
          </p:nvSpPr>
          <p:spPr>
            <a:xfrm flipH="1">
              <a:off x="3732008" y="0"/>
              <a:ext cx="2" cy="82804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Shape 459"/>
            <p:cNvSpPr/>
            <p:nvPr/>
          </p:nvSpPr>
          <p:spPr>
            <a:xfrm flipH="1" flipV="1">
              <a:off x="0" y="4449258"/>
              <a:ext cx="7837226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60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390145" y="4007763"/>
              <a:ext cx="157445" cy="29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1" name="Shape 461"/>
            <p:cNvSpPr/>
            <p:nvPr/>
          </p:nvSpPr>
          <p:spPr>
            <a:xfrm flipV="1">
              <a:off x="104960" y="2766819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Shape 462"/>
            <p:cNvSpPr/>
            <p:nvPr/>
          </p:nvSpPr>
          <p:spPr>
            <a:xfrm flipV="1">
              <a:off x="104960" y="1927116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Shape 463"/>
            <p:cNvSpPr/>
            <p:nvPr/>
          </p:nvSpPr>
          <p:spPr>
            <a:xfrm flipV="1">
              <a:off x="104960" y="1087413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Shape 464"/>
            <p:cNvSpPr/>
            <p:nvPr/>
          </p:nvSpPr>
          <p:spPr>
            <a:xfrm flipV="1">
              <a:off x="104960" y="247710"/>
              <a:ext cx="7277422" cy="5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Shape 465"/>
            <p:cNvSpPr/>
            <p:nvPr/>
          </p:nvSpPr>
          <p:spPr>
            <a:xfrm flipV="1">
              <a:off x="104960" y="5285928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Shape 466"/>
            <p:cNvSpPr/>
            <p:nvPr/>
          </p:nvSpPr>
          <p:spPr>
            <a:xfrm flipV="1">
              <a:off x="104960" y="612563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Shape 467"/>
            <p:cNvSpPr/>
            <p:nvPr/>
          </p:nvSpPr>
          <p:spPr>
            <a:xfrm flipV="1">
              <a:off x="104960" y="6965332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Shape 468"/>
            <p:cNvSpPr/>
            <p:nvPr/>
          </p:nvSpPr>
          <p:spPr>
            <a:xfrm flipV="1">
              <a:off x="104960" y="7805035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Shape 469"/>
            <p:cNvSpPr/>
            <p:nvPr/>
          </p:nvSpPr>
          <p:spPr>
            <a:xfrm flipH="1">
              <a:off x="5411793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Shape 470"/>
            <p:cNvSpPr/>
            <p:nvPr/>
          </p:nvSpPr>
          <p:spPr>
            <a:xfrm flipH="1">
              <a:off x="6251495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Shape 471"/>
            <p:cNvSpPr/>
            <p:nvPr/>
          </p:nvSpPr>
          <p:spPr>
            <a:xfrm flipH="1">
              <a:off x="7091198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Shape 472"/>
            <p:cNvSpPr/>
            <p:nvPr/>
          </p:nvSpPr>
          <p:spPr>
            <a:xfrm flipH="1">
              <a:off x="373577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Shape 473"/>
            <p:cNvSpPr/>
            <p:nvPr/>
          </p:nvSpPr>
          <p:spPr>
            <a:xfrm flipH="1">
              <a:off x="1213280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Shape 474"/>
            <p:cNvSpPr/>
            <p:nvPr/>
          </p:nvSpPr>
          <p:spPr>
            <a:xfrm flipH="1">
              <a:off x="2052982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Shape 475"/>
            <p:cNvSpPr/>
            <p:nvPr/>
          </p:nvSpPr>
          <p:spPr>
            <a:xfrm flipH="1">
              <a:off x="2892685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477" name="Shape 477"/>
          <p:cNvSpPr/>
          <p:nvPr/>
        </p:nvSpPr>
        <p:spPr>
          <a:xfrm flipH="1">
            <a:off x="2328490" y="3681674"/>
            <a:ext cx="8288556" cy="3016788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8" name="Shape 478"/>
          <p:cNvSpPr/>
          <p:nvPr/>
        </p:nvSpPr>
        <p:spPr>
          <a:xfrm flipH="1">
            <a:off x="4622800" y="766233"/>
            <a:ext cx="3826934" cy="5080000"/>
          </a:xfrm>
          <a:prstGeom prst="line">
            <a:avLst/>
          </a:prstGeom>
          <a:ln w="38100">
            <a:solidFill>
              <a:srgbClr val="FF401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9" name="Shape 479"/>
          <p:cNvSpPr/>
          <p:nvPr/>
        </p:nvSpPr>
        <p:spPr>
          <a:xfrm flipH="1">
            <a:off x="3810001" y="736600"/>
            <a:ext cx="6125632" cy="8123767"/>
          </a:xfrm>
          <a:prstGeom prst="line">
            <a:avLst/>
          </a:prstGeom>
          <a:ln w="38100">
            <a:solidFill>
              <a:srgbClr val="FF401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482" name="Group 482"/>
          <p:cNvGrpSpPr/>
          <p:nvPr/>
        </p:nvGrpSpPr>
        <p:grpSpPr>
          <a:xfrm>
            <a:off x="6618250" y="4216350"/>
            <a:ext cx="2524200" cy="918734"/>
            <a:chOff x="3087" y="0"/>
            <a:chExt cx="2524198" cy="918733"/>
          </a:xfrm>
        </p:grpSpPr>
        <p:sp>
          <p:nvSpPr>
            <p:cNvPr id="480" name="Shape 480"/>
            <p:cNvSpPr/>
            <p:nvPr/>
          </p:nvSpPr>
          <p:spPr>
            <a:xfrm flipH="1">
              <a:off x="3087" y="-1"/>
              <a:ext cx="2524199" cy="918735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81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970036" y="304849"/>
              <a:ext cx="2794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85" name="Group 485"/>
          <p:cNvGrpSpPr/>
          <p:nvPr/>
        </p:nvGrpSpPr>
        <p:grpSpPr>
          <a:xfrm>
            <a:off x="6604000" y="2662766"/>
            <a:ext cx="1879601" cy="2493434"/>
            <a:chOff x="0" y="0"/>
            <a:chExt cx="1879600" cy="2493433"/>
          </a:xfrm>
        </p:grpSpPr>
        <p:sp>
          <p:nvSpPr>
            <p:cNvPr id="483" name="Shape 483"/>
            <p:cNvSpPr/>
            <p:nvPr/>
          </p:nvSpPr>
          <p:spPr>
            <a:xfrm flipH="1">
              <a:off x="0" y="0"/>
              <a:ext cx="1879601" cy="2493434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84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92200" y="207433"/>
              <a:ext cx="266700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88" name="Group 488"/>
          <p:cNvGrpSpPr/>
          <p:nvPr/>
        </p:nvGrpSpPr>
        <p:grpSpPr>
          <a:xfrm>
            <a:off x="6184900" y="3810000"/>
            <a:ext cx="812800" cy="1350434"/>
            <a:chOff x="0" y="0"/>
            <a:chExt cx="812800" cy="1350433"/>
          </a:xfrm>
        </p:grpSpPr>
        <p:sp>
          <p:nvSpPr>
            <p:cNvPr id="486" name="Shape 486"/>
            <p:cNvSpPr/>
            <p:nvPr/>
          </p:nvSpPr>
          <p:spPr>
            <a:xfrm>
              <a:off x="0" y="0"/>
              <a:ext cx="381001" cy="1350434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87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69900" y="12700"/>
              <a:ext cx="3429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91" name="Group 491"/>
          <p:cNvGrpSpPr/>
          <p:nvPr/>
        </p:nvGrpSpPr>
        <p:grpSpPr>
          <a:xfrm>
            <a:off x="4605166" y="5123479"/>
            <a:ext cx="2061900" cy="959821"/>
            <a:chOff x="43276" y="0"/>
            <a:chExt cx="2061898" cy="959820"/>
          </a:xfrm>
        </p:grpSpPr>
        <p:pic>
          <p:nvPicPr>
            <p:cNvPr id="489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76909" y="489920"/>
              <a:ext cx="9779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90" name="Shape 490"/>
            <p:cNvSpPr/>
            <p:nvPr/>
          </p:nvSpPr>
          <p:spPr>
            <a:xfrm flipH="1">
              <a:off x="43276" y="-1"/>
              <a:ext cx="2061899" cy="750472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7" grpId="1"/>
      <p:bldP build="whole" bldLvl="1" animBg="1" rev="0" advAuto="0" spid="478" grpId="4"/>
      <p:bldP build="whole" bldLvl="1" animBg="1" rev="0" advAuto="0" spid="491" grpId="5"/>
      <p:bldP build="whole" bldLvl="1" animBg="1" rev="0" advAuto="0" spid="479" grpId="2"/>
      <p:bldP build="whole" bldLvl="1" animBg="1" rev="0" advAuto="0" spid="488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494" name="Shape 494"/>
          <p:cNvSpPr/>
          <p:nvPr/>
        </p:nvSpPr>
        <p:spPr>
          <a:xfrm>
            <a:off x="4985022" y="4559300"/>
            <a:ext cx="30262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p.273, # 8 à 11.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/>
          <p:nvPr/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avons vu</a:t>
            </a:r>
          </a:p>
        </p:txBody>
      </p:sp>
      <p:sp>
        <p:nvSpPr>
          <p:cNvPr id="497" name="Shape 497"/>
          <p:cNvSpPr/>
          <p:nvPr/>
        </p:nvSpPr>
        <p:spPr>
          <a:xfrm>
            <a:off x="3365500" y="2717800"/>
            <a:ext cx="62611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cisaillements.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projections orthogonales.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projections obliques.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9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 dernier cours, nous avons vu</a:t>
            </a:r>
          </a:p>
        </p:txBody>
      </p:sp>
      <p:sp>
        <p:nvSpPr>
          <p:cNvPr id="45" name="Shape 45"/>
          <p:cNvSpPr/>
          <p:nvPr/>
        </p:nvSpPr>
        <p:spPr>
          <a:xfrm>
            <a:off x="4229100" y="2463800"/>
            <a:ext cx="4533900" cy="374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homothéties.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étirements.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rotations.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réflexions.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Devoir:</a:t>
            </a:r>
          </a:p>
        </p:txBody>
      </p:sp>
      <p:sp>
        <p:nvSpPr>
          <p:cNvPr id="500" name="Shape 500"/>
          <p:cNvSpPr/>
          <p:nvPr/>
        </p:nvSpPr>
        <p:spPr>
          <a:xfrm>
            <a:off x="6479288" y="4171950"/>
            <a:ext cx="30262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277, # 1 à 11</a:t>
            </a:r>
          </a:p>
        </p:txBody>
      </p:sp>
    </p:spTree>
  </p:cSld>
  <p:clrMapOvr>
    <a:masterClrMapping/>
  </p:clrMapOvr>
  <p:transition spd="fast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3365500" y="2717800"/>
            <a:ext cx="62611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cisaillements.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projections orthogonales.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projections obliques.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1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49" name="Shape 49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50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3" name="Group 73"/>
          <p:cNvGrpSpPr/>
          <p:nvPr/>
        </p:nvGrpSpPr>
        <p:grpSpPr>
          <a:xfrm>
            <a:off x="253999" y="1168400"/>
            <a:ext cx="5689601" cy="6045201"/>
            <a:chOff x="0" y="0"/>
            <a:chExt cx="5689600" cy="6045200"/>
          </a:xfrm>
        </p:grpSpPr>
        <p:sp>
          <p:nvSpPr>
            <p:cNvPr id="52" name="Shape 52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" name="Shape 53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" name="Shape 54"/>
            <p:cNvSpPr/>
            <p:nvPr/>
          </p:nvSpPr>
          <p:spPr>
            <a:xfrm flipH="1">
              <a:off x="14774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" name="Shape 55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6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44800" y="29337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938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8" name="Shape 58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2709608" y="2032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1727200" y="3162300"/>
            <a:ext cx="1257300" cy="1257300"/>
            <a:chOff x="0" y="0"/>
            <a:chExt cx="1257300" cy="1257300"/>
          </a:xfrm>
        </p:grpSpPr>
        <p:sp>
          <p:nvSpPr>
            <p:cNvPr id="74" name="Shape 74"/>
            <p:cNvSpPr/>
            <p:nvPr/>
          </p:nvSpPr>
          <p:spPr>
            <a:xfrm>
              <a:off x="0" y="0"/>
              <a:ext cx="12573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75" name="Shape 75"/>
            <p:cNvSpPr/>
            <p:nvPr/>
          </p:nvSpPr>
          <p:spPr>
            <a:xfrm flipV="1">
              <a:off x="25400" y="25398"/>
              <a:ext cx="1231900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 flipH="1" flipV="1">
              <a:off x="26439" y="25341"/>
              <a:ext cx="39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>
              <a:off x="50800" y="647701"/>
              <a:ext cx="563034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0" name="Group 100"/>
          <p:cNvGrpSpPr/>
          <p:nvPr/>
        </p:nvGrpSpPr>
        <p:grpSpPr>
          <a:xfrm>
            <a:off x="7200899" y="1206500"/>
            <a:ext cx="5689601" cy="6045201"/>
            <a:chOff x="0" y="0"/>
            <a:chExt cx="5689600" cy="6045200"/>
          </a:xfrm>
        </p:grpSpPr>
        <p:sp>
          <p:nvSpPr>
            <p:cNvPr id="79" name="Shape 79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" name="Shape 80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4774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44800" y="29337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938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5" name="Shape 85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" name="Shape 87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" name="Shape 90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" name="Shape 91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" name="Shape 92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" name="Shape 93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" name="Shape 95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" name="Shape 96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" name="Shape 97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" name="Shape 98"/>
            <p:cNvSpPr/>
            <p:nvPr/>
          </p:nvSpPr>
          <p:spPr>
            <a:xfrm flipH="1">
              <a:off x="2709608" y="2032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" name="Shape 99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6" name="Group 106"/>
          <p:cNvGrpSpPr/>
          <p:nvPr/>
        </p:nvGrpSpPr>
        <p:grpSpPr>
          <a:xfrm>
            <a:off x="8682566" y="3217333"/>
            <a:ext cx="2463801" cy="1219201"/>
            <a:chOff x="0" y="2457"/>
            <a:chExt cx="2463800" cy="1219200"/>
          </a:xfrm>
        </p:grpSpPr>
        <p:grpSp>
          <p:nvGrpSpPr>
            <p:cNvPr id="104" name="Group 104"/>
            <p:cNvGrpSpPr/>
            <p:nvPr/>
          </p:nvGrpSpPr>
          <p:grpSpPr>
            <a:xfrm>
              <a:off x="18010" y="2457"/>
              <a:ext cx="2437324" cy="1206524"/>
              <a:chOff x="0" y="2457"/>
              <a:chExt cx="2437322" cy="1206523"/>
            </a:xfrm>
          </p:grpSpPr>
          <p:sp>
            <p:nvSpPr>
              <p:cNvPr id="101" name="Shape 101"/>
              <p:cNvSpPr/>
              <p:nvPr/>
            </p:nvSpPr>
            <p:spPr>
              <a:xfrm flipV="1">
                <a:off x="1205422" y="10922"/>
                <a:ext cx="1231901" cy="2"/>
              </a:xfrm>
              <a:prstGeom prst="line">
                <a:avLst/>
              </a:prstGeom>
              <a:noFill/>
              <a:ln w="50800" cap="flat">
                <a:solidFill>
                  <a:srgbClr val="E324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02" name="Shape 102"/>
              <p:cNvSpPr/>
              <p:nvPr/>
            </p:nvSpPr>
            <p:spPr>
              <a:xfrm flipV="1">
                <a:off x="-1" y="2457"/>
                <a:ext cx="1205424" cy="1206524"/>
              </a:xfrm>
              <a:prstGeom prst="line">
                <a:avLst/>
              </a:prstGeom>
              <a:noFill/>
              <a:ln w="50800" cap="flat">
                <a:solidFill>
                  <a:srgbClr val="E324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612755" y="573957"/>
                <a:ext cx="584201" cy="8465"/>
              </a:xfrm>
              <a:prstGeom prst="line">
                <a:avLst/>
              </a:prstGeom>
              <a:noFill/>
              <a:ln w="50800" cap="flat">
                <a:solidFill>
                  <a:srgbClr val="E324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105" name="Shape 105"/>
            <p:cNvSpPr/>
            <p:nvPr/>
          </p:nvSpPr>
          <p:spPr>
            <a:xfrm>
              <a:off x="0" y="44790"/>
              <a:ext cx="2463800" cy="117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0614" y="0"/>
                  </a:lnTo>
                  <a:lnTo>
                    <a:pt x="21600" y="0"/>
                  </a:lnTo>
                  <a:lnTo>
                    <a:pt x="1068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pic>
        <p:nvPicPr>
          <p:cNvPr id="10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70000" y="7569200"/>
            <a:ext cx="2400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58100" y="7658100"/>
            <a:ext cx="3048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06500" y="8483600"/>
            <a:ext cx="24384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" grpId="1"/>
      <p:bldP build="whole" bldLvl="1" animBg="1" rev="0" advAuto="0" spid="107" grpId="4"/>
      <p:bldP build="whole" bldLvl="1" animBg="1" rev="0" advAuto="0" spid="109" grpId="5"/>
      <p:bldP build="whole" bldLvl="1" animBg="1" rev="0" advAuto="0" spid="108" grpId="6"/>
      <p:bldP build="whole" bldLvl="1" animBg="1" rev="0" advAuto="0" spid="78" grpId="2"/>
      <p:bldP build="whole" bldLvl="1" animBg="1" rev="0" advAuto="0" spid="106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13"/>
          <p:cNvGrpSpPr/>
          <p:nvPr/>
        </p:nvGrpSpPr>
        <p:grpSpPr>
          <a:xfrm>
            <a:off x="5803900" y="2603500"/>
            <a:ext cx="1270000" cy="1524000"/>
            <a:chOff x="0" y="0"/>
            <a:chExt cx="1270000" cy="1524000"/>
          </a:xfrm>
        </p:grpSpPr>
        <p:sp>
          <p:nvSpPr>
            <p:cNvPr id="111" name="Shape 111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112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5" name="Group 135"/>
          <p:cNvGrpSpPr/>
          <p:nvPr/>
        </p:nvGrpSpPr>
        <p:grpSpPr>
          <a:xfrm>
            <a:off x="253999" y="1168400"/>
            <a:ext cx="5689601" cy="6045201"/>
            <a:chOff x="0" y="0"/>
            <a:chExt cx="5689600" cy="6045200"/>
          </a:xfrm>
        </p:grpSpPr>
        <p:sp>
          <p:nvSpPr>
            <p:cNvPr id="114" name="Shape 114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" name="Shape 115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14774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" name="Shape 117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8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44800" y="29337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938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0" name="Shape 120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Shape 121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Shape 122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Shape 123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Shape 124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Shape 125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Shape 126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Shape 127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Shape 128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Shape 129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Shape 130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Shape 131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Shape 132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Shape 133"/>
            <p:cNvSpPr/>
            <p:nvPr/>
          </p:nvSpPr>
          <p:spPr>
            <a:xfrm flipH="1">
              <a:off x="2709608" y="2032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0" name="Group 140"/>
          <p:cNvGrpSpPr/>
          <p:nvPr/>
        </p:nvGrpSpPr>
        <p:grpSpPr>
          <a:xfrm>
            <a:off x="1727200" y="3162300"/>
            <a:ext cx="1257300" cy="1257300"/>
            <a:chOff x="0" y="0"/>
            <a:chExt cx="1257300" cy="1257300"/>
          </a:xfrm>
        </p:grpSpPr>
        <p:sp>
          <p:nvSpPr>
            <p:cNvPr id="136" name="Shape 136"/>
            <p:cNvSpPr/>
            <p:nvPr/>
          </p:nvSpPr>
          <p:spPr>
            <a:xfrm>
              <a:off x="0" y="0"/>
              <a:ext cx="12573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37" name="Shape 137"/>
            <p:cNvSpPr/>
            <p:nvPr/>
          </p:nvSpPr>
          <p:spPr>
            <a:xfrm flipV="1">
              <a:off x="25400" y="25398"/>
              <a:ext cx="1231900" cy="2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Shape 138"/>
            <p:cNvSpPr/>
            <p:nvPr/>
          </p:nvSpPr>
          <p:spPr>
            <a:xfrm flipH="1" flipV="1">
              <a:off x="26439" y="25341"/>
              <a:ext cx="39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50800" y="647701"/>
              <a:ext cx="563034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2" name="Group 162"/>
          <p:cNvGrpSpPr/>
          <p:nvPr/>
        </p:nvGrpSpPr>
        <p:grpSpPr>
          <a:xfrm>
            <a:off x="7200899" y="1206500"/>
            <a:ext cx="5689601" cy="6045201"/>
            <a:chOff x="0" y="0"/>
            <a:chExt cx="5689600" cy="6045200"/>
          </a:xfrm>
        </p:grpSpPr>
        <p:sp>
          <p:nvSpPr>
            <p:cNvPr id="141" name="Shape 141"/>
            <p:cNvSpPr/>
            <p:nvPr/>
          </p:nvSpPr>
          <p:spPr>
            <a:xfrm flipH="1">
              <a:off x="3314700" y="101600"/>
              <a:ext cx="1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Shape 142"/>
            <p:cNvSpPr/>
            <p:nvPr/>
          </p:nvSpPr>
          <p:spPr>
            <a:xfrm>
              <a:off x="76200" y="2611966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 flipH="1">
              <a:off x="1477433" y="0"/>
              <a:ext cx="2" cy="6011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 flipH="1" flipV="1">
              <a:off x="-1" y="3230033"/>
              <a:ext cx="5689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5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44800" y="29337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6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93800" y="17145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7" name="Shape 147"/>
            <p:cNvSpPr/>
            <p:nvPr/>
          </p:nvSpPr>
          <p:spPr>
            <a:xfrm>
              <a:off x="76200" y="2008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76200" y="1399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76200" y="789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76200" y="1798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76200" y="38374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76200" y="44470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76200" y="50566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76200" y="5666232"/>
              <a:ext cx="5283200" cy="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 flipH="1">
              <a:off x="3928808" y="1016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 flipH="1">
              <a:off x="45384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 flipH="1">
              <a:off x="51480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 flipH="1">
              <a:off x="2712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 flipH="1">
              <a:off x="880808" y="1143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 flipH="1">
              <a:off x="2709608" y="2032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 flipH="1">
              <a:off x="2100008" y="127000"/>
              <a:ext cx="2" cy="5842001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7" name="Group 167"/>
          <p:cNvGrpSpPr/>
          <p:nvPr/>
        </p:nvGrpSpPr>
        <p:grpSpPr>
          <a:xfrm>
            <a:off x="8669866" y="3183466"/>
            <a:ext cx="3687234" cy="1253068"/>
            <a:chOff x="0" y="0"/>
            <a:chExt cx="3687233" cy="1253066"/>
          </a:xfrm>
        </p:grpSpPr>
        <p:sp>
          <p:nvSpPr>
            <p:cNvPr id="163" name="Shape 163"/>
            <p:cNvSpPr/>
            <p:nvPr/>
          </p:nvSpPr>
          <p:spPr>
            <a:xfrm>
              <a:off x="0" y="0"/>
              <a:ext cx="3674534" cy="125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4433" y="292"/>
                  </a:lnTo>
                  <a:lnTo>
                    <a:pt x="21600" y="0"/>
                  </a:lnTo>
                  <a:lnTo>
                    <a:pt x="7167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 flipV="1">
              <a:off x="2455333" y="29631"/>
              <a:ext cx="1231901" cy="3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 flipV="1">
              <a:off x="30710" y="33866"/>
              <a:ext cx="2441557" cy="1206524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253066" y="643466"/>
              <a:ext cx="584201" cy="846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168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70000" y="7569200"/>
            <a:ext cx="2400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20800" y="8369300"/>
            <a:ext cx="2438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658100" y="7810500"/>
            <a:ext cx="30480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5"/>
      <p:bldP build="whole" bldLvl="1" animBg="1" rev="0" advAuto="0" spid="113" grpId="1"/>
      <p:bldP build="whole" bldLvl="1" animBg="1" rev="0" advAuto="0" spid="167" grpId="3"/>
      <p:bldP build="whole" bldLvl="1" animBg="1" rev="0" advAuto="0" spid="140" grpId="2"/>
      <p:bldP build="whole" bldLvl="1" animBg="1" rev="0" advAuto="0" spid="168" grpId="4"/>
      <p:bldP build="whole" bldLvl="1" animBg="1" rev="0" advAuto="0" spid="170" grpId="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88900" y="15621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Définition:</a:t>
            </a:r>
          </a:p>
        </p:txBody>
      </p:sp>
      <p:sp>
        <p:nvSpPr>
          <p:cNvPr id="173" name="Shape 173"/>
          <p:cNvSpPr/>
          <p:nvPr/>
        </p:nvSpPr>
        <p:spPr>
          <a:xfrm>
            <a:off x="2971800" y="1714500"/>
            <a:ext cx="102743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Le cisaillement d’un facteur    </a:t>
            </a:r>
            <a:r>
              <a:rPr i="1" sz="3600"/>
              <a:t> </a:t>
            </a:r>
            <a:r>
              <a:rPr sz="3600"/>
              <a:t>dans la direction     est une transformation linéaire telle que</a:t>
            </a:r>
          </a:p>
        </p:txBody>
      </p:sp>
      <p:pic>
        <p:nvPicPr>
          <p:cNvPr id="174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80400" y="1841500"/>
            <a:ext cx="215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64000" y="4787900"/>
            <a:ext cx="1828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02500" y="4800600"/>
            <a:ext cx="3517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849100" y="1841500"/>
            <a:ext cx="279400" cy="342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2"/>
      <p:bldP build="whole" bldLvl="1" animBg="1" rev="0" advAuto="0" spid="17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Remarque:</a:t>
            </a:r>
          </a:p>
        </p:txBody>
      </p:sp>
      <p:grpSp>
        <p:nvGrpSpPr>
          <p:cNvPr id="182" name="Group 182"/>
          <p:cNvGrpSpPr/>
          <p:nvPr/>
        </p:nvGrpSpPr>
        <p:grpSpPr>
          <a:xfrm>
            <a:off x="901700" y="6388100"/>
            <a:ext cx="10985500" cy="1536700"/>
            <a:chOff x="0" y="0"/>
            <a:chExt cx="10985500" cy="1536700"/>
          </a:xfrm>
        </p:grpSpPr>
        <p:sp>
          <p:nvSpPr>
            <p:cNvPr id="180" name="Shape 180"/>
            <p:cNvSpPr/>
            <p:nvPr/>
          </p:nvSpPr>
          <p:spPr>
            <a:xfrm>
              <a:off x="9182100" y="977900"/>
              <a:ext cx="1803400" cy="558800"/>
            </a:xfrm>
            <a:prstGeom prst="roundRect">
              <a:avLst>
                <a:gd name="adj" fmla="val 34091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81" name="Shape 181"/>
            <p:cNvSpPr/>
            <p:nvPr/>
          </p:nvSpPr>
          <p:spPr>
            <a:xfrm>
              <a:off x="0" y="0"/>
              <a:ext cx="1282700" cy="584200"/>
            </a:xfrm>
            <a:prstGeom prst="roundRect">
              <a:avLst>
                <a:gd name="adj" fmla="val 32609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85" name="Group 185"/>
          <p:cNvGrpSpPr/>
          <p:nvPr/>
        </p:nvGrpSpPr>
        <p:grpSpPr>
          <a:xfrm>
            <a:off x="914400" y="5245100"/>
            <a:ext cx="7302500" cy="584200"/>
            <a:chOff x="0" y="0"/>
            <a:chExt cx="7302500" cy="584200"/>
          </a:xfrm>
        </p:grpSpPr>
        <p:sp>
          <p:nvSpPr>
            <p:cNvPr id="183" name="Shape 183"/>
            <p:cNvSpPr/>
            <p:nvPr/>
          </p:nvSpPr>
          <p:spPr>
            <a:xfrm>
              <a:off x="6870700" y="25400"/>
              <a:ext cx="431800" cy="558800"/>
            </a:xfrm>
            <a:prstGeom prst="roundRect">
              <a:avLst>
                <a:gd name="adj" fmla="val 44118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0" y="0"/>
              <a:ext cx="1054100" cy="584200"/>
            </a:xfrm>
            <a:prstGeom prst="roundRect">
              <a:avLst>
                <a:gd name="adj" fmla="val 32609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88" name="Group 188"/>
          <p:cNvGrpSpPr/>
          <p:nvPr/>
        </p:nvGrpSpPr>
        <p:grpSpPr>
          <a:xfrm>
            <a:off x="8775700" y="7378700"/>
            <a:ext cx="3098800" cy="520700"/>
            <a:chOff x="0" y="0"/>
            <a:chExt cx="3098800" cy="520700"/>
          </a:xfrm>
        </p:grpSpPr>
        <p:sp>
          <p:nvSpPr>
            <p:cNvPr id="186" name="Shape 186"/>
            <p:cNvSpPr/>
            <p:nvPr/>
          </p:nvSpPr>
          <p:spPr>
            <a:xfrm>
              <a:off x="0" y="0"/>
              <a:ext cx="533400" cy="520700"/>
            </a:xfrm>
            <a:prstGeom prst="roundRect">
              <a:avLst>
                <a:gd name="adj" fmla="val 36585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87" name="Shape 187"/>
            <p:cNvSpPr/>
            <p:nvPr/>
          </p:nvSpPr>
          <p:spPr>
            <a:xfrm>
              <a:off x="2692400" y="0"/>
              <a:ext cx="406400" cy="520700"/>
            </a:xfrm>
            <a:prstGeom prst="roundRect">
              <a:avLst>
                <a:gd name="adj" fmla="val 46875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91" name="Group 191"/>
          <p:cNvGrpSpPr/>
          <p:nvPr/>
        </p:nvGrpSpPr>
        <p:grpSpPr>
          <a:xfrm>
            <a:off x="7137400" y="7378700"/>
            <a:ext cx="3530600" cy="520700"/>
            <a:chOff x="0" y="0"/>
            <a:chExt cx="3530600" cy="520700"/>
          </a:xfrm>
        </p:grpSpPr>
        <p:sp>
          <p:nvSpPr>
            <p:cNvPr id="189" name="Shape 189"/>
            <p:cNvSpPr/>
            <p:nvPr/>
          </p:nvSpPr>
          <p:spPr>
            <a:xfrm>
              <a:off x="0" y="0"/>
              <a:ext cx="812800" cy="520700"/>
            </a:xfrm>
            <a:prstGeom prst="roundRect">
              <a:avLst>
                <a:gd name="adj" fmla="val 36585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90" name="Shape 190"/>
            <p:cNvSpPr/>
            <p:nvPr/>
          </p:nvSpPr>
          <p:spPr>
            <a:xfrm>
              <a:off x="2984500" y="0"/>
              <a:ext cx="546100" cy="520700"/>
            </a:xfrm>
            <a:prstGeom prst="roundRect">
              <a:avLst>
                <a:gd name="adj" fmla="val 36585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94" name="Group 194"/>
          <p:cNvGrpSpPr/>
          <p:nvPr/>
        </p:nvGrpSpPr>
        <p:grpSpPr>
          <a:xfrm>
            <a:off x="5270500" y="6388100"/>
            <a:ext cx="4013200" cy="584200"/>
            <a:chOff x="0" y="0"/>
            <a:chExt cx="4013200" cy="584200"/>
          </a:xfrm>
        </p:grpSpPr>
        <p:sp>
          <p:nvSpPr>
            <p:cNvPr id="192" name="Shape 192"/>
            <p:cNvSpPr/>
            <p:nvPr/>
          </p:nvSpPr>
          <p:spPr>
            <a:xfrm>
              <a:off x="2209800" y="12700"/>
              <a:ext cx="1803400" cy="558800"/>
            </a:xfrm>
            <a:prstGeom prst="roundRect">
              <a:avLst>
                <a:gd name="adj" fmla="val 34091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93" name="Shape 193"/>
            <p:cNvSpPr/>
            <p:nvPr/>
          </p:nvSpPr>
          <p:spPr>
            <a:xfrm>
              <a:off x="0" y="0"/>
              <a:ext cx="1282700" cy="584200"/>
            </a:xfrm>
            <a:prstGeom prst="roundRect">
              <a:avLst>
                <a:gd name="adj" fmla="val 32609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197" name="Group 197"/>
          <p:cNvGrpSpPr/>
          <p:nvPr/>
        </p:nvGrpSpPr>
        <p:grpSpPr>
          <a:xfrm>
            <a:off x="6197600" y="2908300"/>
            <a:ext cx="3606800" cy="584200"/>
            <a:chOff x="0" y="0"/>
            <a:chExt cx="3606800" cy="584200"/>
          </a:xfrm>
        </p:grpSpPr>
        <p:sp>
          <p:nvSpPr>
            <p:cNvPr id="195" name="Shape 195"/>
            <p:cNvSpPr/>
            <p:nvPr/>
          </p:nvSpPr>
          <p:spPr>
            <a:xfrm>
              <a:off x="1803400" y="12700"/>
              <a:ext cx="1803400" cy="558800"/>
            </a:xfrm>
            <a:prstGeom prst="roundRect">
              <a:avLst>
                <a:gd name="adj" fmla="val 34091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96" name="Shape 196"/>
            <p:cNvSpPr/>
            <p:nvPr/>
          </p:nvSpPr>
          <p:spPr>
            <a:xfrm>
              <a:off x="0" y="0"/>
              <a:ext cx="1282700" cy="584200"/>
            </a:xfrm>
            <a:prstGeom prst="roundRect">
              <a:avLst>
                <a:gd name="adj" fmla="val 32609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00" name="Group 200"/>
          <p:cNvGrpSpPr/>
          <p:nvPr/>
        </p:nvGrpSpPr>
        <p:grpSpPr>
          <a:xfrm>
            <a:off x="1460500" y="6413500"/>
            <a:ext cx="2628900" cy="520700"/>
            <a:chOff x="0" y="0"/>
            <a:chExt cx="2628900" cy="520700"/>
          </a:xfrm>
        </p:grpSpPr>
        <p:sp>
          <p:nvSpPr>
            <p:cNvPr id="198" name="Shape 198"/>
            <p:cNvSpPr/>
            <p:nvPr/>
          </p:nvSpPr>
          <p:spPr>
            <a:xfrm>
              <a:off x="1816100" y="0"/>
              <a:ext cx="812800" cy="520700"/>
            </a:xfrm>
            <a:prstGeom prst="roundRect">
              <a:avLst>
                <a:gd name="adj" fmla="val 36585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99" name="Shape 199"/>
            <p:cNvSpPr/>
            <p:nvPr/>
          </p:nvSpPr>
          <p:spPr>
            <a:xfrm>
              <a:off x="0" y="0"/>
              <a:ext cx="546100" cy="520700"/>
            </a:xfrm>
            <a:prstGeom prst="roundRect">
              <a:avLst>
                <a:gd name="adj" fmla="val 36585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03" name="Group 203"/>
          <p:cNvGrpSpPr/>
          <p:nvPr/>
        </p:nvGrpSpPr>
        <p:grpSpPr>
          <a:xfrm>
            <a:off x="10668000" y="3898900"/>
            <a:ext cx="1968500" cy="520700"/>
            <a:chOff x="0" y="0"/>
            <a:chExt cx="1968500" cy="520700"/>
          </a:xfrm>
        </p:grpSpPr>
        <p:sp>
          <p:nvSpPr>
            <p:cNvPr id="201" name="Shape 201"/>
            <p:cNvSpPr/>
            <p:nvPr/>
          </p:nvSpPr>
          <p:spPr>
            <a:xfrm>
              <a:off x="1155700" y="0"/>
              <a:ext cx="812800" cy="520700"/>
            </a:xfrm>
            <a:prstGeom prst="roundRect">
              <a:avLst>
                <a:gd name="adj" fmla="val 36585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02" name="Shape 202"/>
            <p:cNvSpPr/>
            <p:nvPr/>
          </p:nvSpPr>
          <p:spPr>
            <a:xfrm>
              <a:off x="0" y="0"/>
              <a:ext cx="546100" cy="520700"/>
            </a:xfrm>
            <a:prstGeom prst="roundRect">
              <a:avLst>
                <a:gd name="adj" fmla="val 36585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06" name="Group 206"/>
          <p:cNvGrpSpPr/>
          <p:nvPr/>
        </p:nvGrpSpPr>
        <p:grpSpPr>
          <a:xfrm>
            <a:off x="6438900" y="5270500"/>
            <a:ext cx="1790700" cy="520700"/>
            <a:chOff x="0" y="0"/>
            <a:chExt cx="1790700" cy="520700"/>
          </a:xfrm>
        </p:grpSpPr>
        <p:sp>
          <p:nvSpPr>
            <p:cNvPr id="204" name="Shape 204"/>
            <p:cNvSpPr/>
            <p:nvPr/>
          </p:nvSpPr>
          <p:spPr>
            <a:xfrm>
              <a:off x="1333500" y="0"/>
              <a:ext cx="457200" cy="520700"/>
            </a:xfrm>
            <a:prstGeom prst="roundRect">
              <a:avLst>
                <a:gd name="adj" fmla="val 41667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05" name="Shape 205"/>
            <p:cNvSpPr/>
            <p:nvPr/>
          </p:nvSpPr>
          <p:spPr>
            <a:xfrm>
              <a:off x="0" y="0"/>
              <a:ext cx="533400" cy="520700"/>
            </a:xfrm>
            <a:prstGeom prst="roundRect">
              <a:avLst>
                <a:gd name="adj" fmla="val 36585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09" name="Group 209"/>
          <p:cNvGrpSpPr/>
          <p:nvPr/>
        </p:nvGrpSpPr>
        <p:grpSpPr>
          <a:xfrm>
            <a:off x="4724400" y="5245100"/>
            <a:ext cx="2336800" cy="596900"/>
            <a:chOff x="0" y="0"/>
            <a:chExt cx="2336800" cy="596900"/>
          </a:xfrm>
        </p:grpSpPr>
        <p:sp>
          <p:nvSpPr>
            <p:cNvPr id="207" name="Shape 207"/>
            <p:cNvSpPr/>
            <p:nvPr/>
          </p:nvSpPr>
          <p:spPr>
            <a:xfrm>
              <a:off x="1905000" y="38100"/>
              <a:ext cx="431800" cy="558800"/>
            </a:xfrm>
            <a:prstGeom prst="roundRect">
              <a:avLst>
                <a:gd name="adj" fmla="val 44118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08" name="Shape 208"/>
            <p:cNvSpPr/>
            <p:nvPr/>
          </p:nvSpPr>
          <p:spPr>
            <a:xfrm>
              <a:off x="0" y="0"/>
              <a:ext cx="1054100" cy="584200"/>
            </a:xfrm>
            <a:prstGeom prst="roundRect">
              <a:avLst>
                <a:gd name="adj" fmla="val 32609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12" name="Group 212"/>
          <p:cNvGrpSpPr/>
          <p:nvPr/>
        </p:nvGrpSpPr>
        <p:grpSpPr>
          <a:xfrm>
            <a:off x="3162300" y="2908300"/>
            <a:ext cx="2032000" cy="584200"/>
            <a:chOff x="0" y="0"/>
            <a:chExt cx="2032000" cy="584200"/>
          </a:xfrm>
        </p:grpSpPr>
        <p:sp>
          <p:nvSpPr>
            <p:cNvPr id="210" name="Shape 210"/>
            <p:cNvSpPr/>
            <p:nvPr/>
          </p:nvSpPr>
          <p:spPr>
            <a:xfrm>
              <a:off x="1600200" y="25400"/>
              <a:ext cx="431800" cy="558800"/>
            </a:xfrm>
            <a:prstGeom prst="roundRect">
              <a:avLst>
                <a:gd name="adj" fmla="val 44118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11" name="Shape 211"/>
            <p:cNvSpPr/>
            <p:nvPr/>
          </p:nvSpPr>
          <p:spPr>
            <a:xfrm>
              <a:off x="0" y="0"/>
              <a:ext cx="1054100" cy="584200"/>
            </a:xfrm>
            <a:prstGeom prst="roundRect">
              <a:avLst>
                <a:gd name="adj" fmla="val 32609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15" name="Group 215"/>
          <p:cNvGrpSpPr/>
          <p:nvPr/>
        </p:nvGrpSpPr>
        <p:grpSpPr>
          <a:xfrm>
            <a:off x="1447800" y="5308600"/>
            <a:ext cx="2159000" cy="520700"/>
            <a:chOff x="0" y="0"/>
            <a:chExt cx="2159000" cy="520700"/>
          </a:xfrm>
        </p:grpSpPr>
        <p:sp>
          <p:nvSpPr>
            <p:cNvPr id="213" name="Shape 213"/>
            <p:cNvSpPr/>
            <p:nvPr/>
          </p:nvSpPr>
          <p:spPr>
            <a:xfrm>
              <a:off x="1625600" y="0"/>
              <a:ext cx="533400" cy="520700"/>
            </a:xfrm>
            <a:prstGeom prst="roundRect">
              <a:avLst>
                <a:gd name="adj" fmla="val 36585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14" name="Shape 214"/>
            <p:cNvSpPr/>
            <p:nvPr/>
          </p:nvSpPr>
          <p:spPr>
            <a:xfrm>
              <a:off x="0" y="0"/>
              <a:ext cx="457200" cy="520700"/>
            </a:xfrm>
            <a:prstGeom prst="roundRect">
              <a:avLst>
                <a:gd name="adj" fmla="val 41667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18" name="Group 218"/>
          <p:cNvGrpSpPr/>
          <p:nvPr/>
        </p:nvGrpSpPr>
        <p:grpSpPr>
          <a:xfrm>
            <a:off x="8013700" y="3898900"/>
            <a:ext cx="1473200" cy="520700"/>
            <a:chOff x="0" y="0"/>
            <a:chExt cx="1473200" cy="520700"/>
          </a:xfrm>
        </p:grpSpPr>
        <p:sp>
          <p:nvSpPr>
            <p:cNvPr id="216" name="Shape 216"/>
            <p:cNvSpPr/>
            <p:nvPr/>
          </p:nvSpPr>
          <p:spPr>
            <a:xfrm>
              <a:off x="939800" y="0"/>
              <a:ext cx="533400" cy="520700"/>
            </a:xfrm>
            <a:prstGeom prst="roundRect">
              <a:avLst>
                <a:gd name="adj" fmla="val 36585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17" name="Shape 217"/>
            <p:cNvSpPr/>
            <p:nvPr/>
          </p:nvSpPr>
          <p:spPr>
            <a:xfrm>
              <a:off x="0" y="0"/>
              <a:ext cx="457200" cy="520700"/>
            </a:xfrm>
            <a:prstGeom prst="roundRect">
              <a:avLst>
                <a:gd name="adj" fmla="val 41667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219" name="Shape 219"/>
          <p:cNvSpPr/>
          <p:nvPr/>
        </p:nvSpPr>
        <p:spPr>
          <a:xfrm>
            <a:off x="3327027" y="565150"/>
            <a:ext cx="88773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C’est surtout la direction du vecteur </a:t>
            </a:r>
            <a:endParaRPr sz="3600"/>
          </a:p>
          <a:p>
            <a:pPr lvl="0" algn="l">
              <a:defRPr sz="1800"/>
            </a:pPr>
            <a:r>
              <a:rPr sz="3600"/>
              <a:t>et le facteur qui définissent le cisaillement.</a:t>
            </a:r>
          </a:p>
        </p:txBody>
      </p:sp>
      <p:sp>
        <p:nvSpPr>
          <p:cNvPr id="220" name="Shape 220"/>
          <p:cNvSpPr/>
          <p:nvPr/>
        </p:nvSpPr>
        <p:spPr>
          <a:xfrm>
            <a:off x="627620" y="2235200"/>
            <a:ext cx="12026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Si on a un cisaillement de facteur </a:t>
            </a:r>
            <a:r>
              <a:rPr i="1" sz="3600"/>
              <a:t>k</a:t>
            </a:r>
            <a:r>
              <a:rPr sz="3600"/>
              <a:t> dans la direction de    , c.-à-d.</a:t>
            </a:r>
          </a:p>
        </p:txBody>
      </p:sp>
      <p:pic>
        <p:nvPicPr>
          <p:cNvPr id="22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51200" y="2984500"/>
            <a:ext cx="1828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35700" y="2984500"/>
            <a:ext cx="3517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15300" y="3962400"/>
            <a:ext cx="1346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03900" y="3898900"/>
            <a:ext cx="990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41400" y="5334000"/>
            <a:ext cx="2641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051300" y="5334000"/>
            <a:ext cx="1587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969000" y="5372100"/>
            <a:ext cx="965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404100" y="5359400"/>
            <a:ext cx="7366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7900" y="6438900"/>
            <a:ext cx="3238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584700" y="6489700"/>
            <a:ext cx="1892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680200" y="6489700"/>
            <a:ext cx="2641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692900" y="7442200"/>
            <a:ext cx="25654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9639300" y="7442200"/>
            <a:ext cx="20828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0845800" y="2374900"/>
            <a:ext cx="2794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Shape 235"/>
          <p:cNvSpPr/>
          <p:nvPr/>
        </p:nvSpPr>
        <p:spPr>
          <a:xfrm>
            <a:off x="1257300" y="3784600"/>
            <a:ext cx="416860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et un vecteur parallèle</a:t>
            </a:r>
          </a:p>
        </p:txBody>
      </p:sp>
      <p:sp>
        <p:nvSpPr>
          <p:cNvPr id="236" name="Shape 236"/>
          <p:cNvSpPr/>
          <p:nvPr/>
        </p:nvSpPr>
        <p:spPr>
          <a:xfrm>
            <a:off x="567295" y="4559300"/>
            <a:ext cx="9905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alors</a:t>
            </a:r>
          </a:p>
        </p:txBody>
      </p:sp>
      <p:pic>
        <p:nvPicPr>
          <p:cNvPr id="237" name="droppedImage.pdf"/>
          <p:cNvPicPr/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9829800" y="3962400"/>
            <a:ext cx="27305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hape 238"/>
          <p:cNvSpPr/>
          <p:nvPr/>
        </p:nvSpPr>
        <p:spPr>
          <a:xfrm>
            <a:off x="2501900" y="4864075"/>
            <a:ext cx="635000" cy="5461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4" fill="norm" stroke="1" extrusionOk="0">
                <a:moveTo>
                  <a:pt x="21600" y="16465"/>
                </a:moveTo>
                <a:cubicBezTo>
                  <a:pt x="21600" y="16465"/>
                  <a:pt x="14452" y="-146"/>
                  <a:pt x="12096" y="1"/>
                </a:cubicBezTo>
                <a:cubicBezTo>
                  <a:pt x="9217" y="181"/>
                  <a:pt x="0" y="21454"/>
                  <a:pt x="0" y="21454"/>
                </a:cubicBezTo>
              </a:path>
            </a:pathLst>
          </a:custGeom>
          <a:ln w="38100">
            <a:solidFill>
              <a:srgbClr val="FF401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>
              <a:defRPr sz="43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39" name="Shape 239"/>
          <p:cNvSpPr/>
          <p:nvPr/>
        </p:nvSpPr>
        <p:spPr>
          <a:xfrm>
            <a:off x="2705100" y="5994400"/>
            <a:ext cx="635000" cy="5461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4" fill="norm" stroke="1" extrusionOk="0">
                <a:moveTo>
                  <a:pt x="21600" y="16465"/>
                </a:moveTo>
                <a:cubicBezTo>
                  <a:pt x="21600" y="16465"/>
                  <a:pt x="14452" y="-146"/>
                  <a:pt x="12096" y="1"/>
                </a:cubicBezTo>
                <a:cubicBezTo>
                  <a:pt x="9217" y="181"/>
                  <a:pt x="0" y="21454"/>
                  <a:pt x="0" y="21454"/>
                </a:cubicBezTo>
              </a:path>
            </a:pathLst>
          </a:custGeom>
          <a:ln w="38100">
            <a:solidFill>
              <a:srgbClr val="FF401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>
              <a:defRPr sz="43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242" name="Group 242"/>
          <p:cNvGrpSpPr/>
          <p:nvPr/>
        </p:nvGrpSpPr>
        <p:grpSpPr>
          <a:xfrm>
            <a:off x="7239000" y="5927666"/>
            <a:ext cx="1651000" cy="612860"/>
            <a:chOff x="0" y="0"/>
            <a:chExt cx="1651000" cy="612859"/>
          </a:xfrm>
        </p:grpSpPr>
        <p:sp>
          <p:nvSpPr>
            <p:cNvPr id="240" name="Shape 240"/>
            <p:cNvSpPr/>
            <p:nvPr/>
          </p:nvSpPr>
          <p:spPr>
            <a:xfrm>
              <a:off x="0" y="231806"/>
              <a:ext cx="355600" cy="38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21390"/>
                  </a:moveTo>
                  <a:cubicBezTo>
                    <a:pt x="21600" y="21390"/>
                    <a:pt x="15779" y="-209"/>
                    <a:pt x="11571" y="1"/>
                  </a:cubicBezTo>
                  <a:cubicBezTo>
                    <a:pt x="6431" y="258"/>
                    <a:pt x="0" y="21391"/>
                    <a:pt x="0" y="21391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3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241" name="Shape 241"/>
            <p:cNvSpPr/>
            <p:nvPr/>
          </p:nvSpPr>
          <p:spPr>
            <a:xfrm>
              <a:off x="0" y="0"/>
              <a:ext cx="1651000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85" fill="norm" stroke="1" extrusionOk="0">
                  <a:moveTo>
                    <a:pt x="21600" y="19446"/>
                  </a:moveTo>
                  <a:cubicBezTo>
                    <a:pt x="21600" y="19446"/>
                    <a:pt x="20303" y="-1715"/>
                    <a:pt x="9694" y="112"/>
                  </a:cubicBezTo>
                  <a:cubicBezTo>
                    <a:pt x="4592" y="991"/>
                    <a:pt x="0" y="19885"/>
                    <a:pt x="0" y="19885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3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after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presetClass="exi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after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presetClass="entr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after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presetClass="entr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presetClass="entr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presetClass="entr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presetClass="entr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afterEffect" presetClass="entr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presetClass="entr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presetClass="entr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presetClass="entr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presetClass="entr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presetClass="entr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presetClass="exi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afterEffect" presetClass="exi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afterEffect" presetClass="exi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afterEffect" presetClass="exi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afterEffect" presetClass="exi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afterEffect" presetClass="exit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afterEffect" presetClass="exit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nodeType="afterEffect" presetClass="exit" presetSubtype="0" presetID="1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afterEffect" presetClass="exit" presetSubtype="0" presetID="1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afterEffect" presetClass="exit" presetSubtype="0" presetID="1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afterEffect" presetClass="exit" presetSubtype="0" presetID="1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presetClass="entr" presetSubtype="0" presetID="1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presetClass="entr" presetSubtype="0" presetID="1" grpId="4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19"/>
      <p:bldP build="whole" bldLvl="1" animBg="1" rev="0" advAuto="0" spid="200" grpId="23"/>
      <p:bldP build="whole" bldLvl="1" animBg="1" rev="0" advAuto="0" spid="206" grpId="20"/>
      <p:bldP build="whole" bldLvl="1" animBg="1" rev="0" advAuto="0" spid="235" grpId="5"/>
      <p:bldP build="whole" bldLvl="1" animBg="1" rev="0" advAuto="0" spid="238" grpId="14"/>
      <p:bldP build="whole" bldLvl="1" animBg="1" rev="0" advAuto="0" spid="194" grpId="28"/>
      <p:bldP build="whole" bldLvl="1" animBg="1" rev="0" advAuto="0" spid="191" grpId="32"/>
      <p:bldP build="whole" bldLvl="1" animBg="1" rev="0" advAuto="0" spid="191" grpId="35"/>
      <p:bldP build="whole" bldLvl="1" animBg="1" rev="0" advAuto="0" spid="229" grpId="21"/>
      <p:bldP build="whole" bldLvl="1" animBg="1" rev="0" advAuto="0" spid="197" grpId="27"/>
      <p:bldP build="whole" bldLvl="1" animBg="1" rev="0" advAuto="0" spid="215" grpId="39"/>
      <p:bldP build="whole" bldLvl="1" animBg="1" rev="0" advAuto="0" spid="226" grpId="13"/>
      <p:bldP build="whole" bldLvl="1" animBg="1" rev="0" advAuto="0" spid="225" grpId="10"/>
      <p:bldP build="whole" bldLvl="1" animBg="1" rev="0" advAuto="0" spid="194" grpId="36"/>
      <p:bldP build="whole" bldLvl="1" animBg="1" rev="0" advAuto="0" spid="233" grpId="31"/>
      <p:bldP build="whole" bldLvl="1" animBg="1" rev="0" advAuto="0" spid="239" grpId="25"/>
      <p:bldP build="whole" bldLvl="1" animBg="1" rev="0" advAuto="0" spid="200" grpId="37"/>
      <p:bldP build="whole" bldLvl="1" animBg="1" rev="0" advAuto="0" spid="185" grpId="45"/>
      <p:bldP build="whole" bldLvl="1" animBg="1" rev="0" advAuto="0" spid="203" grpId="22"/>
      <p:bldP build="whole" bldLvl="1" animBg="1" rev="0" advAuto="0" spid="206" grpId="38"/>
      <p:bldP build="whole" bldLvl="1" animBg="1" rev="0" advAuto="0" spid="218" grpId="11"/>
      <p:bldP build="whole" bldLvl="1" animBg="1" rev="0" advAuto="0" spid="236" grpId="9"/>
      <p:bldP build="whole" bldLvl="1" animBg="1" rev="0" advAuto="0" spid="222" grpId="4"/>
      <p:bldP build="whole" bldLvl="1" animBg="1" rev="0" advAuto="0" spid="188" grpId="33"/>
      <p:bldP build="whole" bldLvl="1" animBg="1" rev="0" advAuto="0" spid="188" grpId="34"/>
      <p:bldP build="whole" bldLvl="1" animBg="1" rev="0" advAuto="0" spid="238" grpId="40"/>
      <p:bldP build="whole" bldLvl="1" animBg="1" rev="0" advAuto="0" spid="223" grpId="7"/>
      <p:bldP build="whole" bldLvl="1" animBg="1" rev="0" advAuto="0" spid="239" grpId="41"/>
      <p:bldP build="whole" bldLvl="1" animBg="1" rev="0" advAuto="0" spid="212" grpId="17"/>
      <p:bldP build="whole" bldLvl="1" animBg="1" rev="0" advAuto="0" spid="232" grpId="29"/>
      <p:bldP build="whole" bldLvl="1" animBg="1" rev="0" advAuto="0" spid="203" grpId="43"/>
      <p:bldP build="whole" bldLvl="1" animBg="1" rev="0" advAuto="0" spid="228" grpId="18"/>
      <p:bldP build="whole" bldLvl="1" animBg="1" rev="0" advAuto="0" spid="227" grpId="15"/>
      <p:bldP build="whole" bldLvl="1" animBg="1" rev="0" advAuto="0" spid="237" grpId="8"/>
      <p:bldP build="whole" bldLvl="1" animBg="1" rev="0" advAuto="0" spid="231" grpId="26"/>
      <p:bldP build="whole" bldLvl="1" animBg="1" rev="0" advAuto="0" spid="221" grpId="3"/>
      <p:bldP build="whole" bldLvl="1" animBg="1" rev="0" advAuto="0" spid="230" grpId="24"/>
      <p:bldP build="whole" bldLvl="1" animBg="1" rev="0" advAuto="0" spid="224" grpId="6"/>
      <p:bldP build="whole" bldLvl="1" animBg="1" rev="0" advAuto="0" spid="215" grpId="12"/>
      <p:bldP build="whole" bldLvl="1" animBg="1" rev="0" advAuto="0" spid="218" grpId="44"/>
      <p:bldP build="whole" bldLvl="1" animBg="1" rev="0" advAuto="0" spid="242" grpId="30"/>
      <p:bldP build="whole" bldLvl="1" animBg="1" rev="0" advAuto="0" spid="182" grpId="46"/>
      <p:bldP build="whole" bldLvl="1" animBg="1" rev="0" advAuto="0" spid="220" grpId="1"/>
      <p:bldP build="whole" bldLvl="1" animBg="1" rev="0" advAuto="0" spid="234" grpId="2"/>
      <p:bldP build="whole" bldLvl="1" animBg="1" rev="0" advAuto="0" spid="242" grpId="42"/>
      <p:bldP build="whole" bldLvl="1" animBg="1" rev="0" advAuto="0" spid="209" grpId="1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Remarque:</a:t>
            </a:r>
          </a:p>
        </p:txBody>
      </p:sp>
      <p:sp>
        <p:nvSpPr>
          <p:cNvPr id="245" name="Shape 245"/>
          <p:cNvSpPr/>
          <p:nvPr/>
        </p:nvSpPr>
        <p:spPr>
          <a:xfrm rot="16200000">
            <a:off x="2336800" y="6985000"/>
            <a:ext cx="1206500" cy="647700"/>
          </a:xfrm>
          <a:prstGeom prst="roundRect">
            <a:avLst>
              <a:gd name="adj" fmla="val 29412"/>
            </a:avLst>
          </a:prstGeom>
          <a:solidFill>
            <a:srgbClr val="00F9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46" name="Shape 246"/>
          <p:cNvSpPr/>
          <p:nvPr/>
        </p:nvSpPr>
        <p:spPr>
          <a:xfrm rot="16200000">
            <a:off x="3238500" y="6946900"/>
            <a:ext cx="1270000" cy="762000"/>
          </a:xfrm>
          <a:prstGeom prst="roundRect">
            <a:avLst>
              <a:gd name="adj" fmla="val 25000"/>
            </a:avLst>
          </a:prstGeom>
          <a:solidFill>
            <a:srgbClr val="FFFB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47" name="Shape 247"/>
          <p:cNvSpPr/>
          <p:nvPr/>
        </p:nvSpPr>
        <p:spPr>
          <a:xfrm rot="16200000">
            <a:off x="6286500" y="7010400"/>
            <a:ext cx="1206500" cy="647700"/>
          </a:xfrm>
          <a:prstGeom prst="roundRect">
            <a:avLst>
              <a:gd name="adj" fmla="val 29412"/>
            </a:avLst>
          </a:prstGeom>
          <a:solidFill>
            <a:srgbClr val="00F9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48" name="Shape 248"/>
          <p:cNvSpPr/>
          <p:nvPr/>
        </p:nvSpPr>
        <p:spPr>
          <a:xfrm rot="16200000">
            <a:off x="7188200" y="6972300"/>
            <a:ext cx="1270000" cy="762000"/>
          </a:xfrm>
          <a:prstGeom prst="roundRect">
            <a:avLst>
              <a:gd name="adj" fmla="val 25000"/>
            </a:avLst>
          </a:prstGeom>
          <a:solidFill>
            <a:srgbClr val="FFFB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49" name="Shape 249"/>
          <p:cNvSpPr/>
          <p:nvPr/>
        </p:nvSpPr>
        <p:spPr>
          <a:xfrm rot="16200000">
            <a:off x="4502150" y="7042150"/>
            <a:ext cx="1206500" cy="457200"/>
          </a:xfrm>
          <a:prstGeom prst="roundRect">
            <a:avLst>
              <a:gd name="adj" fmla="val 41667"/>
            </a:avLst>
          </a:prstGeom>
          <a:solidFill>
            <a:srgbClr val="0433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50" name="Shape 250"/>
          <p:cNvSpPr/>
          <p:nvPr/>
        </p:nvSpPr>
        <p:spPr>
          <a:xfrm rot="16200000">
            <a:off x="9804400" y="7061200"/>
            <a:ext cx="1270000" cy="558800"/>
          </a:xfrm>
          <a:prstGeom prst="roundRect">
            <a:avLst>
              <a:gd name="adj" fmla="val 34091"/>
            </a:avLst>
          </a:prstGeom>
          <a:solidFill>
            <a:srgbClr val="0433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51" name="Shape 251"/>
          <p:cNvSpPr/>
          <p:nvPr/>
        </p:nvSpPr>
        <p:spPr>
          <a:xfrm rot="16200000">
            <a:off x="4121150" y="7143750"/>
            <a:ext cx="1206500" cy="304800"/>
          </a:xfrm>
          <a:prstGeom prst="roundRect">
            <a:avLst>
              <a:gd name="adj" fmla="val 50000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52" name="Shape 252"/>
          <p:cNvSpPr/>
          <p:nvPr/>
        </p:nvSpPr>
        <p:spPr>
          <a:xfrm rot="16200000">
            <a:off x="8388350" y="7194550"/>
            <a:ext cx="1270000" cy="342900"/>
          </a:xfrm>
          <a:prstGeom prst="roundRect">
            <a:avLst>
              <a:gd name="adj" fmla="val 50000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53" name="Shape 253"/>
          <p:cNvSpPr/>
          <p:nvPr/>
        </p:nvSpPr>
        <p:spPr>
          <a:xfrm rot="16200000">
            <a:off x="9105900" y="6997700"/>
            <a:ext cx="1206500" cy="647700"/>
          </a:xfrm>
          <a:prstGeom prst="roundRect">
            <a:avLst>
              <a:gd name="adj" fmla="val 29412"/>
            </a:avLst>
          </a:prstGeom>
          <a:solidFill>
            <a:srgbClr val="00F9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254" name="Shape 254"/>
          <p:cNvSpPr/>
          <p:nvPr/>
        </p:nvSpPr>
        <p:spPr>
          <a:xfrm>
            <a:off x="3131176" y="393700"/>
            <a:ext cx="100330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On peut se convaincre facilement qu’un cisaillement ne change pas l’aire. </a:t>
            </a:r>
          </a:p>
        </p:txBody>
      </p:sp>
      <p:pic>
        <p:nvPicPr>
          <p:cNvPr id="255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0700" y="2997200"/>
            <a:ext cx="6883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84500" y="5067300"/>
            <a:ext cx="74041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4200" y="6769100"/>
            <a:ext cx="4927600" cy="2349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16600" y="6807200"/>
            <a:ext cx="5105400" cy="2349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391900" y="7823200"/>
            <a:ext cx="6604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2" name="Group 262"/>
          <p:cNvGrpSpPr/>
          <p:nvPr/>
        </p:nvGrpSpPr>
        <p:grpSpPr>
          <a:xfrm>
            <a:off x="4013200" y="2286000"/>
            <a:ext cx="647700" cy="1854200"/>
            <a:chOff x="0" y="0"/>
            <a:chExt cx="647700" cy="1854200"/>
          </a:xfrm>
        </p:grpSpPr>
        <p:sp>
          <p:nvSpPr>
            <p:cNvPr id="260" name="Shape 260"/>
            <p:cNvSpPr/>
            <p:nvPr/>
          </p:nvSpPr>
          <p:spPr>
            <a:xfrm rot="16200000">
              <a:off x="-279400" y="927100"/>
              <a:ext cx="1206500" cy="647700"/>
            </a:xfrm>
            <a:prstGeom prst="roundRect">
              <a:avLst>
                <a:gd name="adj" fmla="val 29412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261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41300" y="0"/>
              <a:ext cx="2794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5" name="Group 265"/>
          <p:cNvGrpSpPr/>
          <p:nvPr/>
        </p:nvGrpSpPr>
        <p:grpSpPr>
          <a:xfrm>
            <a:off x="4889500" y="2247900"/>
            <a:ext cx="762000" cy="1943100"/>
            <a:chOff x="0" y="0"/>
            <a:chExt cx="762000" cy="1943100"/>
          </a:xfrm>
        </p:grpSpPr>
        <p:sp>
          <p:nvSpPr>
            <p:cNvPr id="263" name="Shape 263"/>
            <p:cNvSpPr/>
            <p:nvPr/>
          </p:nvSpPr>
          <p:spPr>
            <a:xfrm rot="16200000">
              <a:off x="-254000" y="927100"/>
              <a:ext cx="1270000" cy="762000"/>
            </a:xfrm>
            <a:prstGeom prst="roundRect">
              <a:avLst>
                <a:gd name="adj" fmla="val 25000"/>
              </a:avLst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264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41300" y="0"/>
              <a:ext cx="520700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8" name="Group 268"/>
          <p:cNvGrpSpPr/>
          <p:nvPr/>
        </p:nvGrpSpPr>
        <p:grpSpPr>
          <a:xfrm>
            <a:off x="6959600" y="2171700"/>
            <a:ext cx="901700" cy="1981200"/>
            <a:chOff x="0" y="0"/>
            <a:chExt cx="901700" cy="1981200"/>
          </a:xfrm>
        </p:grpSpPr>
        <p:sp>
          <p:nvSpPr>
            <p:cNvPr id="266" name="Shape 266"/>
            <p:cNvSpPr/>
            <p:nvPr/>
          </p:nvSpPr>
          <p:spPr>
            <a:xfrm rot="16200000">
              <a:off x="-266700" y="1054100"/>
              <a:ext cx="1206500" cy="647700"/>
            </a:xfrm>
            <a:prstGeom prst="roundRect">
              <a:avLst>
                <a:gd name="adj" fmla="val 29412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267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9017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71" name="Group 271"/>
          <p:cNvGrpSpPr/>
          <p:nvPr/>
        </p:nvGrpSpPr>
        <p:grpSpPr>
          <a:xfrm>
            <a:off x="7848600" y="2209800"/>
            <a:ext cx="3987800" cy="1993900"/>
            <a:chOff x="0" y="0"/>
            <a:chExt cx="3987800" cy="1993900"/>
          </a:xfrm>
        </p:grpSpPr>
        <p:sp>
          <p:nvSpPr>
            <p:cNvPr id="269" name="Shape 269"/>
            <p:cNvSpPr/>
            <p:nvPr/>
          </p:nvSpPr>
          <p:spPr>
            <a:xfrm rot="16200000">
              <a:off x="241300" y="482600"/>
              <a:ext cx="1270000" cy="1752600"/>
            </a:xfrm>
            <a:prstGeom prst="roundRect">
              <a:avLst>
                <a:gd name="adj" fmla="val 15000"/>
              </a:avLst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270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69900" y="0"/>
              <a:ext cx="35179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74" name="Group 274"/>
          <p:cNvGrpSpPr/>
          <p:nvPr/>
        </p:nvGrpSpPr>
        <p:grpSpPr>
          <a:xfrm>
            <a:off x="9220200" y="6235700"/>
            <a:ext cx="2032000" cy="1701801"/>
            <a:chOff x="0" y="0"/>
            <a:chExt cx="2032000" cy="1701800"/>
          </a:xfrm>
        </p:grpSpPr>
        <p:sp>
          <p:nvSpPr>
            <p:cNvPr id="272" name="Shape 272"/>
            <p:cNvSpPr/>
            <p:nvPr/>
          </p:nvSpPr>
          <p:spPr>
            <a:xfrm flipH="1">
              <a:off x="0" y="283633"/>
              <a:ext cx="1701800" cy="1418168"/>
            </a:xfrm>
            <a:prstGeom prst="line">
              <a:avLst/>
            </a:prstGeom>
            <a:noFill/>
            <a:ln w="635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3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816100" y="0"/>
              <a:ext cx="2159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after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after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7"/>
      <p:bldP build="whole" bldLvl="1" animBg="1" rev="0" advAuto="0" spid="246" grpId="12"/>
      <p:bldP build="whole" bldLvl="1" animBg="1" rev="0" advAuto="0" spid="252" grpId="15"/>
      <p:bldP build="whole" bldLvl="1" animBg="1" rev="0" advAuto="0" spid="245" grpId="9"/>
      <p:bldP build="whole" bldLvl="1" animBg="1" rev="0" advAuto="0" spid="249" grpId="16"/>
      <p:bldP build="whole" bldLvl="1" animBg="1" rev="0" advAuto="0" spid="256" grpId="6"/>
      <p:bldP build="whole" bldLvl="1" animBg="1" rev="0" advAuto="0" spid="248" grpId="13"/>
      <p:bldP build="whole" bldLvl="1" animBg="1" rev="0" advAuto="0" spid="274" grpId="18"/>
      <p:bldP build="whole" bldLvl="1" animBg="1" rev="0" advAuto="0" spid="251" grpId="14"/>
      <p:bldP build="whole" bldLvl="1" animBg="1" rev="0" advAuto="0" spid="250" grpId="17"/>
      <p:bldP build="whole" bldLvl="1" animBg="1" rev="0" advAuto="0" spid="253" grpId="11"/>
      <p:bldP build="whole" bldLvl="1" animBg="1" rev="0" advAuto="0" spid="271" grpId="5"/>
      <p:bldP build="whole" bldLvl="1" animBg="1" rev="0" advAuto="0" spid="268" grpId="3"/>
      <p:bldP build="whole" bldLvl="1" animBg="1" rev="0" advAuto="0" spid="259" grpId="19"/>
      <p:bldP build="whole" bldLvl="1" animBg="1" rev="0" advAuto="0" spid="247" grpId="10"/>
      <p:bldP build="whole" bldLvl="1" animBg="1" rev="0" advAuto="0" spid="262" grpId="2"/>
      <p:bldP build="whole" bldLvl="1" animBg="1" rev="0" advAuto="0" spid="265" grpId="4"/>
      <p:bldP build="whole" bldLvl="1" animBg="1" rev="0" advAuto="0" spid="258" grpId="8"/>
      <p:bldP build="whole" bldLvl="1" animBg="1" rev="0" advAuto="0" spid="25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277" name="Shape 277"/>
          <p:cNvSpPr/>
          <p:nvPr/>
        </p:nvSpPr>
        <p:spPr>
          <a:xfrm>
            <a:off x="5099322" y="4559300"/>
            <a:ext cx="27976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p.272, # 1 à 4.</a:t>
            </a:r>
          </a:p>
        </p:txBody>
      </p:sp>
    </p:spTree>
  </p:cSld>
  <p:clrMapOvr>
    <a:masterClrMapping/>
  </p:clrMapOvr>
  <p:transition spd="fast" advClick="1">
    <p:dissolve/>
  </p:transition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