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Relationship Id="rId11" Type="http://schemas.openxmlformats.org/officeDocument/2006/relationships/image" Target="../media/image3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0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3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0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20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9.png"/><Relationship Id="rId9" Type="http://schemas.openxmlformats.org/officeDocument/2006/relationships/image" Target="../media/image60.png"/><Relationship Id="rId10" Type="http://schemas.openxmlformats.org/officeDocument/2006/relationships/image" Target="../media/image61.png"/><Relationship Id="rId11" Type="http://schemas.openxmlformats.org/officeDocument/2006/relationships/image" Target="../media/image62.png"/><Relationship Id="rId12" Type="http://schemas.openxmlformats.org/officeDocument/2006/relationships/image" Target="../media/image63.png"/><Relationship Id="rId13" Type="http://schemas.openxmlformats.org/officeDocument/2006/relationships/image" Target="../media/image64.png"/><Relationship Id="rId14" Type="http://schemas.openxmlformats.org/officeDocument/2006/relationships/image" Target="../media/image6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5.png"/><Relationship Id="rId7" Type="http://schemas.openxmlformats.org/officeDocument/2006/relationships/image" Target="../media/image62.png"/><Relationship Id="rId8" Type="http://schemas.openxmlformats.org/officeDocument/2006/relationships/image" Target="../media/image68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9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9.png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Relationship Id="rId7" Type="http://schemas.openxmlformats.org/officeDocument/2006/relationships/image" Target="../media/image89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9.png"/><Relationship Id="rId3" Type="http://schemas.openxmlformats.org/officeDocument/2006/relationships/image" Target="../media/image90.png"/><Relationship Id="rId4" Type="http://schemas.openxmlformats.org/officeDocument/2006/relationships/image" Target="../media/image91.png"/><Relationship Id="rId5" Type="http://schemas.openxmlformats.org/officeDocument/2006/relationships/image" Target="../media/image92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Relationship Id="rId9" Type="http://schemas.openxmlformats.org/officeDocument/2006/relationships/image" Target="../media/image100.png"/><Relationship Id="rId10" Type="http://schemas.openxmlformats.org/officeDocument/2006/relationships/image" Target="../media/image101.png"/><Relationship Id="rId11" Type="http://schemas.openxmlformats.org/officeDocument/2006/relationships/image" Target="../media/image102.png"/><Relationship Id="rId12" Type="http://schemas.openxmlformats.org/officeDocument/2006/relationships/image" Target="../media/image103.png"/><Relationship Id="rId13" Type="http://schemas.openxmlformats.org/officeDocument/2006/relationships/image" Target="../media/image104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image" Target="../media/image111.png"/><Relationship Id="rId9" Type="http://schemas.openxmlformats.org/officeDocument/2006/relationships/image" Target="../media/image112.png"/><Relationship Id="rId10" Type="http://schemas.openxmlformats.org/officeDocument/2006/relationships/image" Target="../media/image113.png"/><Relationship Id="rId11" Type="http://schemas.openxmlformats.org/officeDocument/2006/relationships/image" Target="../media/image114.png"/><Relationship Id="rId12" Type="http://schemas.openxmlformats.org/officeDocument/2006/relationships/image" Target="../media/image115.png"/><Relationship Id="rId13" Type="http://schemas.openxmlformats.org/officeDocument/2006/relationships/image" Target="../media/image116.png"/><Relationship Id="rId14" Type="http://schemas.openxmlformats.org/officeDocument/2006/relationships/image" Target="../media/image117.png"/><Relationship Id="rId15" Type="http://schemas.openxmlformats.org/officeDocument/2006/relationships/image" Target="../media/image118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19.png"/><Relationship Id="rId3" Type="http://schemas.openxmlformats.org/officeDocument/2006/relationships/image" Target="../media/image120.png"/><Relationship Id="rId4" Type="http://schemas.openxmlformats.org/officeDocument/2006/relationships/image" Target="../media/image121.png"/><Relationship Id="rId5" Type="http://schemas.openxmlformats.org/officeDocument/2006/relationships/image" Target="../media/image118.png"/><Relationship Id="rId6" Type="http://schemas.openxmlformats.org/officeDocument/2006/relationships/image" Target="../media/image103.png"/><Relationship Id="rId7" Type="http://schemas.openxmlformats.org/officeDocument/2006/relationships/image" Target="../media/image97.png"/><Relationship Id="rId8" Type="http://schemas.openxmlformats.org/officeDocument/2006/relationships/image" Target="../media/image122.png"/><Relationship Id="rId9" Type="http://schemas.openxmlformats.org/officeDocument/2006/relationships/image" Target="../media/image123.png"/><Relationship Id="rId10" Type="http://schemas.openxmlformats.org/officeDocument/2006/relationships/image" Target="../media/image124.png"/><Relationship Id="rId11" Type="http://schemas.openxmlformats.org/officeDocument/2006/relationships/image" Target="../media/image125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26.png"/><Relationship Id="rId3" Type="http://schemas.openxmlformats.org/officeDocument/2006/relationships/image" Target="../media/image127.png"/><Relationship Id="rId4" Type="http://schemas.openxmlformats.org/officeDocument/2006/relationships/image" Target="../media/image128.png"/><Relationship Id="rId5" Type="http://schemas.openxmlformats.org/officeDocument/2006/relationships/image" Target="../media/image129.png"/><Relationship Id="rId6" Type="http://schemas.openxmlformats.org/officeDocument/2006/relationships/image" Target="../media/image130.png"/><Relationship Id="rId7" Type="http://schemas.openxmlformats.org/officeDocument/2006/relationships/image" Target="../media/image131.png"/><Relationship Id="rId8" Type="http://schemas.openxmlformats.org/officeDocument/2006/relationships/image" Target="../media/image132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94.png"/><Relationship Id="rId3" Type="http://schemas.openxmlformats.org/officeDocument/2006/relationships/image" Target="../media/image97.png"/><Relationship Id="rId4" Type="http://schemas.openxmlformats.org/officeDocument/2006/relationships/image" Target="../media/image96.png"/><Relationship Id="rId5" Type="http://schemas.openxmlformats.org/officeDocument/2006/relationships/image" Target="../media/image133.png"/><Relationship Id="rId6" Type="http://schemas.openxmlformats.org/officeDocument/2006/relationships/image" Target="../media/image134.png"/><Relationship Id="rId7" Type="http://schemas.openxmlformats.org/officeDocument/2006/relationships/image" Target="../media/image135.png"/><Relationship Id="rId8" Type="http://schemas.openxmlformats.org/officeDocument/2006/relationships/image" Target="../media/image136.png"/><Relationship Id="rId9" Type="http://schemas.openxmlformats.org/officeDocument/2006/relationships/image" Target="../media/image137.png"/><Relationship Id="rId10" Type="http://schemas.openxmlformats.org/officeDocument/2006/relationships/image" Target="../media/image138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Relationship Id="rId11" Type="http://schemas.openxmlformats.org/officeDocument/2006/relationships/image" Target="../media/image3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800600" y="6184900"/>
            <a:ext cx="34290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23</a:t>
            </a:r>
          </a:p>
        </p:txBody>
      </p:sp>
      <p:sp>
        <p:nvSpPr>
          <p:cNvPr id="42" name="Shape 42"/>
          <p:cNvSpPr/>
          <p:nvPr/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7.4 vecteurs Propres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 265"/>
          <p:cNvGrpSpPr/>
          <p:nvPr/>
        </p:nvGrpSpPr>
        <p:grpSpPr>
          <a:xfrm>
            <a:off x="247209" y="450850"/>
            <a:ext cx="4121591" cy="641350"/>
            <a:chOff x="0" y="0"/>
            <a:chExt cx="4121590" cy="641350"/>
          </a:xfrm>
        </p:grpSpPr>
        <p:pic>
          <p:nvPicPr>
            <p:cNvPr id="263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25990" y="184150"/>
              <a:ext cx="2895601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4" name="Shape 264"/>
            <p:cNvSpPr/>
            <p:nvPr/>
          </p:nvSpPr>
          <p:spPr>
            <a:xfrm>
              <a:off x="0" y="0"/>
              <a:ext cx="104321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Type</a:t>
              </a:r>
            </a:p>
          </p:txBody>
        </p:sp>
      </p:grpSp>
      <p:pic>
        <p:nvPicPr>
          <p:cNvPr id="26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0700" y="1473200"/>
            <a:ext cx="1892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8800" y="3009900"/>
            <a:ext cx="18923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3" name="Group 273"/>
          <p:cNvGrpSpPr/>
          <p:nvPr/>
        </p:nvGrpSpPr>
        <p:grpSpPr>
          <a:xfrm>
            <a:off x="10219266" y="6328833"/>
            <a:ext cx="2463801" cy="1219201"/>
            <a:chOff x="0" y="2457"/>
            <a:chExt cx="2463800" cy="1219200"/>
          </a:xfrm>
        </p:grpSpPr>
        <p:grpSp>
          <p:nvGrpSpPr>
            <p:cNvPr id="271" name="Group 271"/>
            <p:cNvGrpSpPr/>
            <p:nvPr/>
          </p:nvGrpSpPr>
          <p:grpSpPr>
            <a:xfrm>
              <a:off x="18010" y="2457"/>
              <a:ext cx="2437324" cy="1206524"/>
              <a:chOff x="0" y="2457"/>
              <a:chExt cx="2437322" cy="1206523"/>
            </a:xfrm>
          </p:grpSpPr>
          <p:sp>
            <p:nvSpPr>
              <p:cNvPr id="268" name="Shape 268"/>
              <p:cNvSpPr/>
              <p:nvPr/>
            </p:nvSpPr>
            <p:spPr>
              <a:xfrm flipV="1">
                <a:off x="1205422" y="10922"/>
                <a:ext cx="1231901" cy="2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9" name="Shape 269"/>
              <p:cNvSpPr/>
              <p:nvPr/>
            </p:nvSpPr>
            <p:spPr>
              <a:xfrm flipV="1">
                <a:off x="-1" y="2457"/>
                <a:ext cx="1205424" cy="1206524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612755" y="573957"/>
                <a:ext cx="584201" cy="8465"/>
              </a:xfrm>
              <a:prstGeom prst="line">
                <a:avLst/>
              </a:prstGeom>
              <a:noFill/>
              <a:ln w="50800" cap="flat">
                <a:solidFill>
                  <a:srgbClr val="E324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272" name="Shape 272"/>
            <p:cNvSpPr/>
            <p:nvPr/>
          </p:nvSpPr>
          <p:spPr>
            <a:xfrm>
              <a:off x="0" y="44790"/>
              <a:ext cx="2463800" cy="117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0614" y="0"/>
                  </a:lnTo>
                  <a:lnTo>
                    <a:pt x="21600" y="0"/>
                  </a:lnTo>
                  <a:lnTo>
                    <a:pt x="1068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23" name="Group 323"/>
          <p:cNvGrpSpPr/>
          <p:nvPr/>
        </p:nvGrpSpPr>
        <p:grpSpPr>
          <a:xfrm>
            <a:off x="747663" y="5537199"/>
            <a:ext cx="11474043" cy="3979405"/>
            <a:chOff x="0" y="0"/>
            <a:chExt cx="11474041" cy="3979404"/>
          </a:xfrm>
        </p:grpSpPr>
        <p:grpSp>
          <p:nvGrpSpPr>
            <p:cNvPr id="293" name="Group 293"/>
            <p:cNvGrpSpPr/>
            <p:nvPr/>
          </p:nvGrpSpPr>
          <p:grpSpPr>
            <a:xfrm>
              <a:off x="7507337" y="-1"/>
              <a:ext cx="3966705" cy="3971009"/>
              <a:chOff x="0" y="0"/>
              <a:chExt cx="3966704" cy="3971008"/>
            </a:xfrm>
          </p:grpSpPr>
          <p:grpSp>
            <p:nvGrpSpPr>
              <p:cNvPr id="288" name="Group 288"/>
              <p:cNvGrpSpPr/>
              <p:nvPr/>
            </p:nvGrpSpPr>
            <p:grpSpPr>
              <a:xfrm>
                <a:off x="-1" y="-1"/>
                <a:ext cx="3966706" cy="3971009"/>
                <a:chOff x="0" y="0"/>
                <a:chExt cx="3966704" cy="3971008"/>
              </a:xfrm>
            </p:grpSpPr>
            <p:sp>
              <p:nvSpPr>
                <p:cNvPr id="274" name="Shape 274"/>
                <p:cNvSpPr/>
                <p:nvPr/>
              </p:nvSpPr>
              <p:spPr>
                <a:xfrm>
                  <a:off x="3201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75" name="Shape 275"/>
                <p:cNvSpPr/>
                <p:nvPr/>
              </p:nvSpPr>
              <p:spPr>
                <a:xfrm>
                  <a:off x="763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76" name="Shape 276"/>
                <p:cNvSpPr/>
                <p:nvPr/>
              </p:nvSpPr>
              <p:spPr>
                <a:xfrm>
                  <a:off x="3811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77" name="Shape 277"/>
                <p:cNvSpPr/>
                <p:nvPr/>
              </p:nvSpPr>
              <p:spPr>
                <a:xfrm flipV="1">
                  <a:off x="0" y="26099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78" name="Shape 278"/>
                <p:cNvSpPr/>
                <p:nvPr/>
              </p:nvSpPr>
              <p:spPr>
                <a:xfrm flipV="1">
                  <a:off x="0" y="781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79" name="Shape 279"/>
                <p:cNvSpPr/>
                <p:nvPr/>
              </p:nvSpPr>
              <p:spPr>
                <a:xfrm flipV="1">
                  <a:off x="0" y="3219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0" name="Shape 280"/>
                <p:cNvSpPr/>
                <p:nvPr/>
              </p:nvSpPr>
              <p:spPr>
                <a:xfrm>
                  <a:off x="153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1" name="Shape 281"/>
                <p:cNvSpPr/>
                <p:nvPr/>
              </p:nvSpPr>
              <p:spPr>
                <a:xfrm>
                  <a:off x="13726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2" name="Shape 282"/>
                <p:cNvSpPr/>
                <p:nvPr/>
              </p:nvSpPr>
              <p:spPr>
                <a:xfrm>
                  <a:off x="25918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3" name="Shape 283"/>
                <p:cNvSpPr/>
                <p:nvPr/>
              </p:nvSpPr>
              <p:spPr>
                <a:xfrm flipV="1">
                  <a:off x="0" y="171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4" name="Shape 284"/>
                <p:cNvSpPr/>
                <p:nvPr/>
              </p:nvSpPr>
              <p:spPr>
                <a:xfrm flipV="1">
                  <a:off x="0" y="3829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5" name="Shape 285"/>
                <p:cNvSpPr/>
                <p:nvPr/>
              </p:nvSpPr>
              <p:spPr>
                <a:xfrm flipV="1">
                  <a:off x="0" y="13907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6" name="Shape 286"/>
                <p:cNvSpPr/>
                <p:nvPr/>
              </p:nvSpPr>
              <p:spPr>
                <a:xfrm>
                  <a:off x="1980714" y="0"/>
                  <a:ext cx="2123" cy="3966704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7" name="Shape 287"/>
                <p:cNvSpPr/>
                <p:nvPr/>
              </p:nvSpPr>
              <p:spPr>
                <a:xfrm flipH="1">
                  <a:off x="-1" y="2000350"/>
                  <a:ext cx="3966706" cy="1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289" name="dropped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562100" y="2933700"/>
                <a:ext cx="3429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90" name="droppedImage.pdf"/>
              <p:cNvPicPr/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3276600" y="1676400"/>
                <a:ext cx="1143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91" name="droppedImage.pdf"/>
              <p:cNvPicPr/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1803400" y="482600"/>
                <a:ext cx="1143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92" name="dropped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355600" y="1701800"/>
                <a:ext cx="3429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96" name="Group 296"/>
            <p:cNvGrpSpPr/>
            <p:nvPr/>
          </p:nvGrpSpPr>
          <p:grpSpPr>
            <a:xfrm>
              <a:off x="5068936" y="812800"/>
              <a:ext cx="1270001" cy="1524000"/>
              <a:chOff x="0" y="0"/>
              <a:chExt cx="1270000" cy="1524000"/>
            </a:xfrm>
          </p:grpSpPr>
          <p:sp>
            <p:nvSpPr>
              <p:cNvPr id="294" name="Shape 294"/>
              <p:cNvSpPr/>
              <p:nvPr/>
            </p:nvSpPr>
            <p:spPr>
              <a:xfrm>
                <a:off x="0" y="698500"/>
                <a:ext cx="1270000" cy="825500"/>
              </a:xfrm>
              <a:prstGeom prst="rightArrow">
                <a:avLst>
                  <a:gd name="adj1" fmla="val 30256"/>
                  <a:gd name="adj2" fmla="val 54872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pic>
            <p:nvPicPr>
              <p:cNvPr id="295" name="droppedImage.pdf"/>
              <p:cNvPicPr/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520700" y="0"/>
                <a:ext cx="3175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22" name="Group 322"/>
            <p:cNvGrpSpPr/>
            <p:nvPr/>
          </p:nvGrpSpPr>
          <p:grpSpPr>
            <a:xfrm>
              <a:off x="0" y="8395"/>
              <a:ext cx="3966705" cy="3971009"/>
              <a:chOff x="0" y="0"/>
              <a:chExt cx="3966704" cy="3971008"/>
            </a:xfrm>
          </p:grpSpPr>
          <p:grpSp>
            <p:nvGrpSpPr>
              <p:cNvPr id="316" name="Group 316"/>
              <p:cNvGrpSpPr/>
              <p:nvPr/>
            </p:nvGrpSpPr>
            <p:grpSpPr>
              <a:xfrm>
                <a:off x="0" y="-1"/>
                <a:ext cx="3966705" cy="3971009"/>
                <a:chOff x="0" y="0"/>
                <a:chExt cx="3966704" cy="3971008"/>
              </a:xfrm>
            </p:grpSpPr>
            <p:grpSp>
              <p:nvGrpSpPr>
                <p:cNvPr id="311" name="Group 311"/>
                <p:cNvGrpSpPr/>
                <p:nvPr/>
              </p:nvGrpSpPr>
              <p:grpSpPr>
                <a:xfrm>
                  <a:off x="-1" y="-1"/>
                  <a:ext cx="3966706" cy="3971009"/>
                  <a:chOff x="0" y="0"/>
                  <a:chExt cx="3966704" cy="3971008"/>
                </a:xfrm>
              </p:grpSpPr>
              <p:sp>
                <p:nvSpPr>
                  <p:cNvPr id="297" name="Shape 297"/>
                  <p:cNvSpPr/>
                  <p:nvPr/>
                </p:nvSpPr>
                <p:spPr>
                  <a:xfrm>
                    <a:off x="32014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298" name="Shape 298"/>
                  <p:cNvSpPr/>
                  <p:nvPr/>
                </p:nvSpPr>
                <p:spPr>
                  <a:xfrm>
                    <a:off x="7630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299" name="Shape 299"/>
                  <p:cNvSpPr/>
                  <p:nvPr/>
                </p:nvSpPr>
                <p:spPr>
                  <a:xfrm>
                    <a:off x="38110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0" name="Shape 300"/>
                  <p:cNvSpPr/>
                  <p:nvPr/>
                </p:nvSpPr>
                <p:spPr>
                  <a:xfrm flipV="1">
                    <a:off x="0" y="26099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1" name="Shape 301"/>
                  <p:cNvSpPr/>
                  <p:nvPr/>
                </p:nvSpPr>
                <p:spPr>
                  <a:xfrm flipV="1">
                    <a:off x="0" y="7811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2" name="Shape 302"/>
                  <p:cNvSpPr/>
                  <p:nvPr/>
                </p:nvSpPr>
                <p:spPr>
                  <a:xfrm flipV="1">
                    <a:off x="0" y="32195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3" name="Shape 303"/>
                  <p:cNvSpPr/>
                  <p:nvPr/>
                </p:nvSpPr>
                <p:spPr>
                  <a:xfrm>
                    <a:off x="1534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4" name="Shape 304"/>
                  <p:cNvSpPr/>
                  <p:nvPr/>
                </p:nvSpPr>
                <p:spPr>
                  <a:xfrm>
                    <a:off x="13726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5" name="Shape 305"/>
                  <p:cNvSpPr/>
                  <p:nvPr/>
                </p:nvSpPr>
                <p:spPr>
                  <a:xfrm>
                    <a:off x="2591891" y="4304"/>
                    <a:ext cx="2123" cy="3966704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6" name="Shape 306"/>
                  <p:cNvSpPr/>
                  <p:nvPr/>
                </p:nvSpPr>
                <p:spPr>
                  <a:xfrm flipV="1">
                    <a:off x="0" y="1715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7" name="Shape 307"/>
                  <p:cNvSpPr/>
                  <p:nvPr/>
                </p:nvSpPr>
                <p:spPr>
                  <a:xfrm flipV="1">
                    <a:off x="0" y="38291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8" name="Shape 308"/>
                  <p:cNvSpPr/>
                  <p:nvPr/>
                </p:nvSpPr>
                <p:spPr>
                  <a:xfrm flipV="1">
                    <a:off x="0" y="1390750"/>
                    <a:ext cx="3966705" cy="11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3A88FE"/>
                    </a:solidFill>
                    <a:custDash>
                      <a:ds d="100000" sp="200000"/>
                    </a:custDash>
                    <a:miter lim="400000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09" name="Shape 309"/>
                  <p:cNvSpPr/>
                  <p:nvPr/>
                </p:nvSpPr>
                <p:spPr>
                  <a:xfrm>
                    <a:off x="1980714" y="0"/>
                    <a:ext cx="2123" cy="3966704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sp>
                <p:nvSpPr>
                  <p:cNvPr id="310" name="Shape 310"/>
                  <p:cNvSpPr/>
                  <p:nvPr/>
                </p:nvSpPr>
                <p:spPr>
                  <a:xfrm flipH="1">
                    <a:off x="-1" y="2000350"/>
                    <a:ext cx="3966706" cy="11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lvl="0"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</p:grpSp>
            <p:pic>
              <p:nvPicPr>
                <p:cNvPr id="312" name="droppedImage.pdf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1563736" y="2938004"/>
                  <a:ext cx="342901" cy="2159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313" name="droppedImage.pdf"/>
                <p:cNvPicPr/>
                <p:nvPr/>
              </p:nvPicPr>
              <p:blipFill>
                <a:blip r:embed="rId6">
                  <a:extLst/>
                </a:blip>
                <a:stretch>
                  <a:fillRect/>
                </a:stretch>
              </p:blipFill>
              <p:spPr>
                <a:xfrm>
                  <a:off x="3278236" y="1680704"/>
                  <a:ext cx="114301" cy="2159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314" name="droppedImage.pdf"/>
                <p:cNvPicPr/>
                <p:nvPr/>
              </p:nvPicPr>
              <p:blipFill>
                <a:blip r:embed="rId6">
                  <a:extLst/>
                </a:blip>
                <a:stretch>
                  <a:fillRect/>
                </a:stretch>
              </p:blipFill>
              <p:spPr>
                <a:xfrm>
                  <a:off x="1805036" y="486904"/>
                  <a:ext cx="114301" cy="2159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315" name="droppedImage.pdf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357236" y="1706104"/>
                  <a:ext cx="342901" cy="2159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317" name="Shape 317"/>
              <p:cNvSpPr/>
              <p:nvPr/>
            </p:nvSpPr>
            <p:spPr>
              <a:xfrm>
                <a:off x="1995536" y="753604"/>
                <a:ext cx="1219201" cy="1231901"/>
              </a:xfrm>
              <a:prstGeom prst="rect">
                <a:avLst/>
              </a:prstGeom>
              <a:solidFill>
                <a:srgbClr val="FF9300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grpSp>
            <p:nvGrpSpPr>
              <p:cNvPr id="321" name="Group 321"/>
              <p:cNvGrpSpPr/>
              <p:nvPr/>
            </p:nvGrpSpPr>
            <p:grpSpPr>
              <a:xfrm>
                <a:off x="1978603" y="776893"/>
                <a:ext cx="1214972" cy="1221312"/>
                <a:chOff x="0" y="4220"/>
                <a:chExt cx="1214970" cy="1221310"/>
              </a:xfrm>
            </p:grpSpPr>
            <p:sp>
              <p:nvSpPr>
                <p:cNvPr id="318" name="Shape 318"/>
                <p:cNvSpPr/>
                <p:nvPr/>
              </p:nvSpPr>
              <p:spPr>
                <a:xfrm flipV="1">
                  <a:off x="4229" y="4220"/>
                  <a:ext cx="1210742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19" name="Shape 319"/>
                <p:cNvSpPr/>
                <p:nvPr/>
              </p:nvSpPr>
              <p:spPr>
                <a:xfrm flipV="1">
                  <a:off x="-1" y="6330"/>
                  <a:ext cx="2" cy="121920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20" name="Shape 320"/>
                <p:cNvSpPr/>
                <p:nvPr/>
              </p:nvSpPr>
              <p:spPr>
                <a:xfrm flipV="1">
                  <a:off x="29563" y="601107"/>
                  <a:ext cx="575874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328" name="Group 328"/>
          <p:cNvGrpSpPr/>
          <p:nvPr/>
        </p:nvGrpSpPr>
        <p:grpSpPr>
          <a:xfrm>
            <a:off x="10244666" y="5079999"/>
            <a:ext cx="1270001" cy="2451101"/>
            <a:chOff x="0" y="4278"/>
            <a:chExt cx="1270000" cy="2451100"/>
          </a:xfrm>
        </p:grpSpPr>
        <p:sp>
          <p:nvSpPr>
            <p:cNvPr id="324" name="Shape 324"/>
            <p:cNvSpPr/>
            <p:nvPr/>
          </p:nvSpPr>
          <p:spPr>
            <a:xfrm>
              <a:off x="0" y="4279"/>
              <a:ext cx="1270000" cy="243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024" y="10800"/>
                  </a:lnTo>
                  <a:lnTo>
                    <a:pt x="21600" y="0"/>
                  </a:lnTo>
                  <a:lnTo>
                    <a:pt x="0" y="108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9300">
                <a:alpha val="30000"/>
              </a:srgbClr>
            </a:solidFill>
            <a:ln w="25400" cap="flat">
              <a:solidFill>
                <a:srgbClr val="535353">
                  <a:alpha val="3000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25" name="Shape 325"/>
            <p:cNvSpPr/>
            <p:nvPr/>
          </p:nvSpPr>
          <p:spPr>
            <a:xfrm flipV="1">
              <a:off x="21163" y="4278"/>
              <a:ext cx="1231904" cy="1229792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Shape 326"/>
            <p:cNvSpPr/>
            <p:nvPr/>
          </p:nvSpPr>
          <p:spPr>
            <a:xfrm flipV="1">
              <a:off x="29633" y="1236179"/>
              <a:ext cx="1" cy="121920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Shape 327"/>
            <p:cNvSpPr/>
            <p:nvPr/>
          </p:nvSpPr>
          <p:spPr>
            <a:xfrm flipV="1">
              <a:off x="46496" y="1206545"/>
              <a:ext cx="613904" cy="624412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32" name="Group 332"/>
          <p:cNvGrpSpPr/>
          <p:nvPr/>
        </p:nvGrpSpPr>
        <p:grpSpPr>
          <a:xfrm>
            <a:off x="3332441" y="1657350"/>
            <a:ext cx="8554759" cy="622300"/>
            <a:chOff x="0" y="0"/>
            <a:chExt cx="8554758" cy="622300"/>
          </a:xfrm>
        </p:grpSpPr>
        <p:sp>
          <p:nvSpPr>
            <p:cNvPr id="329" name="Shape 329"/>
            <p:cNvSpPr/>
            <p:nvPr/>
          </p:nvSpPr>
          <p:spPr>
            <a:xfrm>
              <a:off x="0" y="0"/>
              <a:ext cx="822134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Cisaillement d’un facteur    dans la direction</a:t>
              </a:r>
            </a:p>
          </p:txBody>
        </p:sp>
        <p:pic>
          <p:nvPicPr>
            <p:cNvPr id="330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338858" y="13335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1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4795558" y="1333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37" name="Group 337"/>
          <p:cNvGrpSpPr/>
          <p:nvPr/>
        </p:nvGrpSpPr>
        <p:grpSpPr>
          <a:xfrm>
            <a:off x="3296102" y="3003550"/>
            <a:ext cx="8921298" cy="622300"/>
            <a:chOff x="0" y="0"/>
            <a:chExt cx="8921297" cy="622300"/>
          </a:xfrm>
        </p:grpSpPr>
        <p:grpSp>
          <p:nvGrpSpPr>
            <p:cNvPr id="335" name="Group 335"/>
            <p:cNvGrpSpPr/>
            <p:nvPr/>
          </p:nvGrpSpPr>
          <p:grpSpPr>
            <a:xfrm>
              <a:off x="0" y="0"/>
              <a:ext cx="8921298" cy="622300"/>
              <a:chOff x="0" y="0"/>
              <a:chExt cx="8921297" cy="622300"/>
            </a:xfrm>
          </p:grpSpPr>
          <p:sp>
            <p:nvSpPr>
              <p:cNvPr id="333" name="Shape 333"/>
              <p:cNvSpPr/>
              <p:nvPr/>
            </p:nvSpPr>
            <p:spPr>
              <a:xfrm>
                <a:off x="0" y="0"/>
                <a:ext cx="8564241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l"/>
              </a:lstStyle>
              <a:p>
                <a:pPr lvl="0">
                  <a:defRPr sz="1800"/>
                </a:pPr>
                <a:r>
                  <a:rPr sz="3600"/>
                  <a:t>Cisaillement d’un facteur       dans la direction</a:t>
                </a:r>
              </a:p>
            </p:txBody>
          </p:sp>
          <p:pic>
            <p:nvPicPr>
              <p:cNvPr id="334" name="droppedImage.pdf"/>
              <p:cNvPicPr/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8641897" y="120650"/>
                <a:ext cx="279401" cy="4318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336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4768397" y="158750"/>
              <a:ext cx="571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xi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7" grpId="6"/>
      <p:bldP build="whole" bldLvl="1" animBg="1" rev="0" advAuto="0" spid="273" grpId="7"/>
      <p:bldP build="whole" bldLvl="1" animBg="1" rev="0" advAuto="0" spid="332" grpId="2"/>
      <p:bldP build="whole" bldLvl="1" animBg="1" rev="0" advAuto="0" spid="328" grpId="8"/>
      <p:bldP build="whole" bldLvl="1" animBg="1" rev="0" advAuto="0" spid="266" grpId="1"/>
      <p:bldP build="whole" bldLvl="1" animBg="1" rev="0" advAuto="0" spid="267" grpId="5"/>
      <p:bldP build="whole" bldLvl="1" animBg="1" rev="0" advAuto="0" spid="323" grpId="3"/>
      <p:bldP build="whole" bldLvl="1" animBg="1" rev="0" advAuto="0" spid="273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/>
        </p:nvSpPr>
        <p:spPr>
          <a:xfrm>
            <a:off x="-2227" y="5080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 en résumant, on peut voir toute matrice comme une composition d’au plus quatre transformations linéaires qui sont  </a:t>
            </a:r>
          </a:p>
        </p:txBody>
      </p:sp>
      <p:grpSp>
        <p:nvGrpSpPr>
          <p:cNvPr id="342" name="Group 342"/>
          <p:cNvGrpSpPr/>
          <p:nvPr/>
        </p:nvGrpSpPr>
        <p:grpSpPr>
          <a:xfrm>
            <a:off x="2176592" y="2597150"/>
            <a:ext cx="8681908" cy="622300"/>
            <a:chOff x="0" y="0"/>
            <a:chExt cx="8681907" cy="622300"/>
          </a:xfrm>
        </p:grpSpPr>
        <p:sp>
          <p:nvSpPr>
            <p:cNvPr id="340" name="Shape 340"/>
            <p:cNvSpPr/>
            <p:nvPr/>
          </p:nvSpPr>
          <p:spPr>
            <a:xfrm>
              <a:off x="0" y="0"/>
              <a:ext cx="744066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soit une réflexion par rapport à la droite</a:t>
              </a:r>
            </a:p>
          </p:txBody>
        </p:sp>
        <p:pic>
          <p:nvPicPr>
            <p:cNvPr id="34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589707" y="260350"/>
              <a:ext cx="10922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47" name="Group 347"/>
          <p:cNvGrpSpPr/>
          <p:nvPr/>
        </p:nvGrpSpPr>
        <p:grpSpPr>
          <a:xfrm>
            <a:off x="1048711" y="3892550"/>
            <a:ext cx="10419389" cy="622300"/>
            <a:chOff x="0" y="0"/>
            <a:chExt cx="10419388" cy="622300"/>
          </a:xfrm>
        </p:grpSpPr>
        <p:sp>
          <p:nvSpPr>
            <p:cNvPr id="343" name="Shape 343"/>
            <p:cNvSpPr/>
            <p:nvPr/>
          </p:nvSpPr>
          <p:spPr>
            <a:xfrm>
              <a:off x="0" y="0"/>
              <a:ext cx="995035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soit un étirement d’un facteur    dans la direction    ou</a:t>
              </a:r>
            </a:p>
          </p:txBody>
        </p:sp>
        <p:pic>
          <p:nvPicPr>
            <p:cNvPr id="34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225588" y="12065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5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44188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6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139988" y="95250"/>
              <a:ext cx="279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52" name="Group 352"/>
          <p:cNvGrpSpPr/>
          <p:nvPr/>
        </p:nvGrpSpPr>
        <p:grpSpPr>
          <a:xfrm>
            <a:off x="848686" y="5213350"/>
            <a:ext cx="10822614" cy="622300"/>
            <a:chOff x="0" y="0"/>
            <a:chExt cx="10822613" cy="622300"/>
          </a:xfrm>
        </p:grpSpPr>
        <p:sp>
          <p:nvSpPr>
            <p:cNvPr id="348" name="Shape 348"/>
            <p:cNvSpPr/>
            <p:nvPr/>
          </p:nvSpPr>
          <p:spPr>
            <a:xfrm>
              <a:off x="0" y="0"/>
              <a:ext cx="103504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soit un cisaillement d’un facteur    dans la direction    ou</a:t>
              </a:r>
            </a:p>
          </p:txBody>
        </p:sp>
        <p:pic>
          <p:nvPicPr>
            <p:cNvPr id="34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603413" y="13335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0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072813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543213" y="95250"/>
              <a:ext cx="279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53" name="Shape 353"/>
          <p:cNvSpPr/>
          <p:nvPr/>
        </p:nvSpPr>
        <p:spPr>
          <a:xfrm>
            <a:off x="4950327" y="6762750"/>
            <a:ext cx="308699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Hum... presque!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2" grpId="1"/>
      <p:bldP build="whole" bldLvl="1" animBg="1" rev="0" advAuto="0" spid="352" grpId="3"/>
      <p:bldP build="whole" bldLvl="1" animBg="1" rev="0" advAuto="0" spid="347" grpId="2"/>
      <p:bldP build="whole" bldLvl="1" animBg="1" rev="0" advAuto="0" spid="353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/>
          <p:nvPr/>
        </p:nvSpPr>
        <p:spPr>
          <a:xfrm>
            <a:off x="3178330" y="336550"/>
            <a:ext cx="332898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Lorsque j’ai écrit </a:t>
            </a:r>
          </a:p>
        </p:txBody>
      </p:sp>
      <p:pic>
        <p:nvPicPr>
          <p:cNvPr id="35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0" y="469900"/>
            <a:ext cx="31623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7600" y="1625600"/>
            <a:ext cx="33782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Shape 358"/>
          <p:cNvSpPr/>
          <p:nvPr/>
        </p:nvSpPr>
        <p:spPr>
          <a:xfrm>
            <a:off x="2141816" y="1466850"/>
            <a:ext cx="517341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aurait mieux valu d’écrire</a:t>
            </a:r>
          </a:p>
        </p:txBody>
      </p:sp>
      <p:pic>
        <p:nvPicPr>
          <p:cNvPr id="35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54600" y="6311900"/>
            <a:ext cx="35941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2" name="Group 362"/>
          <p:cNvGrpSpPr/>
          <p:nvPr/>
        </p:nvGrpSpPr>
        <p:grpSpPr>
          <a:xfrm>
            <a:off x="2556662" y="2876550"/>
            <a:ext cx="8052124" cy="622300"/>
            <a:chOff x="0" y="0"/>
            <a:chExt cx="8052122" cy="622300"/>
          </a:xfrm>
        </p:grpSpPr>
        <p:sp>
          <p:nvSpPr>
            <p:cNvPr id="360" name="Shape 360"/>
            <p:cNvSpPr/>
            <p:nvPr/>
          </p:nvSpPr>
          <p:spPr>
            <a:xfrm>
              <a:off x="0" y="0"/>
              <a:ext cx="805212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Mais ça présuppose que      était inversible! </a:t>
              </a:r>
            </a:p>
          </p:txBody>
        </p:sp>
        <p:pic>
          <p:nvPicPr>
            <p:cNvPr id="36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568037" y="120650"/>
              <a:ext cx="3810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5" name="Group 365"/>
          <p:cNvGrpSpPr/>
          <p:nvPr/>
        </p:nvGrpSpPr>
        <p:grpSpPr>
          <a:xfrm>
            <a:off x="2277088" y="4591050"/>
            <a:ext cx="8687471" cy="622300"/>
            <a:chOff x="0" y="0"/>
            <a:chExt cx="8687469" cy="622300"/>
          </a:xfrm>
        </p:grpSpPr>
        <p:sp>
          <p:nvSpPr>
            <p:cNvPr id="363" name="Shape 363"/>
            <p:cNvSpPr/>
            <p:nvPr/>
          </p:nvSpPr>
          <p:spPr>
            <a:xfrm>
              <a:off x="0" y="0"/>
              <a:ext cx="868747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Sans cette supposition,      s’écrit plutôt comme</a:t>
              </a:r>
            </a:p>
          </p:txBody>
        </p:sp>
        <p:pic>
          <p:nvPicPr>
            <p:cNvPr id="364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326911" y="133350"/>
              <a:ext cx="3810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8" name="Group 368"/>
          <p:cNvGrpSpPr/>
          <p:nvPr/>
        </p:nvGrpSpPr>
        <p:grpSpPr>
          <a:xfrm>
            <a:off x="4289939" y="7207250"/>
            <a:ext cx="4903069" cy="622300"/>
            <a:chOff x="0" y="0"/>
            <a:chExt cx="4903068" cy="622300"/>
          </a:xfrm>
        </p:grpSpPr>
        <p:sp>
          <p:nvSpPr>
            <p:cNvPr id="366" name="Shape 366"/>
            <p:cNvSpPr/>
            <p:nvPr/>
          </p:nvSpPr>
          <p:spPr>
            <a:xfrm>
              <a:off x="0" y="0"/>
              <a:ext cx="490306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avec      une matrice ERL.</a:t>
              </a:r>
            </a:p>
          </p:txBody>
        </p:sp>
        <p:pic>
          <p:nvPicPr>
            <p:cNvPr id="367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05960" y="133350"/>
              <a:ext cx="393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8" grpId="7"/>
      <p:bldP build="whole" bldLvl="1" animBg="1" rev="0" advAuto="0" spid="357" grpId="3"/>
      <p:bldP build="whole" bldLvl="1" animBg="1" rev="0" advAuto="0" spid="362" grpId="4"/>
      <p:bldP build="whole" bldLvl="1" animBg="1" rev="0" advAuto="0" spid="359" grpId="6"/>
      <p:bldP build="whole" bldLvl="1" animBg="1" rev="0" advAuto="0" spid="358" grpId="2"/>
      <p:bldP build="whole" bldLvl="1" animBg="1" rev="0" advAuto="0" spid="365" grpId="5"/>
      <p:bldP build="whole" bldLvl="1" animBg="1" rev="0" advAuto="0" spid="35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/>
          <p:nvPr/>
        </p:nvSpPr>
        <p:spPr>
          <a:xfrm>
            <a:off x="6438261" y="336550"/>
            <a:ext cx="6000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est</a:t>
            </a:r>
          </a:p>
        </p:txBody>
      </p:sp>
      <p:pic>
        <p:nvPicPr>
          <p:cNvPr id="37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7400" y="2959100"/>
            <a:ext cx="1866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7400" y="1333500"/>
            <a:ext cx="1866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56300" y="482600"/>
            <a:ext cx="3937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6" name="Group 376"/>
          <p:cNvGrpSpPr/>
          <p:nvPr/>
        </p:nvGrpSpPr>
        <p:grpSpPr>
          <a:xfrm>
            <a:off x="3267465" y="1619250"/>
            <a:ext cx="7883135" cy="622300"/>
            <a:chOff x="0" y="0"/>
            <a:chExt cx="7883134" cy="622300"/>
          </a:xfrm>
        </p:grpSpPr>
        <p:sp>
          <p:nvSpPr>
            <p:cNvPr id="374" name="Shape 374"/>
            <p:cNvSpPr/>
            <p:nvPr/>
          </p:nvSpPr>
          <p:spPr>
            <a:xfrm>
              <a:off x="0" y="0"/>
              <a:ext cx="754491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soit la transformation qui envoie tout sur</a:t>
              </a:r>
            </a:p>
          </p:txBody>
        </p:sp>
        <p:pic>
          <p:nvPicPr>
            <p:cNvPr id="375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629134" y="44450"/>
              <a:ext cx="254001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77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73400" y="2997200"/>
            <a:ext cx="45212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2" name="Group 382"/>
          <p:cNvGrpSpPr/>
          <p:nvPr/>
        </p:nvGrpSpPr>
        <p:grpSpPr>
          <a:xfrm>
            <a:off x="2537897" y="4182533"/>
            <a:ext cx="6809303" cy="1551517"/>
            <a:chOff x="0" y="0"/>
            <a:chExt cx="6809302" cy="1551516"/>
          </a:xfrm>
        </p:grpSpPr>
        <p:grpSp>
          <p:nvGrpSpPr>
            <p:cNvPr id="380" name="Group 380"/>
            <p:cNvGrpSpPr/>
            <p:nvPr/>
          </p:nvGrpSpPr>
          <p:grpSpPr>
            <a:xfrm>
              <a:off x="0" y="929216"/>
              <a:ext cx="6809303" cy="622301"/>
              <a:chOff x="0" y="0"/>
              <a:chExt cx="6809302" cy="622300"/>
            </a:xfrm>
          </p:grpSpPr>
          <p:sp>
            <p:nvSpPr>
              <p:cNvPr id="378" name="Shape 378"/>
              <p:cNvSpPr/>
              <p:nvPr/>
            </p:nvSpPr>
            <p:spPr>
              <a:xfrm>
                <a:off x="0" y="0"/>
                <a:ext cx="6616452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soit une projection orthogonale sur </a:t>
                </a:r>
              </a:p>
            </p:txBody>
          </p:sp>
          <p:pic>
            <p:nvPicPr>
              <p:cNvPr id="379" name="droppedImage.pdf"/>
              <p:cNvPicPr/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6529902" y="146050"/>
                <a:ext cx="279401" cy="4318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81" name="Shape 381"/>
            <p:cNvSpPr/>
            <p:nvPr/>
          </p:nvSpPr>
          <p:spPr>
            <a:xfrm flipH="1">
              <a:off x="2355835" y="0"/>
              <a:ext cx="1625601" cy="94826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6" name="Group 386"/>
          <p:cNvGrpSpPr/>
          <p:nvPr/>
        </p:nvGrpSpPr>
        <p:grpSpPr>
          <a:xfrm>
            <a:off x="1597006" y="4199466"/>
            <a:ext cx="9312294" cy="2944284"/>
            <a:chOff x="0" y="0"/>
            <a:chExt cx="9312293" cy="2944283"/>
          </a:xfrm>
        </p:grpSpPr>
        <p:sp>
          <p:nvSpPr>
            <p:cNvPr id="383" name="Shape 383"/>
            <p:cNvSpPr/>
            <p:nvPr/>
          </p:nvSpPr>
          <p:spPr>
            <a:xfrm>
              <a:off x="0" y="2321983"/>
              <a:ext cx="819343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suivie d’une réflexion par rapport à la droite</a:t>
              </a:r>
            </a:p>
          </p:txBody>
        </p:sp>
        <p:pic>
          <p:nvPicPr>
            <p:cNvPr id="384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220093" y="2569633"/>
              <a:ext cx="10922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5" name="Shape 385"/>
            <p:cNvSpPr/>
            <p:nvPr/>
          </p:nvSpPr>
          <p:spPr>
            <a:xfrm>
              <a:off x="2941127" y="0"/>
              <a:ext cx="427567" cy="2391834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6" grpId="2"/>
      <p:bldP build="whole" bldLvl="1" animBg="1" rev="0" advAuto="0" spid="372" grpId="1"/>
      <p:bldP build="whole" bldLvl="1" animBg="1" rev="0" advAuto="0" spid="371" grpId="3"/>
      <p:bldP build="whole" bldLvl="1" animBg="1" rev="0" advAuto="0" spid="382" grpId="5"/>
      <p:bldP build="whole" bldLvl="1" animBg="1" rev="0" advAuto="0" spid="386" grpId="6"/>
      <p:bldP build="whole" bldLvl="1" animBg="1" rev="0" advAuto="0" spid="377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520700"/>
            <a:ext cx="18923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2" name="Group 392"/>
          <p:cNvGrpSpPr/>
          <p:nvPr/>
        </p:nvGrpSpPr>
        <p:grpSpPr>
          <a:xfrm>
            <a:off x="2766423" y="361950"/>
            <a:ext cx="8638177" cy="622300"/>
            <a:chOff x="0" y="0"/>
            <a:chExt cx="8638176" cy="622300"/>
          </a:xfrm>
        </p:grpSpPr>
        <p:sp>
          <p:nvSpPr>
            <p:cNvPr id="389" name="Shape 389"/>
            <p:cNvSpPr/>
            <p:nvPr/>
          </p:nvSpPr>
          <p:spPr>
            <a:xfrm>
              <a:off x="0" y="0"/>
              <a:ext cx="652135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soit une projection sur    le long de </a:t>
              </a:r>
            </a:p>
          </p:txBody>
        </p:sp>
        <p:pic>
          <p:nvPicPr>
            <p:cNvPr id="390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193176" y="14605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1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453776" y="107950"/>
              <a:ext cx="21844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93" name="Shape 393"/>
          <p:cNvSpPr/>
          <p:nvPr/>
        </p:nvSpPr>
        <p:spPr>
          <a:xfrm>
            <a:off x="2909968" y="1733550"/>
            <a:ext cx="6907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car</a:t>
            </a:r>
          </a:p>
        </p:txBody>
      </p:sp>
      <p:pic>
        <p:nvPicPr>
          <p:cNvPr id="39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35500" y="1701800"/>
            <a:ext cx="3314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59300" y="3543300"/>
            <a:ext cx="3695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407400" y="1663700"/>
            <a:ext cx="1727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572500" y="3556000"/>
            <a:ext cx="17272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Shape 398"/>
          <p:cNvSpPr/>
          <p:nvPr/>
        </p:nvSpPr>
        <p:spPr>
          <a:xfrm>
            <a:off x="-78427" y="551815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Donc, en décomposant une matrice en un produit de matrices élémentaires et une matrice ERL, on obtient une suite </a:t>
            </a:r>
            <a:endParaRPr sz="3600"/>
          </a:p>
          <a:p>
            <a:pPr lvl="0">
              <a:defRPr sz="1800"/>
            </a:pPr>
            <a:r>
              <a:rPr sz="3600"/>
              <a:t>de transformations linéaires déjà connues.</a:t>
            </a:r>
          </a:p>
        </p:txBody>
      </p:sp>
      <p:sp>
        <p:nvSpPr>
          <p:cNvPr id="399" name="Shape 399"/>
          <p:cNvSpPr/>
          <p:nvPr/>
        </p:nvSpPr>
        <p:spPr>
          <a:xfrm>
            <a:off x="3842847" y="7613650"/>
            <a:ext cx="550515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les utilise toutes sauf une!</a:t>
            </a:r>
          </a:p>
        </p:txBody>
      </p:sp>
      <p:sp>
        <p:nvSpPr>
          <p:cNvPr id="400" name="Shape 400"/>
          <p:cNvSpPr/>
          <p:nvPr/>
        </p:nvSpPr>
        <p:spPr>
          <a:xfrm>
            <a:off x="5377215" y="8642350"/>
            <a:ext cx="28682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rotations!?!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2" grpId="1"/>
      <p:bldP build="whole" bldLvl="1" animBg="1" rev="0" advAuto="0" spid="398" grpId="7"/>
      <p:bldP build="whole" bldLvl="1" animBg="1" rev="0" advAuto="0" spid="394" grpId="3"/>
      <p:bldP build="whole" bldLvl="1" animBg="1" rev="0" advAuto="0" spid="400" grpId="9"/>
      <p:bldP build="whole" bldLvl="1" animBg="1" rev="0" advAuto="0" spid="397" grpId="6"/>
      <p:bldP build="whole" bldLvl="1" animBg="1" rev="0" advAuto="0" spid="396" grpId="4"/>
      <p:bldP build="whole" bldLvl="1" animBg="1" rev="0" advAuto="0" spid="399" grpId="8"/>
      <p:bldP build="whole" bldLvl="1" animBg="1" rev="0" advAuto="0" spid="393" grpId="2"/>
      <p:bldP build="whole" bldLvl="1" animBg="1" rev="0" advAuto="0" spid="395" grpId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403" name="Shape 403"/>
          <p:cNvSpPr/>
          <p:nvPr/>
        </p:nvSpPr>
        <p:spPr>
          <a:xfrm>
            <a:off x="5099322" y="4559300"/>
            <a:ext cx="27976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p.278, # 6 à 8.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300" y="2120900"/>
            <a:ext cx="2222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36900" y="2336800"/>
            <a:ext cx="1460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6500" y="2120900"/>
            <a:ext cx="2222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23200" y="2336800"/>
            <a:ext cx="17526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096500" y="2095500"/>
            <a:ext cx="18669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Shape 410"/>
          <p:cNvSpPr/>
          <p:nvPr/>
        </p:nvSpPr>
        <p:spPr>
          <a:xfrm rot="5400000">
            <a:off x="3289300" y="31623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 lvl="0">
              <a:defRPr sz="4000"/>
            </a:pPr>
          </a:p>
        </p:txBody>
      </p:sp>
      <p:sp>
        <p:nvSpPr>
          <p:cNvPr id="411" name="Shape 411"/>
          <p:cNvSpPr/>
          <p:nvPr/>
        </p:nvSpPr>
        <p:spPr>
          <a:xfrm rot="5400000">
            <a:off x="8089900" y="30988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 lvl="0">
              <a:defRPr sz="4000"/>
            </a:pPr>
          </a:p>
        </p:txBody>
      </p:sp>
      <p:pic>
        <p:nvPicPr>
          <p:cNvPr id="41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14500" y="4813300"/>
            <a:ext cx="3098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15100" y="4749800"/>
            <a:ext cx="34544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414" name="Shape 414"/>
          <p:cNvSpPr/>
          <p:nvPr/>
        </p:nvSpPr>
        <p:spPr>
          <a:xfrm>
            <a:off x="1201024" y="6686550"/>
            <a:ext cx="9336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d’où</a:t>
            </a:r>
          </a:p>
        </p:txBody>
      </p:sp>
      <p:pic>
        <p:nvPicPr>
          <p:cNvPr id="41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463800" y="6477000"/>
            <a:ext cx="4356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374900" y="8242300"/>
            <a:ext cx="4533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264400" y="8267700"/>
            <a:ext cx="48768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418" name="Shape 418"/>
          <p:cNvSpPr/>
          <p:nvPr/>
        </p:nvSpPr>
        <p:spPr>
          <a:xfrm>
            <a:off x="466383" y="209550"/>
            <a:ext cx="486668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Regardons la rotation de  </a:t>
            </a:r>
          </a:p>
        </p:txBody>
      </p:sp>
      <p:pic>
        <p:nvPicPr>
          <p:cNvPr id="419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359400" y="165100"/>
            <a:ext cx="279400" cy="82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0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607300" y="254000"/>
            <a:ext cx="448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705600" y="558800"/>
            <a:ext cx="635000" cy="50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12"/>
      <p:bldP build="whole" bldLvl="1" animBg="1" rev="0" advAuto="0" spid="412" grpId="9"/>
      <p:bldP build="whole" bldLvl="1" animBg="1" rev="0" advAuto="0" spid="417" grpId="15"/>
      <p:bldP build="whole" bldLvl="1" animBg="1" rev="0" advAuto="0" spid="409" grpId="7"/>
      <p:bldP build="whole" bldLvl="1" animBg="1" rev="0" advAuto="0" spid="421" grpId="1"/>
      <p:bldP build="whole" bldLvl="1" animBg="1" rev="0" advAuto="0" spid="416" grpId="14"/>
      <p:bldP build="whole" bldLvl="1" animBg="1" rev="0" advAuto="0" spid="411" grpId="10"/>
      <p:bldP build="whole" bldLvl="1" animBg="1" rev="0" advAuto="0" spid="406" grpId="4"/>
      <p:bldP build="whole" bldLvl="1" animBg="1" rev="0" advAuto="0" spid="413" grpId="11"/>
      <p:bldP build="whole" bldLvl="1" animBg="1" rev="0" advAuto="0" spid="420" grpId="2"/>
      <p:bldP build="whole" bldLvl="1" animBg="1" rev="0" advAuto="0" spid="405" grpId="3"/>
      <p:bldP build="whole" bldLvl="1" animBg="1" rev="0" advAuto="0" spid="407" grpId="5"/>
      <p:bldP build="whole" bldLvl="1" animBg="1" rev="0" advAuto="0" spid="410" grpId="8"/>
      <p:bldP build="whole" bldLvl="1" animBg="1" rev="0" advAuto="0" spid="415" grpId="13"/>
      <p:bldP build="whole" bldLvl="1" animBg="1" rev="0" advAuto="0" spid="408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/>
          <p:nvPr/>
        </p:nvSpPr>
        <p:spPr>
          <a:xfrm>
            <a:off x="406400" y="8369300"/>
            <a:ext cx="825500" cy="787400"/>
          </a:xfrm>
          <a:prstGeom prst="roundRect">
            <a:avLst>
              <a:gd name="adj" fmla="val 24194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424" name="Shape 424"/>
          <p:cNvSpPr/>
          <p:nvPr/>
        </p:nvSpPr>
        <p:spPr>
          <a:xfrm>
            <a:off x="2235200" y="8140700"/>
            <a:ext cx="1384300" cy="1270000"/>
          </a:xfrm>
          <a:prstGeom prst="roundRect">
            <a:avLst>
              <a:gd name="adj" fmla="val 15000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425" name="Shape 425"/>
          <p:cNvSpPr/>
          <p:nvPr/>
        </p:nvSpPr>
        <p:spPr>
          <a:xfrm>
            <a:off x="4330700" y="8140700"/>
            <a:ext cx="1816100" cy="1270000"/>
          </a:xfrm>
          <a:prstGeom prst="roundRect">
            <a:avLst>
              <a:gd name="adj" fmla="val 15000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452" name="Group 452"/>
          <p:cNvGrpSpPr/>
          <p:nvPr/>
        </p:nvGrpSpPr>
        <p:grpSpPr>
          <a:xfrm>
            <a:off x="722263" y="249695"/>
            <a:ext cx="3966706" cy="3971009"/>
            <a:chOff x="0" y="0"/>
            <a:chExt cx="3966704" cy="3971008"/>
          </a:xfrm>
        </p:grpSpPr>
        <p:grpSp>
          <p:nvGrpSpPr>
            <p:cNvPr id="445" name="Group 445"/>
            <p:cNvGrpSpPr/>
            <p:nvPr/>
          </p:nvGrpSpPr>
          <p:grpSpPr>
            <a:xfrm>
              <a:off x="0" y="-1"/>
              <a:ext cx="3966705" cy="3971009"/>
              <a:chOff x="0" y="0"/>
              <a:chExt cx="3966704" cy="3971008"/>
            </a:xfrm>
          </p:grpSpPr>
          <p:grpSp>
            <p:nvGrpSpPr>
              <p:cNvPr id="440" name="Group 440"/>
              <p:cNvGrpSpPr/>
              <p:nvPr/>
            </p:nvGrpSpPr>
            <p:grpSpPr>
              <a:xfrm>
                <a:off x="-1" y="-1"/>
                <a:ext cx="3966706" cy="3971009"/>
                <a:chOff x="0" y="0"/>
                <a:chExt cx="3966704" cy="3971008"/>
              </a:xfrm>
            </p:grpSpPr>
            <p:sp>
              <p:nvSpPr>
                <p:cNvPr id="426" name="Shape 426"/>
                <p:cNvSpPr/>
                <p:nvPr/>
              </p:nvSpPr>
              <p:spPr>
                <a:xfrm>
                  <a:off x="3201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27" name="Shape 427"/>
                <p:cNvSpPr/>
                <p:nvPr/>
              </p:nvSpPr>
              <p:spPr>
                <a:xfrm>
                  <a:off x="763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28" name="Shape 428"/>
                <p:cNvSpPr/>
                <p:nvPr/>
              </p:nvSpPr>
              <p:spPr>
                <a:xfrm>
                  <a:off x="3811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29" name="Shape 429"/>
                <p:cNvSpPr/>
                <p:nvPr/>
              </p:nvSpPr>
              <p:spPr>
                <a:xfrm flipV="1">
                  <a:off x="0" y="26099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0" name="Shape 430"/>
                <p:cNvSpPr/>
                <p:nvPr/>
              </p:nvSpPr>
              <p:spPr>
                <a:xfrm flipV="1">
                  <a:off x="0" y="781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1" name="Shape 431"/>
                <p:cNvSpPr/>
                <p:nvPr/>
              </p:nvSpPr>
              <p:spPr>
                <a:xfrm flipV="1">
                  <a:off x="0" y="3219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2" name="Shape 432"/>
                <p:cNvSpPr/>
                <p:nvPr/>
              </p:nvSpPr>
              <p:spPr>
                <a:xfrm>
                  <a:off x="153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3" name="Shape 433"/>
                <p:cNvSpPr/>
                <p:nvPr/>
              </p:nvSpPr>
              <p:spPr>
                <a:xfrm>
                  <a:off x="13726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4" name="Shape 434"/>
                <p:cNvSpPr/>
                <p:nvPr/>
              </p:nvSpPr>
              <p:spPr>
                <a:xfrm>
                  <a:off x="25918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5" name="Shape 435"/>
                <p:cNvSpPr/>
                <p:nvPr/>
              </p:nvSpPr>
              <p:spPr>
                <a:xfrm flipV="1">
                  <a:off x="0" y="171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6" name="Shape 436"/>
                <p:cNvSpPr/>
                <p:nvPr/>
              </p:nvSpPr>
              <p:spPr>
                <a:xfrm flipV="1">
                  <a:off x="0" y="3829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7" name="Shape 437"/>
                <p:cNvSpPr/>
                <p:nvPr/>
              </p:nvSpPr>
              <p:spPr>
                <a:xfrm flipV="1">
                  <a:off x="0" y="13907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8" name="Shape 438"/>
                <p:cNvSpPr/>
                <p:nvPr/>
              </p:nvSpPr>
              <p:spPr>
                <a:xfrm>
                  <a:off x="1980714" y="0"/>
                  <a:ext cx="2123" cy="3966704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39" name="Shape 439"/>
                <p:cNvSpPr/>
                <p:nvPr/>
              </p:nvSpPr>
              <p:spPr>
                <a:xfrm flipH="1">
                  <a:off x="-1" y="2000350"/>
                  <a:ext cx="3966706" cy="1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441" name="droppedImage.pdf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563736" y="29380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42" name="droppedImage.pdf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278236" y="16807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43" name="droppedImage.pdf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805036" y="4869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44" name="droppedImage.pdf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357236" y="17061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451" name="Group 451"/>
            <p:cNvGrpSpPr/>
            <p:nvPr/>
          </p:nvGrpSpPr>
          <p:grpSpPr>
            <a:xfrm>
              <a:off x="1978603" y="753604"/>
              <a:ext cx="1236134" cy="1244600"/>
              <a:chOff x="0" y="0"/>
              <a:chExt cx="1236133" cy="1244599"/>
            </a:xfrm>
          </p:grpSpPr>
          <p:sp>
            <p:nvSpPr>
              <p:cNvPr id="446" name="Shape 446"/>
              <p:cNvSpPr/>
              <p:nvPr/>
            </p:nvSpPr>
            <p:spPr>
              <a:xfrm>
                <a:off x="16933" y="0"/>
                <a:ext cx="1219201" cy="1231900"/>
              </a:xfrm>
              <a:prstGeom prst="rect">
                <a:avLst/>
              </a:prstGeom>
              <a:solidFill>
                <a:srgbClr val="FF9300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grpSp>
            <p:nvGrpSpPr>
              <p:cNvPr id="450" name="Group 450"/>
              <p:cNvGrpSpPr/>
              <p:nvPr/>
            </p:nvGrpSpPr>
            <p:grpSpPr>
              <a:xfrm>
                <a:off x="0" y="23289"/>
                <a:ext cx="1214971" cy="1221311"/>
                <a:chOff x="0" y="4220"/>
                <a:chExt cx="1214970" cy="1221310"/>
              </a:xfrm>
            </p:grpSpPr>
            <p:sp>
              <p:nvSpPr>
                <p:cNvPr id="447" name="Shape 447"/>
                <p:cNvSpPr/>
                <p:nvPr/>
              </p:nvSpPr>
              <p:spPr>
                <a:xfrm flipV="1">
                  <a:off x="4229" y="4220"/>
                  <a:ext cx="1210742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48" name="Shape 448"/>
                <p:cNvSpPr/>
                <p:nvPr/>
              </p:nvSpPr>
              <p:spPr>
                <a:xfrm flipV="1">
                  <a:off x="-1" y="6330"/>
                  <a:ext cx="2" cy="121920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449" name="Shape 449"/>
                <p:cNvSpPr/>
                <p:nvPr/>
              </p:nvSpPr>
              <p:spPr>
                <a:xfrm flipV="1">
                  <a:off x="29563" y="601107"/>
                  <a:ext cx="575874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472" name="Group 472"/>
          <p:cNvGrpSpPr/>
          <p:nvPr/>
        </p:nvGrpSpPr>
        <p:grpSpPr>
          <a:xfrm>
            <a:off x="7239000" y="5613399"/>
            <a:ext cx="3966705" cy="3971009"/>
            <a:chOff x="0" y="0"/>
            <a:chExt cx="3966704" cy="3971008"/>
          </a:xfrm>
        </p:grpSpPr>
        <p:grpSp>
          <p:nvGrpSpPr>
            <p:cNvPr id="467" name="Group 467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453" name="Shape 453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4" name="Shape 454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5" name="Shape 455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6" name="Shape 456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7" name="Shape 457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8" name="Shape 458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9" name="Shape 459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0" name="Shape 460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1" name="Shape 461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2" name="Shape 462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3" name="Shape 463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4" name="Shape 464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5" name="Shape 465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66" name="Shape 466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468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63736" y="29380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6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78236" y="16807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0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5036" y="4869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7236" y="17061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77" name="Group 477"/>
          <p:cNvGrpSpPr/>
          <p:nvPr/>
        </p:nvGrpSpPr>
        <p:grpSpPr>
          <a:xfrm>
            <a:off x="8011103" y="6379703"/>
            <a:ext cx="1236134" cy="1244601"/>
            <a:chOff x="0" y="0"/>
            <a:chExt cx="1236133" cy="1244600"/>
          </a:xfrm>
        </p:grpSpPr>
        <p:sp>
          <p:nvSpPr>
            <p:cNvPr id="473" name="Shape 473"/>
            <p:cNvSpPr/>
            <p:nvPr/>
          </p:nvSpPr>
          <p:spPr>
            <a:xfrm>
              <a:off x="16933" y="0"/>
              <a:ext cx="1219201" cy="12319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74" name="Shape 474"/>
            <p:cNvSpPr/>
            <p:nvPr/>
          </p:nvSpPr>
          <p:spPr>
            <a:xfrm flipV="1">
              <a:off x="4229" y="1229790"/>
              <a:ext cx="1210742" cy="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Shape 475"/>
            <p:cNvSpPr/>
            <p:nvPr/>
          </p:nvSpPr>
          <p:spPr>
            <a:xfrm flipV="1">
              <a:off x="-1" y="25400"/>
              <a:ext cx="2" cy="1219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Shape 476"/>
            <p:cNvSpPr/>
            <p:nvPr/>
          </p:nvSpPr>
          <p:spPr>
            <a:xfrm flipH="1" flipV="1">
              <a:off x="622300" y="624340"/>
              <a:ext cx="1" cy="575874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97" name="Group 497"/>
          <p:cNvGrpSpPr/>
          <p:nvPr/>
        </p:nvGrpSpPr>
        <p:grpSpPr>
          <a:xfrm>
            <a:off x="7162800" y="215899"/>
            <a:ext cx="3966705" cy="3971009"/>
            <a:chOff x="0" y="0"/>
            <a:chExt cx="3966704" cy="3971008"/>
          </a:xfrm>
        </p:grpSpPr>
        <p:grpSp>
          <p:nvGrpSpPr>
            <p:cNvPr id="492" name="Group 492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478" name="Shape 478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9" name="Shape 479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1" name="Shape 481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2" name="Shape 482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3" name="Shape 483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4" name="Shape 484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5" name="Shape 485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6" name="Shape 486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7" name="Shape 487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8" name="Shape 488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89" name="Shape 489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90" name="Shape 490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91" name="Shape 491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493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63736" y="29380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4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78236" y="16807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5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5036" y="486904"/>
              <a:ext cx="114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6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7236" y="1706104"/>
              <a:ext cx="342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2" name="Group 502"/>
          <p:cNvGrpSpPr/>
          <p:nvPr/>
        </p:nvGrpSpPr>
        <p:grpSpPr>
          <a:xfrm>
            <a:off x="9132933" y="2239504"/>
            <a:ext cx="1244604" cy="1231901"/>
            <a:chOff x="0" y="0"/>
            <a:chExt cx="1244603" cy="1231900"/>
          </a:xfrm>
        </p:grpSpPr>
        <p:sp>
          <p:nvSpPr>
            <p:cNvPr id="498" name="Shape 498"/>
            <p:cNvSpPr/>
            <p:nvPr/>
          </p:nvSpPr>
          <p:spPr>
            <a:xfrm>
              <a:off x="25403" y="0"/>
              <a:ext cx="1219201" cy="12319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499" name="Shape 499"/>
            <p:cNvSpPr/>
            <p:nvPr/>
          </p:nvSpPr>
          <p:spPr>
            <a:xfrm flipV="1">
              <a:off x="0" y="1204389"/>
              <a:ext cx="1210741" cy="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Shape 500"/>
            <p:cNvSpPr/>
            <p:nvPr/>
          </p:nvSpPr>
          <p:spPr>
            <a:xfrm flipV="1">
              <a:off x="8470" y="0"/>
              <a:ext cx="1" cy="1219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Shape 501"/>
            <p:cNvSpPr/>
            <p:nvPr/>
          </p:nvSpPr>
          <p:spPr>
            <a:xfrm flipV="1">
              <a:off x="25333" y="594777"/>
              <a:ext cx="575874" cy="1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05" name="Group 505"/>
          <p:cNvGrpSpPr/>
          <p:nvPr/>
        </p:nvGrpSpPr>
        <p:grpSpPr>
          <a:xfrm>
            <a:off x="7162800" y="265382"/>
            <a:ext cx="3982768" cy="3946786"/>
            <a:chOff x="0" y="0"/>
            <a:chExt cx="3982767" cy="3946785"/>
          </a:xfrm>
        </p:grpSpPr>
        <p:sp>
          <p:nvSpPr>
            <p:cNvPr id="503" name="Shape 503"/>
            <p:cNvSpPr/>
            <p:nvPr/>
          </p:nvSpPr>
          <p:spPr>
            <a:xfrm flipV="1">
              <a:off x="0" y="52118"/>
              <a:ext cx="3894667" cy="3894668"/>
            </a:xfrm>
            <a:prstGeom prst="line">
              <a:avLst/>
            </a:prstGeom>
            <a:noFill/>
            <a:ln w="50800" cap="rnd">
              <a:solidFill>
                <a:srgbClr val="77BB41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Shape 504"/>
            <p:cNvSpPr/>
            <p:nvPr/>
          </p:nvSpPr>
          <p:spPr>
            <a:xfrm flipH="1" flipV="1">
              <a:off x="3251999" y="-1"/>
              <a:ext cx="730769" cy="730770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08" name="Group 508"/>
          <p:cNvGrpSpPr/>
          <p:nvPr/>
        </p:nvGrpSpPr>
        <p:grpSpPr>
          <a:xfrm>
            <a:off x="5321300" y="927100"/>
            <a:ext cx="1270000" cy="2032000"/>
            <a:chOff x="0" y="0"/>
            <a:chExt cx="1270000" cy="2032000"/>
          </a:xfrm>
        </p:grpSpPr>
        <p:sp>
          <p:nvSpPr>
            <p:cNvPr id="506" name="Shape 506"/>
            <p:cNvSpPr/>
            <p:nvPr/>
          </p:nvSpPr>
          <p:spPr>
            <a:xfrm>
              <a:off x="0" y="762000"/>
              <a:ext cx="1270000" cy="1270000"/>
            </a:xfrm>
            <a:prstGeom prst="rightArrow">
              <a:avLst>
                <a:gd name="adj1" fmla="val 32000"/>
                <a:gd name="adj2" fmla="val 44000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07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93700" y="0"/>
              <a:ext cx="774700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11" name="Group 511"/>
          <p:cNvGrpSpPr/>
          <p:nvPr/>
        </p:nvGrpSpPr>
        <p:grpSpPr>
          <a:xfrm>
            <a:off x="8534399" y="4317999"/>
            <a:ext cx="2247901" cy="1270002"/>
            <a:chOff x="0" y="0"/>
            <a:chExt cx="2247900" cy="1270000"/>
          </a:xfrm>
        </p:grpSpPr>
        <p:sp>
          <p:nvSpPr>
            <p:cNvPr id="509" name="Shape 509"/>
            <p:cNvSpPr/>
            <p:nvPr/>
          </p:nvSpPr>
          <p:spPr>
            <a:xfrm rot="5400000">
              <a:off x="-1" y="0"/>
              <a:ext cx="1270001" cy="1270000"/>
            </a:xfrm>
            <a:prstGeom prst="rightArrow">
              <a:avLst>
                <a:gd name="adj1" fmla="val 32000"/>
                <a:gd name="adj2" fmla="val 44000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10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473200" y="317500"/>
              <a:ext cx="774700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1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2600" y="8521700"/>
            <a:ext cx="6350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460500" y="8216900"/>
            <a:ext cx="48768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6" name="Group 516"/>
          <p:cNvGrpSpPr/>
          <p:nvPr/>
        </p:nvGrpSpPr>
        <p:grpSpPr>
          <a:xfrm>
            <a:off x="4259117" y="4419600"/>
            <a:ext cx="1768766" cy="1900383"/>
            <a:chOff x="0" y="0"/>
            <a:chExt cx="1768765" cy="1900382"/>
          </a:xfrm>
        </p:grpSpPr>
        <p:sp>
          <p:nvSpPr>
            <p:cNvPr id="514" name="Shape 514"/>
            <p:cNvSpPr/>
            <p:nvPr/>
          </p:nvSpPr>
          <p:spPr>
            <a:xfrm rot="2100000">
              <a:off x="249382" y="381000"/>
              <a:ext cx="1270001" cy="1270001"/>
            </a:xfrm>
            <a:prstGeom prst="rightArrow">
              <a:avLst>
                <a:gd name="adj1" fmla="val 32000"/>
                <a:gd name="adj2" fmla="val 44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515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757382" y="0"/>
              <a:ext cx="6350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6" grpId="10"/>
      <p:bldP build="whole" bldLvl="1" animBg="1" rev="0" advAuto="0" spid="502" grpId="4"/>
      <p:bldP build="whole" bldLvl="1" animBg="1" rev="0" advAuto="0" spid="423" grpId="11"/>
      <p:bldP build="whole" bldLvl="1" animBg="1" rev="0" advAuto="0" spid="505" grpId="8"/>
      <p:bldP build="whole" bldLvl="1" animBg="1" rev="0" advAuto="0" spid="472" grpId="7"/>
      <p:bldP build="whole" bldLvl="1" animBg="1" rev="0" advAuto="0" spid="508" grpId="1"/>
      <p:bldP build="whole" bldLvl="1" animBg="1" rev="0" advAuto="0" spid="425" grpId="2"/>
      <p:bldP build="whole" bldLvl="1" animBg="1" rev="0" advAuto="0" spid="497" grpId="3"/>
      <p:bldP build="whole" bldLvl="1" animBg="1" rev="0" advAuto="0" spid="511" grpId="5"/>
      <p:bldP build="whole" bldLvl="1" animBg="1" rev="0" advAuto="0" spid="477" grpId="9"/>
      <p:bldP build="whole" bldLvl="1" animBg="1" rev="0" advAuto="0" spid="424" grpId="6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/>
          <p:nvPr/>
        </p:nvSpPr>
        <p:spPr>
          <a:xfrm>
            <a:off x="-2227" y="65405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Étant donné une matrice      , on peut la décomposer en matrice élémentaire et une matrice ERL pour comprendre </a:t>
            </a:r>
            <a:endParaRPr sz="3600"/>
          </a:p>
          <a:p>
            <a:pPr lvl="0">
              <a:defRPr sz="1800"/>
            </a:pPr>
            <a:r>
              <a:rPr sz="3600"/>
              <a:t>la transformation linéaire modélisée. </a:t>
            </a:r>
          </a:p>
        </p:txBody>
      </p:sp>
      <p:sp>
        <p:nvSpPr>
          <p:cNvPr id="519" name="Shape 519"/>
          <p:cNvSpPr/>
          <p:nvPr/>
        </p:nvSpPr>
        <p:spPr>
          <a:xfrm>
            <a:off x="10473" y="3594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Bien qu’on comprenne chaque étape de la composition, </a:t>
            </a:r>
            <a:endParaRPr sz="3600"/>
          </a:p>
          <a:p>
            <a:pPr lvl="0">
              <a:defRPr sz="1800"/>
            </a:pPr>
            <a:r>
              <a:rPr sz="3600"/>
              <a:t>la transformation résultante, elle, reste encore méconnue. </a:t>
            </a:r>
          </a:p>
        </p:txBody>
      </p:sp>
      <p:sp>
        <p:nvSpPr>
          <p:cNvPr id="520" name="Shape 520"/>
          <p:cNvSpPr/>
          <p:nvPr/>
        </p:nvSpPr>
        <p:spPr>
          <a:xfrm>
            <a:off x="48573" y="61468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Une façon de mieux la comprendre est d’essayer de trouver </a:t>
            </a:r>
            <a:endParaRPr sz="3600"/>
          </a:p>
          <a:p>
            <a:pPr lvl="0">
              <a:defRPr sz="1800"/>
            </a:pPr>
            <a:r>
              <a:rPr sz="3600"/>
              <a:t>les vecteurs qu’elle ne change pas.</a:t>
            </a:r>
          </a:p>
        </p:txBody>
      </p:sp>
      <p:pic>
        <p:nvPicPr>
          <p:cNvPr id="52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812800"/>
            <a:ext cx="482600" cy="31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0" grpId="2"/>
      <p:bldP build="whole" bldLvl="1" animBg="1" rev="0" advAuto="0" spid="51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roup 525"/>
          <p:cNvGrpSpPr/>
          <p:nvPr/>
        </p:nvGrpSpPr>
        <p:grpSpPr>
          <a:xfrm>
            <a:off x="8826500" y="3759200"/>
            <a:ext cx="2070100" cy="2082800"/>
            <a:chOff x="0" y="0"/>
            <a:chExt cx="2070100" cy="2082800"/>
          </a:xfrm>
        </p:grpSpPr>
        <p:sp>
          <p:nvSpPr>
            <p:cNvPr id="523" name="Shape 523"/>
            <p:cNvSpPr/>
            <p:nvPr/>
          </p:nvSpPr>
          <p:spPr>
            <a:xfrm>
              <a:off x="0" y="1016000"/>
              <a:ext cx="520700" cy="1066800"/>
            </a:xfrm>
            <a:prstGeom prst="roundRect">
              <a:avLst>
                <a:gd name="adj" fmla="val 3658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24" name="Shape 524"/>
            <p:cNvSpPr/>
            <p:nvPr/>
          </p:nvSpPr>
          <p:spPr>
            <a:xfrm>
              <a:off x="850900" y="0"/>
              <a:ext cx="1219200" cy="495300"/>
            </a:xfrm>
            <a:prstGeom prst="roundRect">
              <a:avLst>
                <a:gd name="adj" fmla="val 38462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528" name="Group 528"/>
          <p:cNvGrpSpPr/>
          <p:nvPr/>
        </p:nvGrpSpPr>
        <p:grpSpPr>
          <a:xfrm>
            <a:off x="5689600" y="3759200"/>
            <a:ext cx="3200400" cy="2082800"/>
            <a:chOff x="0" y="0"/>
            <a:chExt cx="3200400" cy="2082800"/>
          </a:xfrm>
        </p:grpSpPr>
        <p:sp>
          <p:nvSpPr>
            <p:cNvPr id="526" name="Shape 526"/>
            <p:cNvSpPr/>
            <p:nvPr/>
          </p:nvSpPr>
          <p:spPr>
            <a:xfrm>
              <a:off x="0" y="1016000"/>
              <a:ext cx="520700" cy="1066800"/>
            </a:xfrm>
            <a:prstGeom prst="roundRect">
              <a:avLst>
                <a:gd name="adj" fmla="val 36585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27" name="Shape 527"/>
            <p:cNvSpPr/>
            <p:nvPr/>
          </p:nvSpPr>
          <p:spPr>
            <a:xfrm>
              <a:off x="1981200" y="0"/>
              <a:ext cx="1219200" cy="495300"/>
            </a:xfrm>
            <a:prstGeom prst="roundRect">
              <a:avLst>
                <a:gd name="adj" fmla="val 38462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531" name="Group 531"/>
          <p:cNvGrpSpPr/>
          <p:nvPr/>
        </p:nvGrpSpPr>
        <p:grpSpPr>
          <a:xfrm>
            <a:off x="4521200" y="3759200"/>
            <a:ext cx="3822700" cy="2095500"/>
            <a:chOff x="0" y="0"/>
            <a:chExt cx="3822700" cy="2095500"/>
          </a:xfrm>
        </p:grpSpPr>
        <p:sp>
          <p:nvSpPr>
            <p:cNvPr id="529" name="Shape 529"/>
            <p:cNvSpPr/>
            <p:nvPr/>
          </p:nvSpPr>
          <p:spPr>
            <a:xfrm>
              <a:off x="3302000" y="1028700"/>
              <a:ext cx="520700" cy="1066800"/>
            </a:xfrm>
            <a:prstGeom prst="roundRect">
              <a:avLst>
                <a:gd name="adj" fmla="val 36585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0" y="0"/>
              <a:ext cx="1219200" cy="495300"/>
            </a:xfrm>
            <a:prstGeom prst="roundRect">
              <a:avLst>
                <a:gd name="adj" fmla="val 38462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534" name="Group 534"/>
          <p:cNvGrpSpPr/>
          <p:nvPr/>
        </p:nvGrpSpPr>
        <p:grpSpPr>
          <a:xfrm>
            <a:off x="2438400" y="3759200"/>
            <a:ext cx="2832100" cy="2095500"/>
            <a:chOff x="0" y="0"/>
            <a:chExt cx="2832100" cy="2095500"/>
          </a:xfrm>
        </p:grpSpPr>
        <p:sp>
          <p:nvSpPr>
            <p:cNvPr id="532" name="Shape 532"/>
            <p:cNvSpPr/>
            <p:nvPr/>
          </p:nvSpPr>
          <p:spPr>
            <a:xfrm>
              <a:off x="2311400" y="1028700"/>
              <a:ext cx="520700" cy="1066800"/>
            </a:xfrm>
            <a:prstGeom prst="roundRect">
              <a:avLst>
                <a:gd name="adj" fmla="val 3658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33" name="Shape 533"/>
            <p:cNvSpPr/>
            <p:nvPr/>
          </p:nvSpPr>
          <p:spPr>
            <a:xfrm>
              <a:off x="0" y="0"/>
              <a:ext cx="1219200" cy="495300"/>
            </a:xfrm>
            <a:prstGeom prst="roundRect">
              <a:avLst>
                <a:gd name="adj" fmla="val 38462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535" name="Shape 535"/>
          <p:cNvSpPr/>
          <p:nvPr/>
        </p:nvSpPr>
        <p:spPr>
          <a:xfrm>
            <a:off x="-2227" y="444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Toute transformation linéaire fixe au moins un vecteur, </a:t>
            </a:r>
            <a:endParaRPr sz="3600"/>
          </a:p>
          <a:p>
            <a:pPr lvl="0">
              <a:defRPr sz="1800"/>
            </a:pPr>
            <a:r>
              <a:rPr sz="3600"/>
              <a:t>soit le vecteur nul.</a:t>
            </a:r>
          </a:p>
        </p:txBody>
      </p:sp>
      <p:pic>
        <p:nvPicPr>
          <p:cNvPr id="53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0200" y="1866900"/>
            <a:ext cx="1765300" cy="558800"/>
          </a:xfrm>
          <a:prstGeom prst="rect">
            <a:avLst/>
          </a:prstGeom>
          <a:ln w="12700">
            <a:miter lim="400000"/>
          </a:ln>
        </p:spPr>
      </p:pic>
      <p:sp>
        <p:nvSpPr>
          <p:cNvPr id="537" name="Shape 537"/>
          <p:cNvSpPr/>
          <p:nvPr/>
        </p:nvSpPr>
        <p:spPr>
          <a:xfrm>
            <a:off x="716799" y="2711450"/>
            <a:ext cx="116302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une transformation linéaire fixe deux vecteurs non parallèles</a:t>
            </a:r>
          </a:p>
        </p:txBody>
      </p:sp>
      <p:pic>
        <p:nvPicPr>
          <p:cNvPr id="53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68500" y="3771900"/>
            <a:ext cx="3860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39000" y="3771900"/>
            <a:ext cx="3708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97100" y="4749800"/>
            <a:ext cx="7518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22500" y="6527800"/>
            <a:ext cx="80391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287000" y="6578600"/>
            <a:ext cx="24130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hape 543"/>
          <p:cNvSpPr/>
          <p:nvPr/>
        </p:nvSpPr>
        <p:spPr>
          <a:xfrm>
            <a:off x="4210701" y="8324850"/>
            <a:ext cx="482024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elle fixe donc tout le plan.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7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ntr" presetSubtype="0" presetID="1" grpId="9" fill="hold">
                                  <p:stCondLst>
                                    <p:cond delay="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2" grpId="11"/>
      <p:bldP build="whole" bldLvl="1" animBg="1" rev="0" advAuto="0" spid="540" grpId="5"/>
      <p:bldP build="whole" bldLvl="1" animBg="1" rev="0" advAuto="0" spid="534" grpId="6"/>
      <p:bldP build="whole" bldLvl="1" animBg="1" rev="0" advAuto="0" spid="525" grpId="9"/>
      <p:bldP build="whole" bldLvl="1" animBg="1" rev="0" advAuto="0" spid="536" grpId="1"/>
      <p:bldP build="whole" bldLvl="1" animBg="1" rev="0" advAuto="0" spid="528" grpId="8"/>
      <p:bldP build="whole" bldLvl="1" animBg="1" rev="0" advAuto="0" spid="543" grpId="12"/>
      <p:bldP build="whole" bldLvl="1" animBg="1" rev="0" advAuto="0" spid="531" grpId="7"/>
      <p:bldP build="whole" bldLvl="1" animBg="1" rev="0" advAuto="0" spid="537" grpId="2"/>
      <p:bldP build="whole" bldLvl="1" animBg="1" rev="0" advAuto="0" spid="541" grpId="10"/>
      <p:bldP build="whole" bldLvl="1" animBg="1" rev="0" advAuto="0" spid="539" grpId="4"/>
      <p:bldP build="whole" bldLvl="1" animBg="1" rev="0" advAuto="0" spid="538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3365500" y="2717800"/>
            <a:ext cx="62611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cisaillements.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orthogonales.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projections obliques.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/>
          <p:nvPr/>
        </p:nvSpPr>
        <p:spPr>
          <a:xfrm>
            <a:off x="2318698" y="349250"/>
            <a:ext cx="84010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une transformation linéaire fixe un vecteur</a:t>
            </a:r>
          </a:p>
        </p:txBody>
      </p:sp>
      <p:pic>
        <p:nvPicPr>
          <p:cNvPr id="54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49900" y="1473200"/>
            <a:ext cx="1828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68800" y="3162300"/>
            <a:ext cx="2959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67600" y="3175000"/>
            <a:ext cx="10033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51" name="Group 551"/>
          <p:cNvGrpSpPr/>
          <p:nvPr/>
        </p:nvGrpSpPr>
        <p:grpSpPr>
          <a:xfrm>
            <a:off x="5486400" y="1358900"/>
            <a:ext cx="2019300" cy="711200"/>
            <a:chOff x="0" y="0"/>
            <a:chExt cx="2019300" cy="711200"/>
          </a:xfrm>
        </p:grpSpPr>
        <p:sp>
          <p:nvSpPr>
            <p:cNvPr id="549" name="Shape 549"/>
            <p:cNvSpPr/>
            <p:nvPr/>
          </p:nvSpPr>
          <p:spPr>
            <a:xfrm rot="16200000">
              <a:off x="209550" y="-158750"/>
              <a:ext cx="660400" cy="1079500"/>
            </a:xfrm>
            <a:prstGeom prst="roundRect">
              <a:avLst>
                <a:gd name="adj" fmla="val 28846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50" name="Shape 550"/>
            <p:cNvSpPr/>
            <p:nvPr/>
          </p:nvSpPr>
          <p:spPr>
            <a:xfrm rot="16200000">
              <a:off x="1441450" y="82550"/>
              <a:ext cx="660400" cy="4953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554" name="Group 554"/>
          <p:cNvGrpSpPr/>
          <p:nvPr/>
        </p:nvGrpSpPr>
        <p:grpSpPr>
          <a:xfrm>
            <a:off x="6362700" y="2997200"/>
            <a:ext cx="2260600" cy="711200"/>
            <a:chOff x="0" y="0"/>
            <a:chExt cx="2260600" cy="711200"/>
          </a:xfrm>
        </p:grpSpPr>
        <p:sp>
          <p:nvSpPr>
            <p:cNvPr id="552" name="Shape 552"/>
            <p:cNvSpPr/>
            <p:nvPr/>
          </p:nvSpPr>
          <p:spPr>
            <a:xfrm rot="16200000">
              <a:off x="209550" y="-158750"/>
              <a:ext cx="660400" cy="1079500"/>
            </a:xfrm>
            <a:prstGeom prst="roundRect">
              <a:avLst>
                <a:gd name="adj" fmla="val 28846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53" name="Shape 553"/>
            <p:cNvSpPr/>
            <p:nvPr/>
          </p:nvSpPr>
          <p:spPr>
            <a:xfrm rot="16200000">
              <a:off x="1682750" y="82550"/>
              <a:ext cx="660400" cy="495300"/>
            </a:xfrm>
            <a:prstGeom prst="roundRect">
              <a:avLst>
                <a:gd name="adj" fmla="val 38462"/>
              </a:avLst>
            </a:prstGeom>
            <a:solidFill>
              <a:srgbClr val="00F9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555" name="Shape 555"/>
          <p:cNvSpPr/>
          <p:nvPr/>
        </p:nvSpPr>
        <p:spPr>
          <a:xfrm>
            <a:off x="3530705" y="4552950"/>
            <a:ext cx="595163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alors, elle fixe tous ses multiples.</a:t>
            </a:r>
          </a:p>
        </p:txBody>
      </p:sp>
      <p:grpSp>
        <p:nvGrpSpPr>
          <p:cNvPr id="558" name="Group 558"/>
          <p:cNvGrpSpPr/>
          <p:nvPr/>
        </p:nvGrpSpPr>
        <p:grpSpPr>
          <a:xfrm>
            <a:off x="4826000" y="3111500"/>
            <a:ext cx="3644900" cy="558800"/>
            <a:chOff x="0" y="0"/>
            <a:chExt cx="3644900" cy="558800"/>
          </a:xfrm>
        </p:grpSpPr>
        <p:sp>
          <p:nvSpPr>
            <p:cNvPr id="556" name="Shape 556"/>
            <p:cNvSpPr/>
            <p:nvPr/>
          </p:nvSpPr>
          <p:spPr>
            <a:xfrm rot="16200000">
              <a:off x="38100" y="-25400"/>
              <a:ext cx="546100" cy="622300"/>
            </a:xfrm>
            <a:prstGeom prst="roundRect">
              <a:avLst>
                <a:gd name="adj" fmla="val 34884"/>
              </a:avLst>
            </a:prstGeom>
            <a:solidFill>
              <a:srgbClr val="FFA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57" name="Shape 557"/>
            <p:cNvSpPr/>
            <p:nvPr/>
          </p:nvSpPr>
          <p:spPr>
            <a:xfrm rot="16200000">
              <a:off x="3060700" y="-38100"/>
              <a:ext cx="546100" cy="622300"/>
            </a:xfrm>
            <a:prstGeom prst="roundRect">
              <a:avLst>
                <a:gd name="adj" fmla="val 34884"/>
              </a:avLst>
            </a:prstGeom>
            <a:solidFill>
              <a:srgbClr val="FFA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559" name="Shape 559"/>
          <p:cNvSpPr/>
          <p:nvPr/>
        </p:nvSpPr>
        <p:spPr>
          <a:xfrm>
            <a:off x="-2227" y="6248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Donc, une transformation linéaire fixe soit un point, </a:t>
            </a:r>
            <a:endParaRPr sz="3600"/>
          </a:p>
          <a:p>
            <a:pPr lvl="0">
              <a:defRPr sz="1800"/>
            </a:pPr>
            <a:r>
              <a:rPr sz="3600"/>
              <a:t>soit une droite, soit un plan.</a:t>
            </a:r>
          </a:p>
        </p:txBody>
      </p:sp>
      <p:sp>
        <p:nvSpPr>
          <p:cNvPr id="560" name="Shape 560"/>
          <p:cNvSpPr/>
          <p:nvPr/>
        </p:nvSpPr>
        <p:spPr>
          <a:xfrm>
            <a:off x="4292600" y="2641575"/>
            <a:ext cx="635000" cy="546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54" fill="norm" stroke="1" extrusionOk="0">
                <a:moveTo>
                  <a:pt x="21600" y="16465"/>
                </a:moveTo>
                <a:cubicBezTo>
                  <a:pt x="21600" y="16465"/>
                  <a:pt x="14452" y="-146"/>
                  <a:pt x="12096" y="1"/>
                </a:cubicBezTo>
                <a:cubicBezTo>
                  <a:pt x="9217" y="181"/>
                  <a:pt x="0" y="21454"/>
                  <a:pt x="0" y="21454"/>
                </a:cubicBezTo>
              </a:path>
            </a:pathLst>
          </a:custGeom>
          <a:ln w="38100">
            <a:solidFill>
              <a:srgbClr val="FF4013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43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xi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xi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afterEffect" presetClass="exi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1" grpId="5"/>
      <p:bldP build="whole" bldLvl="1" animBg="1" rev="0" advAuto="0" spid="551" grpId="7"/>
      <p:bldP build="whole" bldLvl="1" animBg="1" rev="0" advAuto="0" spid="547" grpId="2"/>
      <p:bldP build="whole" bldLvl="1" animBg="1" rev="0" advAuto="0" spid="558" grpId="11"/>
      <p:bldP build="whole" bldLvl="1" animBg="1" rev="0" advAuto="0" spid="555" grpId="10"/>
      <p:bldP build="whole" bldLvl="1" animBg="1" rev="0" advAuto="0" spid="560" grpId="3"/>
      <p:bldP build="whole" bldLvl="1" animBg="1" rev="0" advAuto="0" spid="546" grpId="1"/>
      <p:bldP build="whole" bldLvl="1" animBg="1" rev="0" advAuto="0" spid="560" grpId="9"/>
      <p:bldP build="whole" bldLvl="1" animBg="1" rev="0" advAuto="0" spid="548" grpId="4"/>
      <p:bldP build="whole" bldLvl="1" animBg="1" rev="0" advAuto="0" spid="554" grpId="6"/>
      <p:bldP build="whole" bldLvl="1" animBg="1" rev="0" advAuto="0" spid="559" grpId="12"/>
      <p:bldP build="whole" bldLvl="1" animBg="1" rev="0" advAuto="0" spid="554" grpId="8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-2227" y="546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Regardons ce qui se passe si la transformation ne fixe pas nécessairement un vecteur, mais qu’elle fixe sa direction.</a:t>
            </a:r>
          </a:p>
        </p:txBody>
      </p:sp>
      <p:pic>
        <p:nvPicPr>
          <p:cNvPr id="56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3600" y="2159000"/>
            <a:ext cx="2095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00500" y="2971800"/>
            <a:ext cx="2959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51700" y="2946400"/>
            <a:ext cx="12700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699500" y="2921000"/>
            <a:ext cx="15494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9" name="Group 569"/>
          <p:cNvGrpSpPr/>
          <p:nvPr/>
        </p:nvGrpSpPr>
        <p:grpSpPr>
          <a:xfrm>
            <a:off x="-243527" y="6133653"/>
            <a:ext cx="12992101" cy="1143894"/>
            <a:chOff x="0" y="5903"/>
            <a:chExt cx="12992100" cy="1143892"/>
          </a:xfrm>
        </p:grpSpPr>
        <p:sp>
          <p:nvSpPr>
            <p:cNvPr id="567" name="Shape 567"/>
            <p:cNvSpPr/>
            <p:nvPr/>
          </p:nvSpPr>
          <p:spPr>
            <a:xfrm>
              <a:off x="0" y="5903"/>
              <a:ext cx="12992100" cy="11438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Un tel vecteur est dit un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vecteur propre</a:t>
              </a:r>
              <a:r>
                <a:rPr sz="3600"/>
                <a:t> pour la </a:t>
              </a:r>
              <a:endParaRPr sz="3600"/>
            </a:p>
            <a:p>
              <a:pPr lvl="0">
                <a:defRPr sz="1800"/>
              </a:pPr>
              <a:r>
                <a:rPr sz="3600"/>
                <a:t>transformation de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valeur propre    </a:t>
              </a:r>
              <a:r>
                <a:rPr sz="3600"/>
                <a:t>.</a:t>
              </a:r>
            </a:p>
          </p:txBody>
        </p:sp>
        <p:pic>
          <p:nvPicPr>
            <p:cNvPr id="568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565326" y="666750"/>
              <a:ext cx="2413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70" name="Shape 570"/>
          <p:cNvSpPr/>
          <p:nvPr/>
        </p:nvSpPr>
        <p:spPr>
          <a:xfrm>
            <a:off x="10473" y="4305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Donc, la transformation linéaire agit comme multiplication </a:t>
            </a:r>
            <a:endParaRPr sz="3600"/>
          </a:p>
          <a:p>
            <a:pPr lvl="0">
              <a:defRPr sz="1800"/>
            </a:pPr>
            <a:r>
              <a:rPr sz="3600"/>
              <a:t>par un scalaire sur la droite définie par ce vecteur. 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6" grpId="4"/>
      <p:bldP build="whole" bldLvl="1" animBg="1" rev="0" advAuto="0" spid="570" grpId="5"/>
      <p:bldP build="whole" bldLvl="1" animBg="1" rev="0" advAuto="0" spid="564" grpId="2"/>
      <p:bldP build="whole" bldLvl="1" animBg="1" rev="0" advAuto="0" spid="569" grpId="6"/>
      <p:bldP build="whole" bldLvl="1" animBg="1" rev="0" advAuto="0" spid="565" grpId="3"/>
      <p:bldP build="whole" bldLvl="1" animBg="1" rev="0" advAuto="0" spid="56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/>
          <p:nvPr/>
        </p:nvSpPr>
        <p:spPr>
          <a:xfrm>
            <a:off x="10473" y="10985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Comment trouver les vecteurs propres d’une transformation linéaire?</a:t>
            </a:r>
          </a:p>
        </p:txBody>
      </p:sp>
      <p:pic>
        <p:nvPicPr>
          <p:cNvPr id="57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51500" y="2514600"/>
            <a:ext cx="1841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34300" y="2540000"/>
            <a:ext cx="1206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65600" y="3454400"/>
            <a:ext cx="2844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59300" y="4470400"/>
            <a:ext cx="2882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7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44700" y="5283200"/>
            <a:ext cx="8648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8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14700" y="7086600"/>
            <a:ext cx="69596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6" grpId="4"/>
      <p:bldP build="whole" bldLvl="1" animBg="1" rev="0" advAuto="0" spid="574" grpId="2"/>
      <p:bldP build="whole" bldLvl="1" animBg="1" rev="0" advAuto="0" spid="575" grpId="3"/>
      <p:bldP build="whole" bldLvl="1" animBg="1" rev="0" advAuto="0" spid="577" grpId="5"/>
      <p:bldP build="whole" bldLvl="1" animBg="1" rev="0" advAuto="0" spid="573" grpId="1"/>
      <p:bldP build="whole" bldLvl="1" animBg="1" rev="0" advAuto="0" spid="578" grpId="6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0" y="749300"/>
            <a:ext cx="69596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581" name="Shape 581"/>
          <p:cNvSpPr/>
          <p:nvPr/>
        </p:nvSpPr>
        <p:spPr>
          <a:xfrm>
            <a:off x="-2227" y="23685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a donc ce système d’équations linéaires homogènes à résoudre.</a:t>
            </a:r>
          </a:p>
        </p:txBody>
      </p:sp>
      <p:grpSp>
        <p:nvGrpSpPr>
          <p:cNvPr id="584" name="Group 584"/>
          <p:cNvGrpSpPr/>
          <p:nvPr/>
        </p:nvGrpSpPr>
        <p:grpSpPr>
          <a:xfrm>
            <a:off x="1326970" y="4997450"/>
            <a:ext cx="10587708" cy="622300"/>
            <a:chOff x="0" y="0"/>
            <a:chExt cx="10587707" cy="622300"/>
          </a:xfrm>
        </p:grpSpPr>
        <p:sp>
          <p:nvSpPr>
            <p:cNvPr id="582" name="Shape 582"/>
            <p:cNvSpPr/>
            <p:nvPr/>
          </p:nvSpPr>
          <p:spPr>
            <a:xfrm>
              <a:off x="0" y="0"/>
              <a:ext cx="1058770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 Ce système a au moins une solution, soit                         .</a:t>
              </a:r>
            </a:p>
          </p:txBody>
        </p:sp>
        <p:pic>
          <p:nvPicPr>
            <p:cNvPr id="58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753529" y="82550"/>
              <a:ext cx="26035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85" name="Shape 585"/>
          <p:cNvSpPr/>
          <p:nvPr/>
        </p:nvSpPr>
        <p:spPr>
          <a:xfrm>
            <a:off x="-53027" y="5956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Or, pour que ce système ait plus de solutions, il faut que la forme </a:t>
            </a:r>
            <a:endParaRPr sz="3600"/>
          </a:p>
          <a:p>
            <a:pPr lvl="0">
              <a:defRPr sz="1800"/>
            </a:pPr>
            <a:r>
              <a:rPr sz="3600"/>
              <a:t>ERL de la matrice des coefficients ne soit pas l’identité. </a:t>
            </a:r>
          </a:p>
        </p:txBody>
      </p:sp>
      <p:sp>
        <p:nvSpPr>
          <p:cNvPr id="586" name="Shape 586"/>
          <p:cNvSpPr/>
          <p:nvPr/>
        </p:nvSpPr>
        <p:spPr>
          <a:xfrm>
            <a:off x="2548228" y="7245350"/>
            <a:ext cx="77895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C’est-à-dire que son déterminant soit = 0.</a:t>
            </a:r>
          </a:p>
        </p:txBody>
      </p:sp>
      <p:pic>
        <p:nvPicPr>
          <p:cNvPr id="58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10100" y="8305800"/>
            <a:ext cx="41021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84600" y="3441700"/>
            <a:ext cx="5473700" cy="110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6" grpId="5"/>
      <p:bldP build="whole" bldLvl="1" animBg="1" rev="0" advAuto="0" spid="581" grpId="1"/>
      <p:bldP build="whole" bldLvl="1" animBg="1" rev="0" advAuto="0" spid="587" grpId="6"/>
      <p:bldP build="whole" bldLvl="1" animBg="1" rev="0" advAuto="0" spid="584" grpId="3"/>
      <p:bldP build="whole" bldLvl="1" animBg="1" rev="0" advAuto="0" spid="588" grpId="2"/>
      <p:bldP build="whole" bldLvl="1" animBg="1" rev="0" advAuto="0" spid="585" grpId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/>
          <p:nvPr/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pic>
        <p:nvPicPr>
          <p:cNvPr id="59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77600" y="2501900"/>
            <a:ext cx="6731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45600" y="2425700"/>
            <a:ext cx="1714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08500" y="2425700"/>
            <a:ext cx="4394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9900" y="2171700"/>
            <a:ext cx="3543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29800" y="635000"/>
            <a:ext cx="2222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5600" y="6908800"/>
            <a:ext cx="5994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31800" y="5410200"/>
            <a:ext cx="7213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340600" y="7213600"/>
            <a:ext cx="2209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820400" y="7289800"/>
            <a:ext cx="1092200" cy="304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2" name="Group 602"/>
          <p:cNvGrpSpPr/>
          <p:nvPr/>
        </p:nvGrpSpPr>
        <p:grpSpPr>
          <a:xfrm>
            <a:off x="2324056" y="8337550"/>
            <a:ext cx="8733235" cy="622300"/>
            <a:chOff x="0" y="0"/>
            <a:chExt cx="8733234" cy="622300"/>
          </a:xfrm>
        </p:grpSpPr>
        <p:sp>
          <p:nvSpPr>
            <p:cNvPr id="600" name="Shape 600"/>
            <p:cNvSpPr/>
            <p:nvPr/>
          </p:nvSpPr>
          <p:spPr>
            <a:xfrm>
              <a:off x="0" y="0"/>
              <a:ext cx="873323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On peut prendre comme vecteur propre          .</a:t>
              </a:r>
            </a:p>
          </p:txBody>
        </p:sp>
        <p:pic>
          <p:nvPicPr>
            <p:cNvPr id="601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7594643" y="120650"/>
              <a:ext cx="939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05" name="Group 605"/>
          <p:cNvGrpSpPr/>
          <p:nvPr/>
        </p:nvGrpSpPr>
        <p:grpSpPr>
          <a:xfrm>
            <a:off x="616997" y="4413250"/>
            <a:ext cx="2456403" cy="622300"/>
            <a:chOff x="0" y="0"/>
            <a:chExt cx="2456402" cy="622300"/>
          </a:xfrm>
        </p:grpSpPr>
        <p:pic>
          <p:nvPicPr>
            <p:cNvPr id="603" name="droppedImage.pdf"/>
            <p:cNvPicPr/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186402" y="146050"/>
              <a:ext cx="12700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4" name="Shape 604"/>
            <p:cNvSpPr/>
            <p:nvPr/>
          </p:nvSpPr>
          <p:spPr>
            <a:xfrm>
              <a:off x="0" y="0"/>
              <a:ext cx="98405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Pour</a:t>
              </a:r>
            </a:p>
          </p:txBody>
        </p:sp>
      </p:grpSp>
      <p:pic>
        <p:nvPicPr>
          <p:cNvPr id="606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845800" y="3251200"/>
            <a:ext cx="14224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607" name="Shape 607"/>
          <p:cNvSpPr/>
          <p:nvPr/>
        </p:nvSpPr>
        <p:spPr>
          <a:xfrm>
            <a:off x="2509831" y="533400"/>
            <a:ext cx="6896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Trouver les vecteurs propres </a:t>
            </a:r>
            <a:endParaRPr sz="3600"/>
          </a:p>
          <a:p>
            <a:pPr lvl="0">
              <a:defRPr sz="1800"/>
            </a:pPr>
            <a:r>
              <a:rPr sz="3600"/>
              <a:t>et les valeurs propres de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6" grpId="5"/>
      <p:bldP build="whole" bldLvl="1" animBg="1" rev="0" advAuto="0" spid="592" grpId="3"/>
      <p:bldP build="whole" bldLvl="1" animBg="1" rev="0" advAuto="0" spid="591" grpId="4"/>
      <p:bldP build="whole" bldLvl="1" animBg="1" rev="0" advAuto="0" spid="594" grpId="1"/>
      <p:bldP build="whole" bldLvl="1" animBg="1" rev="0" advAuto="0" spid="596" grpId="8"/>
      <p:bldP build="whole" bldLvl="1" animBg="1" rev="0" advAuto="0" spid="598" grpId="9"/>
      <p:bldP build="whole" bldLvl="1" animBg="1" rev="0" advAuto="0" spid="597" grpId="7"/>
      <p:bldP build="whole" bldLvl="1" animBg="1" rev="0" advAuto="0" spid="602" grpId="11"/>
      <p:bldP build="whole" bldLvl="1" animBg="1" rev="0" advAuto="0" spid="605" grpId="6"/>
      <p:bldP build="whole" bldLvl="1" animBg="1" rev="0" advAuto="0" spid="593" grpId="2"/>
      <p:bldP build="whole" bldLvl="1" animBg="1" rev="0" advAuto="0" spid="599" grpId="1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8300" y="1765300"/>
            <a:ext cx="72136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3441700"/>
            <a:ext cx="5283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13700" y="3454400"/>
            <a:ext cx="20828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40700" y="4013200"/>
            <a:ext cx="16637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15" name="Group 615"/>
          <p:cNvGrpSpPr/>
          <p:nvPr/>
        </p:nvGrpSpPr>
        <p:grpSpPr>
          <a:xfrm>
            <a:off x="1308056" y="5010150"/>
            <a:ext cx="9076135" cy="622300"/>
            <a:chOff x="0" y="0"/>
            <a:chExt cx="9076134" cy="622300"/>
          </a:xfrm>
        </p:grpSpPr>
        <p:sp>
          <p:nvSpPr>
            <p:cNvPr id="613" name="Shape 613"/>
            <p:cNvSpPr/>
            <p:nvPr/>
          </p:nvSpPr>
          <p:spPr>
            <a:xfrm>
              <a:off x="0" y="0"/>
              <a:ext cx="907613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On peut prendre comme vecteur propre             .</a:t>
              </a:r>
            </a:p>
          </p:txBody>
        </p:sp>
        <p:pic>
          <p:nvPicPr>
            <p:cNvPr id="614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569243" y="107950"/>
              <a:ext cx="1282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1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7800" y="6273800"/>
            <a:ext cx="3644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65100" y="7962900"/>
            <a:ext cx="4000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064000" y="6311900"/>
            <a:ext cx="1727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223000" y="6261100"/>
            <a:ext cx="2032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356100" y="7937500"/>
            <a:ext cx="2082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1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071100" y="6578600"/>
            <a:ext cx="2057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2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0134600" y="8267700"/>
            <a:ext cx="23749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5" name="Group 625"/>
          <p:cNvGrpSpPr/>
          <p:nvPr/>
        </p:nvGrpSpPr>
        <p:grpSpPr>
          <a:xfrm>
            <a:off x="3009900" y="6235700"/>
            <a:ext cx="7912100" cy="1143000"/>
            <a:chOff x="0" y="0"/>
            <a:chExt cx="7912100" cy="1143000"/>
          </a:xfrm>
        </p:grpSpPr>
        <p:sp>
          <p:nvSpPr>
            <p:cNvPr id="623" name="Shape 623"/>
            <p:cNvSpPr/>
            <p:nvPr/>
          </p:nvSpPr>
          <p:spPr>
            <a:xfrm rot="16200000">
              <a:off x="7410450" y="3619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24" name="Shape 624"/>
            <p:cNvSpPr/>
            <p:nvPr/>
          </p:nvSpPr>
          <p:spPr>
            <a:xfrm rot="16200000">
              <a:off x="-342900" y="342900"/>
              <a:ext cx="11430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28" name="Group 628"/>
          <p:cNvGrpSpPr/>
          <p:nvPr/>
        </p:nvGrpSpPr>
        <p:grpSpPr>
          <a:xfrm>
            <a:off x="7442200" y="6223000"/>
            <a:ext cx="4838700" cy="1143000"/>
            <a:chOff x="0" y="0"/>
            <a:chExt cx="4838700" cy="1143000"/>
          </a:xfrm>
        </p:grpSpPr>
        <p:sp>
          <p:nvSpPr>
            <p:cNvPr id="626" name="Shape 626"/>
            <p:cNvSpPr/>
            <p:nvPr/>
          </p:nvSpPr>
          <p:spPr>
            <a:xfrm rot="16200000">
              <a:off x="4337050" y="3873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27" name="Shape 627"/>
            <p:cNvSpPr/>
            <p:nvPr/>
          </p:nvSpPr>
          <p:spPr>
            <a:xfrm rot="16200000">
              <a:off x="-342900" y="342900"/>
              <a:ext cx="11430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31" name="Group 631"/>
          <p:cNvGrpSpPr/>
          <p:nvPr/>
        </p:nvGrpSpPr>
        <p:grpSpPr>
          <a:xfrm>
            <a:off x="6540500" y="6515100"/>
            <a:ext cx="5359400" cy="571500"/>
            <a:chOff x="0" y="0"/>
            <a:chExt cx="5359400" cy="571500"/>
          </a:xfrm>
        </p:grpSpPr>
        <p:sp>
          <p:nvSpPr>
            <p:cNvPr id="629" name="Shape 629"/>
            <p:cNvSpPr/>
            <p:nvPr/>
          </p:nvSpPr>
          <p:spPr>
            <a:xfrm rot="16200000">
              <a:off x="4857750" y="698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FF4013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30" name="Shape 630"/>
            <p:cNvSpPr/>
            <p:nvPr/>
          </p:nvSpPr>
          <p:spPr>
            <a:xfrm rot="16200000">
              <a:off x="-44450" y="444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FF4013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34" name="Group 634"/>
          <p:cNvGrpSpPr/>
          <p:nvPr/>
        </p:nvGrpSpPr>
        <p:grpSpPr>
          <a:xfrm>
            <a:off x="546100" y="6261100"/>
            <a:ext cx="9918700" cy="1143000"/>
            <a:chOff x="0" y="0"/>
            <a:chExt cx="9918700" cy="1143000"/>
          </a:xfrm>
        </p:grpSpPr>
        <p:sp>
          <p:nvSpPr>
            <p:cNvPr id="632" name="Shape 632"/>
            <p:cNvSpPr/>
            <p:nvPr/>
          </p:nvSpPr>
          <p:spPr>
            <a:xfrm rot="16200000">
              <a:off x="203200" y="-203200"/>
              <a:ext cx="1143000" cy="1549400"/>
            </a:xfrm>
            <a:prstGeom prst="roundRect">
              <a:avLst>
                <a:gd name="adj" fmla="val 16667"/>
              </a:avLst>
            </a:prstGeom>
            <a:solidFill>
              <a:srgbClr val="96D35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33" name="Shape 633"/>
            <p:cNvSpPr/>
            <p:nvPr/>
          </p:nvSpPr>
          <p:spPr>
            <a:xfrm rot="16200000">
              <a:off x="9378950" y="260350"/>
              <a:ext cx="533400" cy="546100"/>
            </a:xfrm>
            <a:prstGeom prst="roundRect">
              <a:avLst>
                <a:gd name="adj" fmla="val 35714"/>
              </a:avLst>
            </a:prstGeom>
            <a:solidFill>
              <a:srgbClr val="96D35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37" name="Group 637"/>
          <p:cNvGrpSpPr/>
          <p:nvPr/>
        </p:nvGrpSpPr>
        <p:grpSpPr>
          <a:xfrm>
            <a:off x="508000" y="7874000"/>
            <a:ext cx="10007600" cy="1143000"/>
            <a:chOff x="0" y="0"/>
            <a:chExt cx="10007600" cy="1143000"/>
          </a:xfrm>
        </p:grpSpPr>
        <p:sp>
          <p:nvSpPr>
            <p:cNvPr id="635" name="Shape 635"/>
            <p:cNvSpPr/>
            <p:nvPr/>
          </p:nvSpPr>
          <p:spPr>
            <a:xfrm rot="16200000">
              <a:off x="203200" y="-203200"/>
              <a:ext cx="1143000" cy="1549400"/>
            </a:xfrm>
            <a:prstGeom prst="roundRect">
              <a:avLst>
                <a:gd name="adj" fmla="val 16667"/>
              </a:avLst>
            </a:prstGeom>
            <a:solidFill>
              <a:srgbClr val="96D35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36" name="Shape 636"/>
            <p:cNvSpPr/>
            <p:nvPr/>
          </p:nvSpPr>
          <p:spPr>
            <a:xfrm rot="16200000">
              <a:off x="9467850" y="323850"/>
              <a:ext cx="533400" cy="546100"/>
            </a:xfrm>
            <a:prstGeom prst="roundRect">
              <a:avLst>
                <a:gd name="adj" fmla="val 35714"/>
              </a:avLst>
            </a:prstGeom>
            <a:solidFill>
              <a:srgbClr val="96D35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638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540500" y="7924800"/>
            <a:ext cx="27432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3" name="Group 643"/>
          <p:cNvGrpSpPr/>
          <p:nvPr/>
        </p:nvGrpSpPr>
        <p:grpSpPr>
          <a:xfrm>
            <a:off x="3098800" y="7912100"/>
            <a:ext cx="9563100" cy="1168400"/>
            <a:chOff x="0" y="0"/>
            <a:chExt cx="9563100" cy="1168400"/>
          </a:xfrm>
        </p:grpSpPr>
        <p:sp>
          <p:nvSpPr>
            <p:cNvPr id="639" name="Shape 639"/>
            <p:cNvSpPr/>
            <p:nvPr/>
          </p:nvSpPr>
          <p:spPr>
            <a:xfrm rot="16200000">
              <a:off x="7410450" y="3873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40" name="Shape 640"/>
            <p:cNvSpPr/>
            <p:nvPr/>
          </p:nvSpPr>
          <p:spPr>
            <a:xfrm rot="16200000">
              <a:off x="9061450" y="361950"/>
              <a:ext cx="546100" cy="457200"/>
            </a:xfrm>
            <a:prstGeom prst="roundRect">
              <a:avLst>
                <a:gd name="adj" fmla="val 41667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41" name="Shape 641"/>
            <p:cNvSpPr/>
            <p:nvPr/>
          </p:nvSpPr>
          <p:spPr>
            <a:xfrm rot="16200000">
              <a:off x="-241300" y="266700"/>
              <a:ext cx="1143000" cy="660400"/>
            </a:xfrm>
            <a:prstGeom prst="roundRect">
              <a:avLst>
                <a:gd name="adj" fmla="val 28846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42" name="Shape 642"/>
            <p:cNvSpPr/>
            <p:nvPr/>
          </p:nvSpPr>
          <p:spPr>
            <a:xfrm rot="16200000">
              <a:off x="4864100" y="241300"/>
              <a:ext cx="1143000" cy="660400"/>
            </a:xfrm>
            <a:prstGeom prst="roundRect">
              <a:avLst>
                <a:gd name="adj" fmla="val 28846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46" name="Group 646"/>
          <p:cNvGrpSpPr/>
          <p:nvPr/>
        </p:nvGrpSpPr>
        <p:grpSpPr>
          <a:xfrm>
            <a:off x="7023100" y="8178800"/>
            <a:ext cx="5194300" cy="571500"/>
            <a:chOff x="0" y="0"/>
            <a:chExt cx="5194300" cy="571500"/>
          </a:xfrm>
        </p:grpSpPr>
        <p:sp>
          <p:nvSpPr>
            <p:cNvPr id="644" name="Shape 644"/>
            <p:cNvSpPr/>
            <p:nvPr/>
          </p:nvSpPr>
          <p:spPr>
            <a:xfrm rot="16200000">
              <a:off x="4679950" y="57150"/>
              <a:ext cx="546100" cy="482600"/>
            </a:xfrm>
            <a:prstGeom prst="roundRect">
              <a:avLst>
                <a:gd name="adj" fmla="val 39474"/>
              </a:avLst>
            </a:prstGeom>
            <a:solidFill>
              <a:srgbClr val="FF4013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45" name="Shape 645"/>
            <p:cNvSpPr/>
            <p:nvPr/>
          </p:nvSpPr>
          <p:spPr>
            <a:xfrm rot="16200000">
              <a:off x="25400" y="-25400"/>
              <a:ext cx="546100" cy="596900"/>
            </a:xfrm>
            <a:prstGeom prst="roundRect">
              <a:avLst>
                <a:gd name="adj" fmla="val 34884"/>
              </a:avLst>
            </a:prstGeom>
            <a:solidFill>
              <a:srgbClr val="FF4013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649" name="Group 649"/>
          <p:cNvGrpSpPr/>
          <p:nvPr/>
        </p:nvGrpSpPr>
        <p:grpSpPr>
          <a:xfrm>
            <a:off x="502697" y="641350"/>
            <a:ext cx="2837403" cy="622300"/>
            <a:chOff x="0" y="0"/>
            <a:chExt cx="2837402" cy="622300"/>
          </a:xfrm>
        </p:grpSpPr>
        <p:pic>
          <p:nvPicPr>
            <p:cNvPr id="647" name="droppedImage.pdf"/>
            <p:cNvPicPr/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211802" y="146050"/>
              <a:ext cx="16256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48" name="Shape 648"/>
            <p:cNvSpPr/>
            <p:nvPr/>
          </p:nvSpPr>
          <p:spPr>
            <a:xfrm>
              <a:off x="0" y="0"/>
              <a:ext cx="98405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Pour</a:t>
              </a: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7" grpId="18"/>
      <p:bldP build="whole" bldLvl="1" animBg="1" rev="0" advAuto="0" spid="615" grpId="5"/>
      <p:bldP build="whole" bldLvl="1" animBg="1" rev="0" advAuto="0" spid="609" grpId="1"/>
      <p:bldP build="whole" bldLvl="1" animBg="1" rev="0" advAuto="0" spid="643" grpId="19"/>
      <p:bldP build="whole" bldLvl="1" animBg="1" rev="0" advAuto="0" spid="638" grpId="16"/>
      <p:bldP build="whole" bldLvl="1" animBg="1" rev="0" advAuto="0" spid="616" grpId="6"/>
      <p:bldP build="whole" bldLvl="1" animBg="1" rev="0" advAuto="0" spid="634" grpId="10"/>
      <p:bldP build="whole" bldLvl="1" animBg="1" rev="0" advAuto="0" spid="621" grpId="9"/>
      <p:bldP build="whole" bldLvl="1" animBg="1" rev="0" advAuto="0" spid="619" grpId="8"/>
      <p:bldP build="whole" bldLvl="1" animBg="1" rev="0" advAuto="0" spid="646" grpId="20"/>
      <p:bldP build="whole" bldLvl="1" animBg="1" rev="0" advAuto="0" spid="611" grpId="3"/>
      <p:bldP build="whole" bldLvl="1" animBg="1" rev="0" advAuto="0" spid="610" grpId="2"/>
      <p:bldP build="whole" bldLvl="1" animBg="1" rev="0" advAuto="0" spid="628" grpId="13"/>
      <p:bldP build="whole" bldLvl="1" animBg="1" rev="0" advAuto="0" spid="618" grpId="7"/>
      <p:bldP build="whole" bldLvl="1" animBg="1" rev="0" advAuto="0" spid="622" grpId="17"/>
      <p:bldP build="whole" bldLvl="1" animBg="1" rev="0" advAuto="0" spid="631" grpId="12"/>
      <p:bldP build="whole" bldLvl="1" animBg="1" rev="0" advAuto="0" spid="625" grpId="11"/>
      <p:bldP build="whole" bldLvl="1" animBg="1" rev="0" advAuto="0" spid="620" grpId="15"/>
      <p:bldP build="whole" bldLvl="1" animBg="1" rev="0" advAuto="0" spid="617" grpId="14"/>
      <p:bldP build="whole" bldLvl="1" animBg="1" rev="0" advAuto="0" spid="612" grpId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/>
          <p:nvPr/>
        </p:nvSpPr>
        <p:spPr>
          <a:xfrm>
            <a:off x="4064000" y="2667000"/>
            <a:ext cx="647700" cy="482600"/>
          </a:xfrm>
          <a:prstGeom prst="roundRect">
            <a:avLst>
              <a:gd name="adj" fmla="val 39474"/>
            </a:avLst>
          </a:prstGeom>
          <a:solidFill>
            <a:srgbClr val="FFD9A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52" name="Shape 652"/>
          <p:cNvSpPr/>
          <p:nvPr/>
        </p:nvSpPr>
        <p:spPr>
          <a:xfrm>
            <a:off x="3898900" y="1905000"/>
            <a:ext cx="406400" cy="482600"/>
          </a:xfrm>
          <a:prstGeom prst="roundRect">
            <a:avLst>
              <a:gd name="adj" fmla="val 46875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53" name="Shape 653"/>
          <p:cNvSpPr/>
          <p:nvPr/>
        </p:nvSpPr>
        <p:spPr>
          <a:xfrm>
            <a:off x="1409700" y="2641600"/>
            <a:ext cx="1155700" cy="482600"/>
          </a:xfrm>
          <a:prstGeom prst="roundRect">
            <a:avLst>
              <a:gd name="adj" fmla="val 39474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54" name="Shape 654"/>
          <p:cNvSpPr/>
          <p:nvPr/>
        </p:nvSpPr>
        <p:spPr>
          <a:xfrm>
            <a:off x="1422400" y="1905000"/>
            <a:ext cx="850900" cy="482600"/>
          </a:xfrm>
          <a:prstGeom prst="roundRect">
            <a:avLst>
              <a:gd name="adj" fmla="val 39474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655" name="Shape 655"/>
          <p:cNvSpPr/>
          <p:nvPr/>
        </p:nvSpPr>
        <p:spPr>
          <a:xfrm flipV="1">
            <a:off x="5063066" y="2133600"/>
            <a:ext cx="6824134" cy="6824133"/>
          </a:xfrm>
          <a:prstGeom prst="line">
            <a:avLst/>
          </a:prstGeom>
          <a:ln w="381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660" name="Group 660"/>
          <p:cNvGrpSpPr/>
          <p:nvPr/>
        </p:nvGrpSpPr>
        <p:grpSpPr>
          <a:xfrm>
            <a:off x="6756400" y="-990600"/>
            <a:ext cx="3293534" cy="6515100"/>
            <a:chOff x="0" y="0"/>
            <a:chExt cx="3293533" cy="6515100"/>
          </a:xfrm>
        </p:grpSpPr>
        <p:sp>
          <p:nvSpPr>
            <p:cNvPr id="656" name="Shape 656"/>
            <p:cNvSpPr/>
            <p:nvPr/>
          </p:nvSpPr>
          <p:spPr>
            <a:xfrm>
              <a:off x="825500" y="3263900"/>
              <a:ext cx="1642534" cy="325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66" y="0"/>
                  </a:moveTo>
                  <a:lnTo>
                    <a:pt x="0" y="5513"/>
                  </a:lnTo>
                  <a:lnTo>
                    <a:pt x="10911" y="21600"/>
                  </a:lnTo>
                  <a:lnTo>
                    <a:pt x="21600" y="16425"/>
                  </a:lnTo>
                  <a:lnTo>
                    <a:pt x="10466" y="0"/>
                  </a:lnTo>
                  <a:close/>
                </a:path>
              </a:pathLst>
            </a:custGeom>
            <a:solidFill>
              <a:srgbClr val="0096FF">
                <a:alpha val="30000"/>
              </a:srgbClr>
            </a:solidFill>
            <a:ln w="25400" cap="flat">
              <a:solidFill>
                <a:srgbClr val="535353">
                  <a:alpha val="3000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57" name="Shape 657"/>
            <p:cNvSpPr/>
            <p:nvPr/>
          </p:nvSpPr>
          <p:spPr>
            <a:xfrm>
              <a:off x="1651000" y="2463800"/>
              <a:ext cx="1642534" cy="325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66" y="0"/>
                  </a:moveTo>
                  <a:lnTo>
                    <a:pt x="0" y="5513"/>
                  </a:lnTo>
                  <a:lnTo>
                    <a:pt x="10911" y="21600"/>
                  </a:lnTo>
                  <a:lnTo>
                    <a:pt x="21600" y="16425"/>
                  </a:lnTo>
                  <a:lnTo>
                    <a:pt x="10466" y="0"/>
                  </a:lnTo>
                  <a:close/>
                </a:path>
              </a:pathLst>
            </a:custGeom>
            <a:solidFill>
              <a:srgbClr val="0096FF">
                <a:alpha val="30000"/>
              </a:srgbClr>
            </a:solidFill>
            <a:ln w="25400" cap="flat">
              <a:solidFill>
                <a:srgbClr val="535353">
                  <a:alpha val="3000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58" name="Shape 658"/>
            <p:cNvSpPr/>
            <p:nvPr/>
          </p:nvSpPr>
          <p:spPr>
            <a:xfrm>
              <a:off x="0" y="800100"/>
              <a:ext cx="1642534" cy="325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66" y="0"/>
                  </a:moveTo>
                  <a:lnTo>
                    <a:pt x="0" y="5513"/>
                  </a:lnTo>
                  <a:lnTo>
                    <a:pt x="10911" y="21600"/>
                  </a:lnTo>
                  <a:lnTo>
                    <a:pt x="21600" y="16425"/>
                  </a:lnTo>
                  <a:lnTo>
                    <a:pt x="10466" y="0"/>
                  </a:lnTo>
                  <a:close/>
                </a:path>
              </a:pathLst>
            </a:custGeom>
            <a:solidFill>
              <a:srgbClr val="0096FF">
                <a:alpha val="30000"/>
              </a:srgbClr>
            </a:solidFill>
            <a:ln w="25400" cap="flat">
              <a:solidFill>
                <a:srgbClr val="535353">
                  <a:alpha val="3000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659" name="Shape 659"/>
            <p:cNvSpPr/>
            <p:nvPr/>
          </p:nvSpPr>
          <p:spPr>
            <a:xfrm>
              <a:off x="812800" y="0"/>
              <a:ext cx="1642534" cy="325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66" y="0"/>
                  </a:moveTo>
                  <a:lnTo>
                    <a:pt x="0" y="5513"/>
                  </a:lnTo>
                  <a:lnTo>
                    <a:pt x="10911" y="21600"/>
                  </a:lnTo>
                  <a:lnTo>
                    <a:pt x="21600" y="16425"/>
                  </a:lnTo>
                  <a:lnTo>
                    <a:pt x="10466" y="0"/>
                  </a:lnTo>
                  <a:close/>
                </a:path>
              </a:pathLst>
            </a:custGeom>
            <a:solidFill>
              <a:srgbClr val="0096FF">
                <a:alpha val="30000"/>
              </a:srgbClr>
            </a:solidFill>
            <a:ln w="25400" cap="flat">
              <a:solidFill>
                <a:srgbClr val="535353">
                  <a:alpha val="3000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661" name="Shape 661"/>
          <p:cNvSpPr/>
          <p:nvPr/>
        </p:nvSpPr>
        <p:spPr>
          <a:xfrm>
            <a:off x="8458200" y="4775200"/>
            <a:ext cx="1642534" cy="3251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466" y="0"/>
                </a:moveTo>
                <a:lnTo>
                  <a:pt x="0" y="5513"/>
                </a:lnTo>
                <a:lnTo>
                  <a:pt x="10911" y="21600"/>
                </a:lnTo>
                <a:lnTo>
                  <a:pt x="21600" y="16425"/>
                </a:lnTo>
                <a:lnTo>
                  <a:pt x="10466" y="0"/>
                </a:lnTo>
                <a:close/>
              </a:path>
            </a:pathLst>
          </a:custGeom>
          <a:solidFill>
            <a:srgbClr val="FF9300">
              <a:alpha val="30000"/>
            </a:srgbClr>
          </a:solidFill>
          <a:ln w="25400">
            <a:solidFill>
              <a:srgbClr val="535353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681" name="Group 681"/>
          <p:cNvGrpSpPr/>
          <p:nvPr/>
        </p:nvGrpSpPr>
        <p:grpSpPr>
          <a:xfrm>
            <a:off x="4699002" y="1117599"/>
            <a:ext cx="7837226" cy="8280404"/>
            <a:chOff x="0" y="0"/>
            <a:chExt cx="7837225" cy="8280402"/>
          </a:xfrm>
        </p:grpSpPr>
        <p:sp>
          <p:nvSpPr>
            <p:cNvPr id="662" name="Shape 662"/>
            <p:cNvSpPr/>
            <p:nvPr/>
          </p:nvSpPr>
          <p:spPr>
            <a:xfrm flipH="1">
              <a:off x="4565880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Shape 663"/>
            <p:cNvSpPr/>
            <p:nvPr/>
          </p:nvSpPr>
          <p:spPr>
            <a:xfrm flipV="1">
              <a:off x="104960" y="359789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Shape 664"/>
            <p:cNvSpPr/>
            <p:nvPr/>
          </p:nvSpPr>
          <p:spPr>
            <a:xfrm flipH="1">
              <a:off x="3732008" y="0"/>
              <a:ext cx="2" cy="82804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Shape 665"/>
            <p:cNvSpPr/>
            <p:nvPr/>
          </p:nvSpPr>
          <p:spPr>
            <a:xfrm flipH="1" flipV="1">
              <a:off x="0" y="4449258"/>
              <a:ext cx="7837226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Shape 666"/>
            <p:cNvSpPr/>
            <p:nvPr/>
          </p:nvSpPr>
          <p:spPr>
            <a:xfrm flipV="1">
              <a:off x="104960" y="2766819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Shape 667"/>
            <p:cNvSpPr/>
            <p:nvPr/>
          </p:nvSpPr>
          <p:spPr>
            <a:xfrm flipV="1">
              <a:off x="104960" y="1927116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Shape 668"/>
            <p:cNvSpPr/>
            <p:nvPr/>
          </p:nvSpPr>
          <p:spPr>
            <a:xfrm flipV="1">
              <a:off x="104960" y="1087413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Shape 669"/>
            <p:cNvSpPr/>
            <p:nvPr/>
          </p:nvSpPr>
          <p:spPr>
            <a:xfrm flipV="1">
              <a:off x="104960" y="247710"/>
              <a:ext cx="7277422" cy="5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Shape 670"/>
            <p:cNvSpPr/>
            <p:nvPr/>
          </p:nvSpPr>
          <p:spPr>
            <a:xfrm flipV="1">
              <a:off x="104960" y="5285928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Shape 671"/>
            <p:cNvSpPr/>
            <p:nvPr/>
          </p:nvSpPr>
          <p:spPr>
            <a:xfrm flipV="1">
              <a:off x="104960" y="6125630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Shape 672"/>
            <p:cNvSpPr/>
            <p:nvPr/>
          </p:nvSpPr>
          <p:spPr>
            <a:xfrm flipV="1">
              <a:off x="104960" y="6965332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Shape 673"/>
            <p:cNvSpPr/>
            <p:nvPr/>
          </p:nvSpPr>
          <p:spPr>
            <a:xfrm flipV="1">
              <a:off x="104960" y="7805035"/>
              <a:ext cx="7277422" cy="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Shape 674"/>
            <p:cNvSpPr/>
            <p:nvPr/>
          </p:nvSpPr>
          <p:spPr>
            <a:xfrm flipH="1">
              <a:off x="5411793" y="139950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Shape 675"/>
            <p:cNvSpPr/>
            <p:nvPr/>
          </p:nvSpPr>
          <p:spPr>
            <a:xfrm flipH="1">
              <a:off x="6251495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Shape 676"/>
            <p:cNvSpPr/>
            <p:nvPr/>
          </p:nvSpPr>
          <p:spPr>
            <a:xfrm flipH="1">
              <a:off x="7091198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Shape 677"/>
            <p:cNvSpPr/>
            <p:nvPr/>
          </p:nvSpPr>
          <p:spPr>
            <a:xfrm flipH="1">
              <a:off x="373577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Shape 678"/>
            <p:cNvSpPr/>
            <p:nvPr/>
          </p:nvSpPr>
          <p:spPr>
            <a:xfrm flipH="1">
              <a:off x="1213280" y="157444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Shape 679"/>
            <p:cNvSpPr/>
            <p:nvPr/>
          </p:nvSpPr>
          <p:spPr>
            <a:xfrm flipH="1">
              <a:off x="2052982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Shape 680"/>
            <p:cNvSpPr/>
            <p:nvPr/>
          </p:nvSpPr>
          <p:spPr>
            <a:xfrm flipH="1">
              <a:off x="2892685" y="174938"/>
              <a:ext cx="2" cy="8047154"/>
            </a:xfrm>
            <a:prstGeom prst="line">
              <a:avLst/>
            </a:prstGeom>
            <a:noFill/>
            <a:ln w="25400" cap="rnd">
              <a:solidFill>
                <a:srgbClr val="3A88FE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682" name="Shape 682"/>
          <p:cNvSpPr/>
          <p:nvPr/>
        </p:nvSpPr>
        <p:spPr>
          <a:xfrm>
            <a:off x="6993466" y="1236133"/>
            <a:ext cx="2827867" cy="8415867"/>
          </a:xfrm>
          <a:prstGeom prst="line">
            <a:avLst/>
          </a:prstGeom>
          <a:ln w="38100">
            <a:solidFill>
              <a:srgbClr val="FF401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83" name="Shape 683"/>
          <p:cNvSpPr/>
          <p:nvPr/>
        </p:nvSpPr>
        <p:spPr>
          <a:xfrm flipH="1" flipV="1">
            <a:off x="8432800" y="5554133"/>
            <a:ext cx="863601" cy="2523067"/>
          </a:xfrm>
          <a:prstGeom prst="line">
            <a:avLst/>
          </a:prstGeom>
          <a:ln w="38100">
            <a:solidFill>
              <a:srgbClr val="77BB41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84" name="Shape 684"/>
          <p:cNvSpPr/>
          <p:nvPr/>
        </p:nvSpPr>
        <p:spPr>
          <a:xfrm flipH="1">
            <a:off x="8466666" y="4749800"/>
            <a:ext cx="791634" cy="804334"/>
          </a:xfrm>
          <a:prstGeom prst="line">
            <a:avLst/>
          </a:prstGeom>
          <a:ln w="381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85" name="Shape 685"/>
          <p:cNvSpPr/>
          <p:nvPr/>
        </p:nvSpPr>
        <p:spPr>
          <a:xfrm>
            <a:off x="6760633" y="524933"/>
            <a:ext cx="1672168" cy="4995333"/>
          </a:xfrm>
          <a:prstGeom prst="line">
            <a:avLst/>
          </a:prstGeom>
          <a:ln w="38100">
            <a:solidFill>
              <a:srgbClr val="FFAA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8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600" y="5473700"/>
            <a:ext cx="31496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89200" y="6540500"/>
            <a:ext cx="1943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76500" y="7353300"/>
            <a:ext cx="13716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9" name="Shape 689"/>
          <p:cNvSpPr/>
          <p:nvPr/>
        </p:nvSpPr>
        <p:spPr>
          <a:xfrm flipH="1">
            <a:off x="8432800" y="3890433"/>
            <a:ext cx="1697568" cy="1684867"/>
          </a:xfrm>
          <a:prstGeom prst="line">
            <a:avLst/>
          </a:prstGeom>
          <a:ln w="38100">
            <a:solidFill>
              <a:srgbClr val="9929BD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9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71800" y="2717800"/>
            <a:ext cx="1625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21000" y="1955800"/>
            <a:ext cx="12700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9100" y="406400"/>
            <a:ext cx="2222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3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6700" y="1917700"/>
            <a:ext cx="2044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4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28600" y="2679700"/>
            <a:ext cx="2387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5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02900" y="3898900"/>
            <a:ext cx="93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6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232400" y="838200"/>
            <a:ext cx="12827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697" name="Shape 697"/>
          <p:cNvSpPr/>
          <p:nvPr/>
        </p:nvSpPr>
        <p:spPr>
          <a:xfrm>
            <a:off x="753603" y="8216900"/>
            <a:ext cx="277691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Coïncidence??</a:t>
            </a:r>
          </a:p>
        </p:txBody>
      </p:sp>
      <p:sp>
        <p:nvSpPr>
          <p:cNvPr id="698" name="Shape 698"/>
          <p:cNvSpPr/>
          <p:nvPr/>
        </p:nvSpPr>
        <p:spPr>
          <a:xfrm>
            <a:off x="3796307" y="9131300"/>
            <a:ext cx="87819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directions «naturelles» de la transformation</a:t>
            </a:r>
          </a:p>
        </p:txBody>
      </p:sp>
      <p:grpSp>
        <p:nvGrpSpPr>
          <p:cNvPr id="701" name="Group 701"/>
          <p:cNvGrpSpPr/>
          <p:nvPr/>
        </p:nvGrpSpPr>
        <p:grpSpPr>
          <a:xfrm>
            <a:off x="1358900" y="7899400"/>
            <a:ext cx="1270000" cy="1384304"/>
            <a:chOff x="0" y="0"/>
            <a:chExt cx="1270000" cy="1384303"/>
          </a:xfrm>
        </p:grpSpPr>
        <p:sp>
          <p:nvSpPr>
            <p:cNvPr id="699" name="Shape 699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38100" cap="flat">
              <a:solidFill>
                <a:srgbClr val="FF625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Shape 700"/>
            <p:cNvSpPr/>
            <p:nvPr/>
          </p:nvSpPr>
          <p:spPr>
            <a:xfrm flipV="1">
              <a:off x="0" y="114303"/>
              <a:ext cx="1270000" cy="1270001"/>
            </a:xfrm>
            <a:prstGeom prst="line">
              <a:avLst/>
            </a:prstGeom>
            <a:noFill/>
            <a:ln w="38100" cap="flat">
              <a:solidFill>
                <a:srgbClr val="FF625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after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nodeType="after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after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after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nodeType="clickEffect" presetClass="entr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presetClass="entr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0" grpId="24"/>
      <p:bldP build="whole" bldLvl="1" animBg="1" rev="0" advAuto="0" spid="687" grpId="6"/>
      <p:bldP build="whole" bldLvl="1" animBg="1" rev="0" advAuto="0" spid="684" grpId="10"/>
      <p:bldP build="whole" bldLvl="1" animBg="1" rev="0" advAuto="0" spid="694" grpId="3"/>
      <p:bldP build="whole" bldLvl="1" animBg="1" rev="0" advAuto="0" spid="697" grpId="8"/>
      <p:bldP build="whole" bldLvl="1" animBg="1" rev="0" advAuto="0" spid="686" grpId="5"/>
      <p:bldP build="whole" bldLvl="1" animBg="1" rev="0" advAuto="0" spid="653" grpId="13"/>
      <p:bldP build="whole" bldLvl="1" animBg="1" rev="0" advAuto="0" spid="693" grpId="1"/>
      <p:bldP build="whole" bldLvl="1" animBg="1" rev="0" advAuto="0" spid="691" grpId="2"/>
      <p:bldP build="whole" bldLvl="1" animBg="1" rev="0" advAuto="0" spid="689" grpId="17"/>
      <p:bldP build="whole" bldLvl="1" animBg="1" rev="0" advAuto="0" spid="681" grpId="9"/>
      <p:bldP build="whole" bldLvl="1" animBg="1" rev="0" advAuto="0" spid="696" grpId="22"/>
      <p:bldP build="whole" bldLvl="1" animBg="1" rev="0" advAuto="0" spid="685" grpId="20"/>
      <p:bldP build="whole" bldLvl="1" animBg="1" rev="0" advAuto="0" spid="654" grpId="11"/>
      <p:bldP build="whole" bldLvl="1" animBg="1" rev="0" advAuto="0" spid="701" grpId="25"/>
      <p:bldP build="whole" bldLvl="1" animBg="1" rev="0" advAuto="0" spid="651" grpId="21"/>
      <p:bldP build="whole" bldLvl="1" animBg="1" rev="0" advAuto="0" spid="661" grpId="23"/>
      <p:bldP build="whole" bldLvl="1" animBg="1" rev="0" advAuto="0" spid="698" grpId="16"/>
      <p:bldP build="whole" bldLvl="1" animBg="1" rev="0" advAuto="0" spid="695" grpId="19"/>
      <p:bldP build="whole" bldLvl="1" animBg="1" rev="0" advAuto="0" spid="682" grpId="15"/>
      <p:bldP build="whole" bldLvl="1" animBg="1" rev="0" advAuto="0" spid="690" grpId="4"/>
      <p:bldP build="whole" bldLvl="1" animBg="1" rev="0" advAuto="0" spid="652" grpId="18"/>
      <p:bldP build="whole" bldLvl="1" animBg="1" rev="0" advAuto="0" spid="683" grpId="12"/>
      <p:bldP build="whole" bldLvl="1" animBg="1" rev="0" advAuto="0" spid="655" grpId="14"/>
      <p:bldP build="whole" bldLvl="1" animBg="1" rev="0" advAuto="0" spid="688" grpId="7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82900" y="3810000"/>
            <a:ext cx="32131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42100" y="4140200"/>
            <a:ext cx="4254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67500" y="5067300"/>
            <a:ext cx="5448300" cy="533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6" name="Shape 706"/>
          <p:cNvSpPr/>
          <p:nvPr/>
        </p:nvSpPr>
        <p:spPr>
          <a:xfrm>
            <a:off x="3579037" y="8451850"/>
            <a:ext cx="585497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est le polynôme caractéristique.</a:t>
            </a:r>
          </a:p>
        </p:txBody>
      </p:sp>
      <p:pic>
        <p:nvPicPr>
          <p:cNvPr id="707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24100" y="6375400"/>
            <a:ext cx="37211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708" name="Shape 708"/>
          <p:cNvSpPr/>
          <p:nvPr/>
        </p:nvSpPr>
        <p:spPr>
          <a:xfrm>
            <a:off x="2277200" y="7232650"/>
            <a:ext cx="845864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produit des valeurs propres = déterminant</a:t>
            </a:r>
          </a:p>
        </p:txBody>
      </p:sp>
      <p:grpSp>
        <p:nvGrpSpPr>
          <p:cNvPr id="712" name="Group 712"/>
          <p:cNvGrpSpPr/>
          <p:nvPr/>
        </p:nvGrpSpPr>
        <p:grpSpPr>
          <a:xfrm>
            <a:off x="10426700" y="5118100"/>
            <a:ext cx="1612900" cy="1841500"/>
            <a:chOff x="0" y="0"/>
            <a:chExt cx="1612900" cy="1841500"/>
          </a:xfrm>
        </p:grpSpPr>
        <p:sp>
          <p:nvSpPr>
            <p:cNvPr id="709" name="Shape 709"/>
            <p:cNvSpPr/>
            <p:nvPr/>
          </p:nvSpPr>
          <p:spPr>
            <a:xfrm rot="16200000">
              <a:off x="241300" y="1003300"/>
              <a:ext cx="596900" cy="1079500"/>
            </a:xfrm>
            <a:prstGeom prst="roundRect">
              <a:avLst>
                <a:gd name="adj" fmla="val 31915"/>
              </a:avLst>
            </a:prstGeom>
            <a:solidFill>
              <a:srgbClr val="0061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710" name="Shape 710"/>
            <p:cNvSpPr/>
            <p:nvPr/>
          </p:nvSpPr>
          <p:spPr>
            <a:xfrm rot="16200000">
              <a:off x="565150" y="-514350"/>
              <a:ext cx="533400" cy="1562100"/>
            </a:xfrm>
            <a:prstGeom prst="roundRect">
              <a:avLst>
                <a:gd name="adj" fmla="val 35714"/>
              </a:avLst>
            </a:prstGeom>
            <a:solidFill>
              <a:srgbClr val="96D35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711" name="Shape 711"/>
            <p:cNvSpPr/>
            <p:nvPr/>
          </p:nvSpPr>
          <p:spPr>
            <a:xfrm flipH="1">
              <a:off x="715433" y="609600"/>
              <a:ext cx="59268" cy="56726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713" name="Shape 713"/>
          <p:cNvSpPr/>
          <p:nvPr/>
        </p:nvSpPr>
        <p:spPr>
          <a:xfrm rot="16200000">
            <a:off x="8813800" y="4152900"/>
            <a:ext cx="596900" cy="4914900"/>
          </a:xfrm>
          <a:prstGeom prst="roundRect">
            <a:avLst>
              <a:gd name="adj" fmla="val 31915"/>
            </a:avLst>
          </a:prstGeom>
          <a:solidFill>
            <a:srgbClr val="FF93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717" name="Group 717"/>
          <p:cNvGrpSpPr/>
          <p:nvPr/>
        </p:nvGrpSpPr>
        <p:grpSpPr>
          <a:xfrm>
            <a:off x="351122" y="5067300"/>
            <a:ext cx="5042145" cy="1210734"/>
            <a:chOff x="0" y="0"/>
            <a:chExt cx="5042144" cy="1210733"/>
          </a:xfrm>
        </p:grpSpPr>
        <p:sp>
          <p:nvSpPr>
            <p:cNvPr id="714" name="Shape 714"/>
            <p:cNvSpPr/>
            <p:nvPr/>
          </p:nvSpPr>
          <p:spPr>
            <a:xfrm>
              <a:off x="0" y="0"/>
              <a:ext cx="2498155" cy="533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0061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0061FF"/>
                  </a:solidFill>
                </a:rPr>
                <a:t>Valeurs propres</a:t>
              </a:r>
            </a:p>
          </p:txBody>
        </p:sp>
        <p:sp>
          <p:nvSpPr>
            <p:cNvPr id="715" name="Shape 715"/>
            <p:cNvSpPr/>
            <p:nvPr/>
          </p:nvSpPr>
          <p:spPr>
            <a:xfrm flipH="1" flipV="1">
              <a:off x="2510610" y="397933"/>
              <a:ext cx="846668" cy="81280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Shape 716"/>
            <p:cNvSpPr/>
            <p:nvPr/>
          </p:nvSpPr>
          <p:spPr>
            <a:xfrm flipH="1" flipV="1">
              <a:off x="2544477" y="414866"/>
              <a:ext cx="2497668" cy="791634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718" name="Shape 718"/>
          <p:cNvSpPr/>
          <p:nvPr/>
        </p:nvSpPr>
        <p:spPr>
          <a:xfrm>
            <a:off x="4371330" y="139700"/>
            <a:ext cx="425365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Explication algébrique</a:t>
            </a:r>
          </a:p>
        </p:txBody>
      </p:sp>
      <p:grpSp>
        <p:nvGrpSpPr>
          <p:cNvPr id="721" name="Group 721"/>
          <p:cNvGrpSpPr/>
          <p:nvPr/>
        </p:nvGrpSpPr>
        <p:grpSpPr>
          <a:xfrm>
            <a:off x="2124496" y="927100"/>
            <a:ext cx="8760025" cy="1104900"/>
            <a:chOff x="0" y="0"/>
            <a:chExt cx="8760023" cy="1104900"/>
          </a:xfrm>
        </p:grpSpPr>
        <p:pic>
          <p:nvPicPr>
            <p:cNvPr id="719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028903" y="0"/>
              <a:ext cx="25019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0" name="Shape 720"/>
            <p:cNvSpPr/>
            <p:nvPr/>
          </p:nvSpPr>
          <p:spPr>
            <a:xfrm>
              <a:off x="0" y="177800"/>
              <a:ext cx="87600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Pour un transformation linéaire                        ,</a:t>
              </a:r>
            </a:p>
          </p:txBody>
        </p:sp>
      </p:grpSp>
      <p:grpSp>
        <p:nvGrpSpPr>
          <p:cNvPr id="724" name="Group 724"/>
          <p:cNvGrpSpPr/>
          <p:nvPr/>
        </p:nvGrpSpPr>
        <p:grpSpPr>
          <a:xfrm>
            <a:off x="967308" y="2216150"/>
            <a:ext cx="11366501" cy="1143000"/>
            <a:chOff x="0" y="0"/>
            <a:chExt cx="11366500" cy="1143000"/>
          </a:xfrm>
        </p:grpSpPr>
        <p:sp>
          <p:nvSpPr>
            <p:cNvPr id="722" name="Shape 722"/>
            <p:cNvSpPr/>
            <p:nvPr/>
          </p:nvSpPr>
          <p:spPr>
            <a:xfrm>
              <a:off x="0" y="0"/>
              <a:ext cx="113665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on doit déterminer les valeurs de    qui rendent le déterminant suivant nul pour trouver les valeurs propres.</a:t>
              </a:r>
            </a:p>
          </p:txBody>
        </p:sp>
        <p:pic>
          <p:nvPicPr>
            <p:cNvPr id="723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287691" y="120650"/>
              <a:ext cx="2413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25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299200" y="6350000"/>
            <a:ext cx="50673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xi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3" grpId="11"/>
      <p:bldP build="whole" bldLvl="1" animBg="1" rev="0" advAuto="0" spid="703" grpId="3"/>
      <p:bldP build="whole" bldLvl="1" animBg="1" rev="0" advAuto="0" spid="712" grpId="10"/>
      <p:bldP build="whole" bldLvl="1" animBg="1" rev="0" advAuto="0" spid="712" grpId="12"/>
      <p:bldP build="whole" bldLvl="1" animBg="1" rev="0" advAuto="0" spid="724" grpId="2"/>
      <p:bldP build="whole" bldLvl="1" animBg="1" rev="0" advAuto="0" spid="705" grpId="5"/>
      <p:bldP build="whole" bldLvl="1" animBg="1" rev="0" advAuto="0" spid="707" grpId="6"/>
      <p:bldP build="whole" bldLvl="1" animBg="1" rev="0" advAuto="0" spid="717" grpId="7"/>
      <p:bldP build="whole" bldLvl="1" animBg="1" rev="0" advAuto="0" spid="708" grpId="9"/>
      <p:bldP build="whole" bldLvl="1" animBg="1" rev="0" advAuto="0" spid="721" grpId="1"/>
      <p:bldP build="whole" bldLvl="1" animBg="1" rev="0" advAuto="0" spid="725" grpId="8"/>
      <p:bldP build="whole" bldLvl="1" animBg="1" rev="0" advAuto="0" spid="704" grpId="4"/>
      <p:bldP build="whole" bldLvl="1" animBg="1" rev="0" advAuto="0" spid="706" grpId="1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9"/>
          <p:cNvGrpSpPr/>
          <p:nvPr/>
        </p:nvGrpSpPr>
        <p:grpSpPr>
          <a:xfrm>
            <a:off x="2184400" y="2451100"/>
            <a:ext cx="9575800" cy="2755900"/>
            <a:chOff x="0" y="0"/>
            <a:chExt cx="9575800" cy="2755900"/>
          </a:xfrm>
        </p:grpSpPr>
        <p:sp>
          <p:nvSpPr>
            <p:cNvPr id="727" name="Shape 727"/>
            <p:cNvSpPr/>
            <p:nvPr/>
          </p:nvSpPr>
          <p:spPr>
            <a:xfrm>
              <a:off x="8064500" y="0"/>
              <a:ext cx="1511300" cy="863600"/>
            </a:xfrm>
            <a:prstGeom prst="roundRect">
              <a:avLst>
                <a:gd name="adj" fmla="val 22059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728" name="Shape 728"/>
            <p:cNvSpPr/>
            <p:nvPr/>
          </p:nvSpPr>
          <p:spPr>
            <a:xfrm>
              <a:off x="0" y="1892300"/>
              <a:ext cx="1689100" cy="863600"/>
            </a:xfrm>
            <a:prstGeom prst="roundRect">
              <a:avLst>
                <a:gd name="adj" fmla="val 22059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730" name="Shape 730"/>
          <p:cNvSpPr/>
          <p:nvPr/>
        </p:nvSpPr>
        <p:spPr>
          <a:xfrm>
            <a:off x="101600" y="190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pic>
        <p:nvPicPr>
          <p:cNvPr id="73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0" y="2667000"/>
            <a:ext cx="1714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73200" y="2362200"/>
            <a:ext cx="2222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59500" y="2362200"/>
            <a:ext cx="3543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84400" y="4559300"/>
            <a:ext cx="15621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52900" y="4267200"/>
            <a:ext cx="7835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40200" y="5765800"/>
            <a:ext cx="5003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191000" y="7454900"/>
            <a:ext cx="24130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40" name="Group 740"/>
          <p:cNvGrpSpPr/>
          <p:nvPr/>
        </p:nvGrpSpPr>
        <p:grpSpPr>
          <a:xfrm>
            <a:off x="1040401" y="8591550"/>
            <a:ext cx="11084645" cy="622300"/>
            <a:chOff x="0" y="0"/>
            <a:chExt cx="11084644" cy="622300"/>
          </a:xfrm>
        </p:grpSpPr>
        <p:sp>
          <p:nvSpPr>
            <p:cNvPr id="738" name="Shape 738"/>
            <p:cNvSpPr/>
            <p:nvPr/>
          </p:nvSpPr>
          <p:spPr>
            <a:xfrm>
              <a:off x="0" y="0"/>
              <a:ext cx="1108464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La matrice     est un zéro de son polynôme caractéristique!?!</a:t>
              </a:r>
            </a:p>
          </p:txBody>
        </p:sp>
        <p:pic>
          <p:nvPicPr>
            <p:cNvPr id="739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147298" y="133350"/>
              <a:ext cx="3683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41" name="Shape 741"/>
          <p:cNvSpPr/>
          <p:nvPr/>
        </p:nvSpPr>
        <p:spPr>
          <a:xfrm>
            <a:off x="3098800" y="241300"/>
            <a:ext cx="96774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Ce qui suit est l’illustration d’un théorème qui fait </a:t>
            </a:r>
            <a:endParaRPr sz="3600"/>
          </a:p>
          <a:p>
            <a:pPr lvl="0" algn="l">
              <a:defRPr sz="1800"/>
            </a:pPr>
            <a:r>
              <a:rPr sz="3600"/>
              <a:t>un lien inattendu entre une matrice et son polynôme caractéristique. </a:t>
            </a:r>
          </a:p>
        </p:txBody>
      </p:sp>
      <p:pic>
        <p:nvPicPr>
          <p:cNvPr id="742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06400" y="2717800"/>
            <a:ext cx="8382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4" grpId="5"/>
      <p:bldP build="whole" bldLvl="1" animBg="1" rev="0" advAuto="0" spid="733" grpId="3"/>
      <p:bldP build="whole" bldLvl="1" animBg="1" rev="0" advAuto="0" spid="735" grpId="7"/>
      <p:bldP build="whole" bldLvl="1" animBg="1" rev="0" advAuto="0" spid="742" grpId="1"/>
      <p:bldP build="whole" bldLvl="1" animBg="1" rev="0" advAuto="0" spid="737" grpId="9"/>
      <p:bldP build="whole" bldLvl="1" animBg="1" rev="0" advAuto="0" spid="736" grpId="8"/>
      <p:bldP build="whole" bldLvl="1" animBg="1" rev="0" advAuto="0" spid="732" grpId="2"/>
      <p:bldP build="whole" bldLvl="1" animBg="1" rev="0" advAuto="0" spid="740" grpId="10"/>
      <p:bldP build="whole" bldLvl="1" animBg="1" rev="0" advAuto="0" spid="729" grpId="6"/>
      <p:bldP build="whole" bldLvl="1" animBg="1" rev="0" advAuto="0" spid="731" grpId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hape 744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745" name="Shape 745"/>
          <p:cNvSpPr/>
          <p:nvPr/>
        </p:nvSpPr>
        <p:spPr>
          <a:xfrm>
            <a:off x="5042172" y="4559300"/>
            <a:ext cx="29119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277, # 1 à 4.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320800" y="3454400"/>
            <a:ext cx="105791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façon de décomposer une transformation linéaire.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vecteurs propres et les valeurs propres.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Shape 747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748" name="Shape 748"/>
          <p:cNvSpPr/>
          <p:nvPr/>
        </p:nvSpPr>
        <p:spPr>
          <a:xfrm>
            <a:off x="1168400" y="3467100"/>
            <a:ext cx="106680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façon de décomposer une transformation linéaire.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vecteurs propres et les valeurs propres.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4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751" name="Shape 751"/>
          <p:cNvSpPr/>
          <p:nvPr/>
        </p:nvSpPr>
        <p:spPr>
          <a:xfrm>
            <a:off x="6587238" y="4171950"/>
            <a:ext cx="29119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277, # 1 à 9.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118252" y="82550"/>
            <a:ext cx="87765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transformations linéaires qu’on a vues sont:</a:t>
            </a:r>
          </a:p>
        </p:txBody>
      </p:sp>
      <p:sp>
        <p:nvSpPr>
          <p:cNvPr id="50" name="Shape 50"/>
          <p:cNvSpPr/>
          <p:nvPr/>
        </p:nvSpPr>
        <p:spPr>
          <a:xfrm>
            <a:off x="65242" y="1733550"/>
            <a:ext cx="24431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Homothétie:</a:t>
            </a:r>
          </a:p>
        </p:txBody>
      </p:sp>
      <p:sp>
        <p:nvSpPr>
          <p:cNvPr id="51" name="Shape 51"/>
          <p:cNvSpPr/>
          <p:nvPr/>
        </p:nvSpPr>
        <p:spPr>
          <a:xfrm>
            <a:off x="252964" y="2965450"/>
            <a:ext cx="206722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Étirement: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3975100" y="3048000"/>
            <a:ext cx="7556500" cy="469900"/>
            <a:chOff x="0" y="0"/>
            <a:chExt cx="7556500" cy="469900"/>
          </a:xfrm>
        </p:grpSpPr>
        <p:pic>
          <p:nvPicPr>
            <p:cNvPr id="52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81600" y="0"/>
              <a:ext cx="2374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3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08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5" name="Shape 55"/>
          <p:cNvSpPr/>
          <p:nvPr/>
        </p:nvSpPr>
        <p:spPr>
          <a:xfrm>
            <a:off x="34503" y="6661150"/>
            <a:ext cx="251482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Cisaillement:</a:t>
            </a:r>
          </a:p>
        </p:txBody>
      </p:sp>
      <p:sp>
        <p:nvSpPr>
          <p:cNvPr id="56" name="Shape 56"/>
          <p:cNvSpPr/>
          <p:nvPr/>
        </p:nvSpPr>
        <p:spPr>
          <a:xfrm>
            <a:off x="241337" y="7893050"/>
            <a:ext cx="210115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Projection:</a:t>
            </a:r>
          </a:p>
        </p:txBody>
      </p:sp>
      <p:grpSp>
        <p:nvGrpSpPr>
          <p:cNvPr id="59" name="Group 59"/>
          <p:cNvGrpSpPr/>
          <p:nvPr/>
        </p:nvGrpSpPr>
        <p:grpSpPr>
          <a:xfrm>
            <a:off x="4102100" y="6743700"/>
            <a:ext cx="8001000" cy="469900"/>
            <a:chOff x="0" y="0"/>
            <a:chExt cx="8001000" cy="469900"/>
          </a:xfrm>
        </p:grpSpPr>
        <p:pic>
          <p:nvPicPr>
            <p:cNvPr id="57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83100" y="0"/>
              <a:ext cx="3517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1828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2" name="Group 62"/>
          <p:cNvGrpSpPr/>
          <p:nvPr/>
        </p:nvGrpSpPr>
        <p:grpSpPr>
          <a:xfrm>
            <a:off x="4102100" y="7937500"/>
            <a:ext cx="7137400" cy="558800"/>
            <a:chOff x="0" y="0"/>
            <a:chExt cx="7137400" cy="558800"/>
          </a:xfrm>
        </p:grpSpPr>
        <p:pic>
          <p:nvPicPr>
            <p:cNvPr id="6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359400" y="0"/>
              <a:ext cx="1778000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8100"/>
              <a:ext cx="1828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3" name="Shape 63"/>
          <p:cNvSpPr/>
          <p:nvPr/>
        </p:nvSpPr>
        <p:spPr>
          <a:xfrm>
            <a:off x="376063" y="4197350"/>
            <a:ext cx="183170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Rotation:</a:t>
            </a:r>
          </a:p>
        </p:txBody>
      </p:sp>
      <p:sp>
        <p:nvSpPr>
          <p:cNvPr id="64" name="Shape 64"/>
          <p:cNvSpPr/>
          <p:nvPr/>
        </p:nvSpPr>
        <p:spPr>
          <a:xfrm>
            <a:off x="296248" y="5429250"/>
            <a:ext cx="199556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B8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B81"/>
                </a:solidFill>
              </a:rPr>
              <a:t>Réflexion:</a:t>
            </a:r>
          </a:p>
        </p:txBody>
      </p:sp>
      <p:grpSp>
        <p:nvGrpSpPr>
          <p:cNvPr id="67" name="Group 67"/>
          <p:cNvGrpSpPr/>
          <p:nvPr/>
        </p:nvGrpSpPr>
        <p:grpSpPr>
          <a:xfrm>
            <a:off x="3149600" y="4356100"/>
            <a:ext cx="9283700" cy="469900"/>
            <a:chOff x="0" y="0"/>
            <a:chExt cx="9283700" cy="469900"/>
          </a:xfrm>
        </p:grpSpPr>
        <p:pic>
          <p:nvPicPr>
            <p:cNvPr id="65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3721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6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105400" y="0"/>
              <a:ext cx="41783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0" name="Group 70"/>
          <p:cNvGrpSpPr/>
          <p:nvPr/>
        </p:nvGrpSpPr>
        <p:grpSpPr>
          <a:xfrm>
            <a:off x="2641600" y="5588000"/>
            <a:ext cx="10299700" cy="469900"/>
            <a:chOff x="0" y="0"/>
            <a:chExt cx="10299700" cy="469900"/>
          </a:xfrm>
        </p:grpSpPr>
        <p:pic>
          <p:nvPicPr>
            <p:cNvPr id="68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105400" y="0"/>
              <a:ext cx="51943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9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0"/>
              <a:ext cx="47371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1" name="Shape 71"/>
          <p:cNvSpPr/>
          <p:nvPr/>
        </p:nvSpPr>
        <p:spPr>
          <a:xfrm flipH="1" flipV="1">
            <a:off x="7537356" y="1485895"/>
            <a:ext cx="185" cy="8144944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74" name="Group 74"/>
          <p:cNvGrpSpPr/>
          <p:nvPr/>
        </p:nvGrpSpPr>
        <p:grpSpPr>
          <a:xfrm>
            <a:off x="3975100" y="1816100"/>
            <a:ext cx="7391400" cy="469900"/>
            <a:chOff x="0" y="0"/>
            <a:chExt cx="7391400" cy="469900"/>
          </a:xfrm>
        </p:grpSpPr>
        <p:pic>
          <p:nvPicPr>
            <p:cNvPr id="72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08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3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346700" y="0"/>
              <a:ext cx="204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5" name="Shape 75"/>
          <p:cNvSpPr/>
          <p:nvPr/>
        </p:nvSpPr>
        <p:spPr>
          <a:xfrm flipV="1">
            <a:off x="2891243" y="2666947"/>
            <a:ext cx="9309445" cy="18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6" name="Shape 76"/>
          <p:cNvSpPr/>
          <p:nvPr/>
        </p:nvSpPr>
        <p:spPr>
          <a:xfrm flipV="1">
            <a:off x="2895600" y="3892369"/>
            <a:ext cx="9309445" cy="18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7" name="Shape 77"/>
          <p:cNvSpPr/>
          <p:nvPr/>
        </p:nvSpPr>
        <p:spPr>
          <a:xfrm flipV="1">
            <a:off x="2895600" y="5213169"/>
            <a:ext cx="9309445" cy="18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8" name="Shape 78"/>
          <p:cNvSpPr/>
          <p:nvPr/>
        </p:nvSpPr>
        <p:spPr>
          <a:xfrm flipV="1">
            <a:off x="2895600" y="6432369"/>
            <a:ext cx="9309445" cy="18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9" name="Shape 79"/>
          <p:cNvSpPr/>
          <p:nvPr/>
        </p:nvSpPr>
        <p:spPr>
          <a:xfrm flipV="1">
            <a:off x="2895600" y="7588069"/>
            <a:ext cx="9309445" cy="18"/>
          </a:xfrm>
          <a:prstGeom prst="line">
            <a:avLst/>
          </a:prstGeom>
          <a:ln w="38100">
            <a:solidFill>
              <a:srgbClr val="008B81"/>
            </a:solidFill>
            <a:miter lim="400000"/>
            <a:headEnd type="triangle" len="sm"/>
            <a:tailEnd type="triangle" len="sm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after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" grpId="1"/>
      <p:bldP build="whole" bldLvl="1" animBg="1" rev="0" advAuto="0" spid="79" grpId="16"/>
      <p:bldP build="whole" bldLvl="1" animBg="1" rev="0" advAuto="0" spid="51" grpId="5"/>
      <p:bldP build="whole" bldLvl="1" animBg="1" rev="0" advAuto="0" spid="63" grpId="8"/>
      <p:bldP build="whole" bldLvl="1" animBg="1" rev="0" advAuto="0" spid="67" grpId="9"/>
      <p:bldP build="whole" bldLvl="1" animBg="1" rev="0" advAuto="0" spid="75" grpId="4"/>
      <p:bldP build="whole" bldLvl="1" animBg="1" rev="0" advAuto="0" spid="76" grpId="7"/>
      <p:bldP build="whole" bldLvl="1" animBg="1" rev="0" advAuto="0" spid="55" grpId="14"/>
      <p:bldP build="whole" bldLvl="1" animBg="1" rev="0" advAuto="0" spid="56" grpId="17"/>
      <p:bldP build="whole" bldLvl="1" animBg="1" rev="0" advAuto="0" spid="71" grpId="2"/>
      <p:bldP build="whole" bldLvl="1" animBg="1" rev="0" advAuto="0" spid="54" grpId="6"/>
      <p:bldP build="whole" bldLvl="1" animBg="1" rev="0" advAuto="0" spid="64" grpId="11"/>
      <p:bldP build="whole" bldLvl="1" animBg="1" rev="0" advAuto="0" spid="62" grpId="18"/>
      <p:bldP build="whole" bldLvl="1" animBg="1" rev="0" advAuto="0" spid="77" grpId="10"/>
      <p:bldP build="whole" bldLvl="1" animBg="1" rev="0" advAuto="0" spid="74" grpId="3"/>
      <p:bldP build="whole" bldLvl="1" animBg="1" rev="0" advAuto="0" spid="70" grpId="12"/>
      <p:bldP build="whole" bldLvl="1" animBg="1" rev="0" advAuto="0" spid="78" grpId="13"/>
      <p:bldP build="whole" bldLvl="1" animBg="1" rev="0" advAuto="0" spid="59" grpId="1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-27627" y="609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 principe, on est capable de trouver la matrice correspondant </a:t>
            </a:r>
            <a:endParaRPr sz="3600"/>
          </a:p>
          <a:p>
            <a:pPr lvl="0">
              <a:defRPr sz="1800"/>
            </a:pPr>
            <a:r>
              <a:rPr sz="3600"/>
              <a:t>à chacune de ces transformations. </a:t>
            </a:r>
          </a:p>
        </p:txBody>
      </p:sp>
      <p:sp>
        <p:nvSpPr>
          <p:cNvPr id="82" name="Shape 82"/>
          <p:cNvSpPr/>
          <p:nvPr/>
        </p:nvSpPr>
        <p:spPr>
          <a:xfrm>
            <a:off x="2213762" y="2800350"/>
            <a:ext cx="187992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Faire truc</a:t>
            </a:r>
          </a:p>
        </p:txBody>
      </p:sp>
      <p:sp>
        <p:nvSpPr>
          <p:cNvPr id="83" name="Shape 83"/>
          <p:cNvSpPr/>
          <p:nvPr/>
        </p:nvSpPr>
        <p:spPr>
          <a:xfrm>
            <a:off x="9321731" y="2813050"/>
            <a:ext cx="15577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Matrice</a:t>
            </a:r>
          </a:p>
        </p:txBody>
      </p:sp>
      <p:sp>
        <p:nvSpPr>
          <p:cNvPr id="84" name="Shape 84"/>
          <p:cNvSpPr/>
          <p:nvPr/>
        </p:nvSpPr>
        <p:spPr>
          <a:xfrm flipH="1">
            <a:off x="5702291" y="3145382"/>
            <a:ext cx="219288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87" name="Group 87"/>
          <p:cNvGrpSpPr/>
          <p:nvPr/>
        </p:nvGrpSpPr>
        <p:grpSpPr>
          <a:xfrm>
            <a:off x="5689599" y="3092450"/>
            <a:ext cx="2192885" cy="622300"/>
            <a:chOff x="0" y="0"/>
            <a:chExt cx="2192883" cy="622300"/>
          </a:xfrm>
        </p:grpSpPr>
        <p:sp>
          <p:nvSpPr>
            <p:cNvPr id="85" name="Shape 85"/>
            <p:cNvSpPr/>
            <p:nvPr/>
          </p:nvSpPr>
          <p:spPr>
            <a:xfrm flipH="1">
              <a:off x="-1" y="573648"/>
              <a:ext cx="2192885" cy="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" name="Shape 86"/>
            <p:cNvSpPr/>
            <p:nvPr/>
          </p:nvSpPr>
          <p:spPr>
            <a:xfrm>
              <a:off x="961349" y="0"/>
              <a:ext cx="29535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4013"/>
                  </a:solidFill>
                </a:rPr>
                <a:t>?</a:t>
              </a:r>
            </a:p>
          </p:txBody>
        </p:sp>
      </p:grpSp>
      <p:sp>
        <p:nvSpPr>
          <p:cNvPr id="88" name="Shape 88"/>
          <p:cNvSpPr/>
          <p:nvPr/>
        </p:nvSpPr>
        <p:spPr>
          <a:xfrm>
            <a:off x="-40327" y="46609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première idée pourrait être de caractériser les formes </a:t>
            </a:r>
            <a:endParaRPr sz="3600"/>
          </a:p>
          <a:p>
            <a:pPr lvl="0">
              <a:defRPr sz="1800"/>
            </a:pPr>
            <a:r>
              <a:rPr sz="3600"/>
              <a:t>des transformations linéaires qu’on connaît. </a:t>
            </a:r>
          </a:p>
        </p:txBody>
      </p:sp>
      <p:sp>
        <p:nvSpPr>
          <p:cNvPr id="89" name="Shape 89"/>
          <p:cNvSpPr/>
          <p:nvPr/>
        </p:nvSpPr>
        <p:spPr>
          <a:xfrm>
            <a:off x="10473" y="7169150"/>
            <a:ext cx="127889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Ensuite, on essaie de trouver si notre matrice a une de ces formes.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3" grpId="3"/>
      <p:bldP build="whole" bldLvl="1" animBg="1" rev="0" advAuto="0" spid="87" grpId="4"/>
      <p:bldP build="whole" bldLvl="1" animBg="1" rev="0" advAuto="0" spid="84" grpId="2"/>
      <p:bldP build="whole" bldLvl="1" animBg="1" rev="0" advAuto="0" spid="88" grpId="5"/>
      <p:bldP build="whole" bldLvl="1" animBg="1" rev="0" advAuto="0" spid="89" grpId="6"/>
      <p:bldP build="whole" bldLvl="1" animBg="1" rev="0" advAuto="0" spid="8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23173" y="4572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hic avec ça, c’est que notre matrice peut représenter </a:t>
            </a:r>
            <a:endParaRPr sz="3600"/>
          </a:p>
          <a:p>
            <a:pPr lvl="0">
              <a:defRPr sz="1800"/>
            </a:pPr>
            <a:r>
              <a:rPr sz="3600"/>
              <a:t>la composition de plus d’une de ces transformations!</a:t>
            </a:r>
          </a:p>
        </p:txBody>
      </p:sp>
      <p:sp>
        <p:nvSpPr>
          <p:cNvPr id="92" name="Shape 92"/>
          <p:cNvSpPr/>
          <p:nvPr/>
        </p:nvSpPr>
        <p:spPr>
          <a:xfrm>
            <a:off x="681787" y="2076450"/>
            <a:ext cx="2861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Par exemple, si</a:t>
            </a:r>
          </a:p>
        </p:txBody>
      </p:sp>
      <p:pic>
        <p:nvPicPr>
          <p:cNvPr id="9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89500" y="2273300"/>
            <a:ext cx="381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27600" y="2984500"/>
            <a:ext cx="342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65700" y="3733800"/>
            <a:ext cx="330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6900" y="4978400"/>
            <a:ext cx="21209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 flipH="1">
            <a:off x="5803891" y="2484982"/>
            <a:ext cx="219288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8" name="Shape 98"/>
          <p:cNvSpPr/>
          <p:nvPr/>
        </p:nvSpPr>
        <p:spPr>
          <a:xfrm flipH="1">
            <a:off x="5829299" y="3183498"/>
            <a:ext cx="219288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9" name="Shape 99"/>
          <p:cNvSpPr/>
          <p:nvPr/>
        </p:nvSpPr>
        <p:spPr>
          <a:xfrm flipH="1">
            <a:off x="5854699" y="3894698"/>
            <a:ext cx="219288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0" name="Shape 100"/>
          <p:cNvSpPr/>
          <p:nvPr/>
        </p:nvSpPr>
        <p:spPr>
          <a:xfrm>
            <a:off x="9090452" y="2127250"/>
            <a:ext cx="15631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rotation</a:t>
            </a:r>
          </a:p>
        </p:txBody>
      </p:sp>
      <p:sp>
        <p:nvSpPr>
          <p:cNvPr id="101" name="Shape 101"/>
          <p:cNvSpPr/>
          <p:nvPr/>
        </p:nvSpPr>
        <p:spPr>
          <a:xfrm>
            <a:off x="9043199" y="2838450"/>
            <a:ext cx="22672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cisaillement</a:t>
            </a:r>
          </a:p>
        </p:txBody>
      </p:sp>
      <p:sp>
        <p:nvSpPr>
          <p:cNvPr id="102" name="Shape 102"/>
          <p:cNvSpPr/>
          <p:nvPr/>
        </p:nvSpPr>
        <p:spPr>
          <a:xfrm>
            <a:off x="9099742" y="3549650"/>
            <a:ext cx="22049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homothétie</a:t>
            </a:r>
          </a:p>
        </p:txBody>
      </p:sp>
      <p:sp>
        <p:nvSpPr>
          <p:cNvPr id="103" name="Shape 103"/>
          <p:cNvSpPr/>
          <p:nvPr/>
        </p:nvSpPr>
        <p:spPr>
          <a:xfrm flipH="1">
            <a:off x="5816599" y="5151998"/>
            <a:ext cx="2192885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7787400" y="4622800"/>
            <a:ext cx="472804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aucune des </a:t>
            </a:r>
            <a:endParaRPr sz="3600"/>
          </a:p>
          <a:p>
            <a:pPr lvl="0">
              <a:defRPr sz="1800"/>
            </a:pPr>
            <a:r>
              <a:rPr sz="3600"/>
              <a:t>transformations connues </a:t>
            </a:r>
          </a:p>
        </p:txBody>
      </p:sp>
      <p:sp>
        <p:nvSpPr>
          <p:cNvPr id="105" name="Shape 105"/>
          <p:cNvSpPr/>
          <p:nvPr/>
        </p:nvSpPr>
        <p:spPr>
          <a:xfrm>
            <a:off x="4393226" y="7499350"/>
            <a:ext cx="420119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Donc, comment faire?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" grpId="12"/>
      <p:bldP build="whole" bldLvl="1" animBg="1" rev="0" advAuto="0" spid="99" grpId="9"/>
      <p:bldP build="whole" bldLvl="1" animBg="1" rev="0" advAuto="0" spid="104" grpId="13"/>
      <p:bldP build="whole" bldLvl="1" animBg="1" rev="0" advAuto="0" spid="94" grpId="5"/>
      <p:bldP build="whole" bldLvl="1" animBg="1" rev="0" advAuto="0" spid="105" grpId="14"/>
      <p:bldP build="whole" bldLvl="1" animBg="1" rev="0" advAuto="0" spid="100" grpId="4"/>
      <p:bldP build="whole" bldLvl="1" animBg="1" rev="0" advAuto="0" spid="96" grpId="11"/>
      <p:bldP build="whole" bldLvl="1" animBg="1" rev="0" advAuto="0" spid="101" grpId="7"/>
      <p:bldP build="whole" bldLvl="1" animBg="1" rev="0" advAuto="0" spid="92" grpId="1"/>
      <p:bldP build="whole" bldLvl="1" animBg="1" rev="0" advAuto="0" spid="93" grpId="2"/>
      <p:bldP build="whole" bldLvl="1" animBg="1" rev="0" advAuto="0" spid="102" grpId="10"/>
      <p:bldP build="whole" bldLvl="1" animBg="1" rev="0" advAuto="0" spid="97" grpId="3"/>
      <p:bldP build="whole" bldLvl="1" animBg="1" rev="0" advAuto="0" spid="98" grpId="6"/>
      <p:bldP build="whole" bldLvl="1" animBg="1" rev="0" advAuto="0" spid="95" grpId="8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-2227" y="6350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première étape serait de décomposer notre matrice en un produit de matrice relativement simple.</a:t>
            </a:r>
          </a:p>
        </p:txBody>
      </p:sp>
      <p:sp>
        <p:nvSpPr>
          <p:cNvPr id="108" name="Shape 108"/>
          <p:cNvSpPr/>
          <p:nvPr/>
        </p:nvSpPr>
        <p:spPr>
          <a:xfrm>
            <a:off x="5817065" y="2127250"/>
            <a:ext cx="13535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Mais...</a:t>
            </a:r>
          </a:p>
        </p:txBody>
      </p:sp>
      <p:sp>
        <p:nvSpPr>
          <p:cNvPr id="109" name="Shape 109"/>
          <p:cNvSpPr/>
          <p:nvPr/>
        </p:nvSpPr>
        <p:spPr>
          <a:xfrm>
            <a:off x="4928325" y="3257550"/>
            <a:ext cx="302939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sait faire ça!</a:t>
            </a:r>
          </a:p>
        </p:txBody>
      </p:sp>
      <p:pic>
        <p:nvPicPr>
          <p:cNvPr id="11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0300" y="4470400"/>
            <a:ext cx="33401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/>
        </p:nvSpPr>
        <p:spPr>
          <a:xfrm>
            <a:off x="3355423" y="5429250"/>
            <a:ext cx="66832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fameuses matrices élémentaires!</a:t>
            </a:r>
          </a:p>
        </p:txBody>
      </p:sp>
      <p:grpSp>
        <p:nvGrpSpPr>
          <p:cNvPr id="114" name="Group 114"/>
          <p:cNvGrpSpPr/>
          <p:nvPr/>
        </p:nvGrpSpPr>
        <p:grpSpPr>
          <a:xfrm>
            <a:off x="1913467" y="4610099"/>
            <a:ext cx="6481233" cy="2315635"/>
            <a:chOff x="0" y="0"/>
            <a:chExt cx="6481231" cy="2315633"/>
          </a:xfrm>
        </p:grpSpPr>
        <p:sp>
          <p:nvSpPr>
            <p:cNvPr id="112" name="Shape 112"/>
            <p:cNvSpPr/>
            <p:nvPr/>
          </p:nvSpPr>
          <p:spPr>
            <a:xfrm>
              <a:off x="6036731" y="0"/>
              <a:ext cx="44450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113" name="Shape 113"/>
            <p:cNvSpPr/>
            <p:nvPr/>
          </p:nvSpPr>
          <p:spPr>
            <a:xfrm flipH="1">
              <a:off x="0" y="385233"/>
              <a:ext cx="6011334" cy="1930401"/>
            </a:xfrm>
            <a:prstGeom prst="line">
              <a:avLst/>
            </a:prstGeom>
            <a:noFill/>
            <a:ln w="25400" cap="flat">
              <a:solidFill>
                <a:srgbClr val="FF3D0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15" name="Shape 115"/>
          <p:cNvSpPr/>
          <p:nvPr/>
        </p:nvSpPr>
        <p:spPr>
          <a:xfrm>
            <a:off x="1195468" y="6762750"/>
            <a:ext cx="107491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Ici, pour une matrice 2x2, peut-on avoir n’importe quel </a:t>
            </a:r>
            <a:r>
              <a:rPr i="1" sz="3600"/>
              <a:t>n</a:t>
            </a:r>
            <a:r>
              <a:rPr sz="3600"/>
              <a:t>?</a:t>
            </a:r>
          </a:p>
        </p:txBody>
      </p:sp>
      <p:sp>
        <p:nvSpPr>
          <p:cNvPr id="116" name="Shape 116"/>
          <p:cNvSpPr/>
          <p:nvPr/>
        </p:nvSpPr>
        <p:spPr>
          <a:xfrm>
            <a:off x="5569861" y="7702550"/>
            <a:ext cx="2381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 fait oui...</a:t>
            </a:r>
          </a:p>
        </p:txBody>
      </p:sp>
      <p:sp>
        <p:nvSpPr>
          <p:cNvPr id="117" name="Shape 117"/>
          <p:cNvSpPr/>
          <p:nvPr/>
        </p:nvSpPr>
        <p:spPr>
          <a:xfrm>
            <a:off x="1930753" y="8388350"/>
            <a:ext cx="912614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mais on peut s’arranger pour que </a:t>
            </a:r>
            <a:r>
              <a:rPr i="1" sz="3600"/>
              <a:t>n</a:t>
            </a:r>
            <a:r>
              <a:rPr sz="3600"/>
              <a:t> soit au pire 4.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" grpId="7"/>
      <p:bldP build="whole" bldLvl="1" animBg="1" rev="0" advAuto="0" spid="109" grpId="3"/>
      <p:bldP build="whole" bldLvl="1" animBg="1" rev="0" advAuto="0" spid="117" grpId="9"/>
      <p:bldP build="whole" bldLvl="1" animBg="1" rev="0" advAuto="0" spid="116" grpId="8"/>
      <p:bldP build="whole" bldLvl="1" animBg="1" rev="0" advAuto="0" spid="111" grpId="5"/>
      <p:bldP build="whole" bldLvl="1" animBg="1" rev="0" advAuto="0" spid="114" grpId="6"/>
      <p:bldP build="whole" bldLvl="1" animBg="1" rev="0" advAuto="0" spid="107" grpId="1"/>
      <p:bldP build="whole" bldLvl="1" animBg="1" rev="0" advAuto="0" spid="108" grpId="2"/>
      <p:bldP build="whole" bldLvl="1" animBg="1" rev="0" advAuto="0" spid="110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918698" y="260350"/>
            <a:ext cx="915025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Reste à voir ce que font les matrices élémentaires.</a:t>
            </a:r>
          </a:p>
        </p:txBody>
      </p:sp>
      <p:grpSp>
        <p:nvGrpSpPr>
          <p:cNvPr id="122" name="Group 122"/>
          <p:cNvGrpSpPr/>
          <p:nvPr/>
        </p:nvGrpSpPr>
        <p:grpSpPr>
          <a:xfrm>
            <a:off x="257218" y="1860550"/>
            <a:ext cx="2993982" cy="641350"/>
            <a:chOff x="0" y="0"/>
            <a:chExt cx="2993981" cy="641350"/>
          </a:xfrm>
        </p:grpSpPr>
        <p:sp>
          <p:nvSpPr>
            <p:cNvPr id="120" name="Shape 120"/>
            <p:cNvSpPr/>
            <p:nvPr/>
          </p:nvSpPr>
          <p:spPr>
            <a:xfrm>
              <a:off x="0" y="0"/>
              <a:ext cx="104321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Type</a:t>
              </a:r>
            </a:p>
          </p:txBody>
        </p:sp>
        <p:pic>
          <p:nvPicPr>
            <p:cNvPr id="121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68381" y="184150"/>
              <a:ext cx="1625601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2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33900" y="1689100"/>
            <a:ext cx="1866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6600" y="1663700"/>
            <a:ext cx="4978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112000" y="3302000"/>
            <a:ext cx="54356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8" name="Group 128"/>
          <p:cNvGrpSpPr/>
          <p:nvPr/>
        </p:nvGrpSpPr>
        <p:grpSpPr>
          <a:xfrm>
            <a:off x="2440117" y="4870450"/>
            <a:ext cx="8011983" cy="622300"/>
            <a:chOff x="0" y="0"/>
            <a:chExt cx="8011982" cy="622300"/>
          </a:xfrm>
        </p:grpSpPr>
        <p:sp>
          <p:nvSpPr>
            <p:cNvPr id="126" name="Shape 126"/>
            <p:cNvSpPr/>
            <p:nvPr/>
          </p:nvSpPr>
          <p:spPr>
            <a:xfrm>
              <a:off x="0" y="0"/>
              <a:ext cx="68120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Une réflexion par rapport à la droite</a:t>
              </a:r>
            </a:p>
          </p:txBody>
        </p:sp>
        <p:pic>
          <p:nvPicPr>
            <p:cNvPr id="127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919782" y="260350"/>
              <a:ext cx="10922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8" name="Group 148"/>
          <p:cNvGrpSpPr/>
          <p:nvPr/>
        </p:nvGrpSpPr>
        <p:grpSpPr>
          <a:xfrm>
            <a:off x="8255000" y="5537199"/>
            <a:ext cx="3966705" cy="3971009"/>
            <a:chOff x="0" y="0"/>
            <a:chExt cx="3966704" cy="3971008"/>
          </a:xfrm>
        </p:grpSpPr>
        <p:grpSp>
          <p:nvGrpSpPr>
            <p:cNvPr id="143" name="Group 143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1" name="Shape 131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2" name="Shape 132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3" name="Shape 133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4" name="Shape 134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8" name="Shape 138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39" name="Shape 139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40" name="Shape 140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42" name="Shape 142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144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562100" y="29337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5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276600" y="167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6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803400" y="4826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7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55600" y="17018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5" name="Group 175"/>
          <p:cNvGrpSpPr/>
          <p:nvPr/>
        </p:nvGrpSpPr>
        <p:grpSpPr>
          <a:xfrm>
            <a:off x="747663" y="5545595"/>
            <a:ext cx="3966706" cy="3971009"/>
            <a:chOff x="0" y="0"/>
            <a:chExt cx="3966704" cy="3971008"/>
          </a:xfrm>
        </p:grpSpPr>
        <p:grpSp>
          <p:nvGrpSpPr>
            <p:cNvPr id="168" name="Group 168"/>
            <p:cNvGrpSpPr/>
            <p:nvPr/>
          </p:nvGrpSpPr>
          <p:grpSpPr>
            <a:xfrm>
              <a:off x="0" y="-1"/>
              <a:ext cx="3966705" cy="3971009"/>
              <a:chOff x="0" y="0"/>
              <a:chExt cx="3966704" cy="3971008"/>
            </a:xfrm>
          </p:grpSpPr>
          <p:grpSp>
            <p:nvGrpSpPr>
              <p:cNvPr id="163" name="Group 163"/>
              <p:cNvGrpSpPr/>
              <p:nvPr/>
            </p:nvGrpSpPr>
            <p:grpSpPr>
              <a:xfrm>
                <a:off x="-1" y="-1"/>
                <a:ext cx="3966706" cy="3971009"/>
                <a:chOff x="0" y="0"/>
                <a:chExt cx="3966704" cy="3971008"/>
              </a:xfrm>
            </p:grpSpPr>
            <p:sp>
              <p:nvSpPr>
                <p:cNvPr id="149" name="Shape 149"/>
                <p:cNvSpPr/>
                <p:nvPr/>
              </p:nvSpPr>
              <p:spPr>
                <a:xfrm>
                  <a:off x="3201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0" name="Shape 150"/>
                <p:cNvSpPr/>
                <p:nvPr/>
              </p:nvSpPr>
              <p:spPr>
                <a:xfrm>
                  <a:off x="763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1" name="Shape 151"/>
                <p:cNvSpPr/>
                <p:nvPr/>
              </p:nvSpPr>
              <p:spPr>
                <a:xfrm>
                  <a:off x="3811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2" name="Shape 152"/>
                <p:cNvSpPr/>
                <p:nvPr/>
              </p:nvSpPr>
              <p:spPr>
                <a:xfrm flipV="1">
                  <a:off x="0" y="26099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3" name="Shape 153"/>
                <p:cNvSpPr/>
                <p:nvPr/>
              </p:nvSpPr>
              <p:spPr>
                <a:xfrm flipV="1">
                  <a:off x="0" y="781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4" name="Shape 154"/>
                <p:cNvSpPr/>
                <p:nvPr/>
              </p:nvSpPr>
              <p:spPr>
                <a:xfrm flipV="1">
                  <a:off x="0" y="3219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5" name="Shape 155"/>
                <p:cNvSpPr/>
                <p:nvPr/>
              </p:nvSpPr>
              <p:spPr>
                <a:xfrm>
                  <a:off x="153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6" name="Shape 156"/>
                <p:cNvSpPr/>
                <p:nvPr/>
              </p:nvSpPr>
              <p:spPr>
                <a:xfrm>
                  <a:off x="13726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7" name="Shape 157"/>
                <p:cNvSpPr/>
                <p:nvPr/>
              </p:nvSpPr>
              <p:spPr>
                <a:xfrm>
                  <a:off x="25918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8" name="Shape 158"/>
                <p:cNvSpPr/>
                <p:nvPr/>
              </p:nvSpPr>
              <p:spPr>
                <a:xfrm flipV="1">
                  <a:off x="0" y="171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9" name="Shape 159"/>
                <p:cNvSpPr/>
                <p:nvPr/>
              </p:nvSpPr>
              <p:spPr>
                <a:xfrm flipV="1">
                  <a:off x="0" y="3829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60" name="Shape 160"/>
                <p:cNvSpPr/>
                <p:nvPr/>
              </p:nvSpPr>
              <p:spPr>
                <a:xfrm flipV="1">
                  <a:off x="0" y="13907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61" name="Shape 161"/>
                <p:cNvSpPr/>
                <p:nvPr/>
              </p:nvSpPr>
              <p:spPr>
                <a:xfrm>
                  <a:off x="1980714" y="0"/>
                  <a:ext cx="2123" cy="3966704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62" name="Shape 162"/>
                <p:cNvSpPr/>
                <p:nvPr/>
              </p:nvSpPr>
              <p:spPr>
                <a:xfrm flipH="1">
                  <a:off x="-1" y="2000350"/>
                  <a:ext cx="3966706" cy="1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164" name="droppedImage.pdf"/>
              <p:cNvPicPr/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563736" y="29380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5" name="droppedImage.pdf"/>
              <p:cNvPicPr/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3278236" y="16807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6" name="droppedImage.pdf"/>
              <p:cNvPicPr/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1805036" y="4869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7" name="droppedImage.pdf"/>
              <p:cNvPicPr/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357236" y="17061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74" name="Group 174"/>
            <p:cNvGrpSpPr/>
            <p:nvPr/>
          </p:nvGrpSpPr>
          <p:grpSpPr>
            <a:xfrm>
              <a:off x="1978603" y="753604"/>
              <a:ext cx="1236134" cy="1244600"/>
              <a:chOff x="0" y="0"/>
              <a:chExt cx="1236133" cy="1244599"/>
            </a:xfrm>
          </p:grpSpPr>
          <p:sp>
            <p:nvSpPr>
              <p:cNvPr id="169" name="Shape 169"/>
              <p:cNvSpPr/>
              <p:nvPr/>
            </p:nvSpPr>
            <p:spPr>
              <a:xfrm>
                <a:off x="16933" y="0"/>
                <a:ext cx="1219201" cy="1231900"/>
              </a:xfrm>
              <a:prstGeom prst="rect">
                <a:avLst/>
              </a:prstGeom>
              <a:solidFill>
                <a:srgbClr val="FF9300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grpSp>
            <p:nvGrpSpPr>
              <p:cNvPr id="173" name="Group 173"/>
              <p:cNvGrpSpPr/>
              <p:nvPr/>
            </p:nvGrpSpPr>
            <p:grpSpPr>
              <a:xfrm>
                <a:off x="0" y="23289"/>
                <a:ext cx="1214971" cy="1221311"/>
                <a:chOff x="0" y="4220"/>
                <a:chExt cx="1214970" cy="1221310"/>
              </a:xfrm>
            </p:grpSpPr>
            <p:sp>
              <p:nvSpPr>
                <p:cNvPr id="170" name="Shape 170"/>
                <p:cNvSpPr/>
                <p:nvPr/>
              </p:nvSpPr>
              <p:spPr>
                <a:xfrm flipV="1">
                  <a:off x="4229" y="4220"/>
                  <a:ext cx="1210742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71" name="Shape 171"/>
                <p:cNvSpPr/>
                <p:nvPr/>
              </p:nvSpPr>
              <p:spPr>
                <a:xfrm flipV="1">
                  <a:off x="-1" y="6330"/>
                  <a:ext cx="2" cy="121920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72" name="Shape 172"/>
                <p:cNvSpPr/>
                <p:nvPr/>
              </p:nvSpPr>
              <p:spPr>
                <a:xfrm flipV="1">
                  <a:off x="29563" y="601107"/>
                  <a:ext cx="575874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178" name="Group 178"/>
          <p:cNvGrpSpPr/>
          <p:nvPr/>
        </p:nvGrpSpPr>
        <p:grpSpPr>
          <a:xfrm>
            <a:off x="5816600" y="6350000"/>
            <a:ext cx="1270000" cy="1524000"/>
            <a:chOff x="0" y="0"/>
            <a:chExt cx="1270000" cy="1524000"/>
          </a:xfrm>
        </p:grpSpPr>
        <p:sp>
          <p:nvSpPr>
            <p:cNvPr id="176" name="Shape 176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177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4" name="Group 184"/>
          <p:cNvGrpSpPr/>
          <p:nvPr/>
        </p:nvGrpSpPr>
        <p:grpSpPr>
          <a:xfrm>
            <a:off x="10236200" y="6299199"/>
            <a:ext cx="1236134" cy="1238261"/>
            <a:chOff x="0" y="0"/>
            <a:chExt cx="1236133" cy="1238259"/>
          </a:xfrm>
        </p:grpSpPr>
        <p:sp>
          <p:nvSpPr>
            <p:cNvPr id="179" name="Shape 179"/>
            <p:cNvSpPr/>
            <p:nvPr/>
          </p:nvSpPr>
          <p:spPr>
            <a:xfrm>
              <a:off x="16933" y="0"/>
              <a:ext cx="1219201" cy="12319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grpSp>
          <p:nvGrpSpPr>
            <p:cNvPr id="183" name="Group 183"/>
            <p:cNvGrpSpPr/>
            <p:nvPr/>
          </p:nvGrpSpPr>
          <p:grpSpPr>
            <a:xfrm>
              <a:off x="0" y="27518"/>
              <a:ext cx="1219201" cy="1210742"/>
              <a:chOff x="0" y="0"/>
              <a:chExt cx="1219200" cy="1210740"/>
            </a:xfrm>
          </p:grpSpPr>
          <p:sp>
            <p:nvSpPr>
              <p:cNvPr id="180" name="Shape 180"/>
              <p:cNvSpPr/>
              <p:nvPr/>
            </p:nvSpPr>
            <p:spPr>
              <a:xfrm flipV="1">
                <a:off x="1219200" y="-1"/>
                <a:ext cx="1" cy="1210742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0" y="1191681"/>
                <a:ext cx="1219200" cy="1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82" name="Shape 182"/>
              <p:cNvSpPr/>
              <p:nvPr/>
            </p:nvSpPr>
            <p:spPr>
              <a:xfrm flipH="1" flipV="1">
                <a:off x="622300" y="609520"/>
                <a:ext cx="1" cy="575875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187" name="Group 187"/>
          <p:cNvGrpSpPr/>
          <p:nvPr/>
        </p:nvGrpSpPr>
        <p:grpSpPr>
          <a:xfrm>
            <a:off x="812799" y="5510482"/>
            <a:ext cx="3982769" cy="3946786"/>
            <a:chOff x="0" y="0"/>
            <a:chExt cx="3982767" cy="3946785"/>
          </a:xfrm>
        </p:grpSpPr>
        <p:sp>
          <p:nvSpPr>
            <p:cNvPr id="185" name="Shape 185"/>
            <p:cNvSpPr/>
            <p:nvPr/>
          </p:nvSpPr>
          <p:spPr>
            <a:xfrm flipV="1">
              <a:off x="0" y="52118"/>
              <a:ext cx="3894667" cy="3894668"/>
            </a:xfrm>
            <a:prstGeom prst="line">
              <a:avLst/>
            </a:prstGeom>
            <a:noFill/>
            <a:ln w="50800" cap="rnd">
              <a:solidFill>
                <a:srgbClr val="77BB41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Shape 186"/>
            <p:cNvSpPr/>
            <p:nvPr/>
          </p:nvSpPr>
          <p:spPr>
            <a:xfrm flipH="1" flipV="1">
              <a:off x="3251999" y="-1"/>
              <a:ext cx="730769" cy="730770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7"/>
      <p:bldP build="whole" bldLvl="1" animBg="1" rev="0" advAuto="0" spid="187" grpId="9"/>
      <p:bldP build="whole" bldLvl="1" animBg="1" rev="0" advAuto="0" spid="184" grpId="10"/>
      <p:bldP build="whole" bldLvl="1" animBg="1" rev="0" advAuto="0" spid="123" grpId="2"/>
      <p:bldP build="whole" bldLvl="1" animBg="1" rev="0" advAuto="0" spid="175" grpId="6"/>
      <p:bldP build="whole" bldLvl="1" animBg="1" rev="0" advAuto="0" spid="125" grpId="4"/>
      <p:bldP build="whole" bldLvl="1" animBg="1" rev="0" advAuto="0" spid="122" grpId="1"/>
      <p:bldP build="whole" bldLvl="1" animBg="1" rev="0" advAuto="0" spid="124" grpId="3"/>
      <p:bldP build="whole" bldLvl="1" animBg="1" rev="0" advAuto="0" spid="128" grpId="5"/>
      <p:bldP build="whole" bldLvl="1" animBg="1" rev="0" advAuto="0" spid="178" grpId="8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1"/>
          <p:cNvGrpSpPr/>
          <p:nvPr/>
        </p:nvGrpSpPr>
        <p:grpSpPr>
          <a:xfrm>
            <a:off x="374209" y="298450"/>
            <a:ext cx="3080191" cy="622300"/>
            <a:chOff x="0" y="0"/>
            <a:chExt cx="3080190" cy="622300"/>
          </a:xfrm>
        </p:grpSpPr>
        <p:pic>
          <p:nvPicPr>
            <p:cNvPr id="189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38690" y="120650"/>
              <a:ext cx="18415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Shape 190"/>
            <p:cNvSpPr/>
            <p:nvPr/>
          </p:nvSpPr>
          <p:spPr>
            <a:xfrm>
              <a:off x="0" y="0"/>
              <a:ext cx="104321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Type</a:t>
              </a:r>
            </a:p>
          </p:txBody>
        </p:sp>
      </p:grpSp>
      <p:pic>
        <p:nvPicPr>
          <p:cNvPr id="19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3900" y="2628900"/>
            <a:ext cx="1892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5800" y="1231900"/>
            <a:ext cx="18923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3" name="Group 213"/>
          <p:cNvGrpSpPr/>
          <p:nvPr/>
        </p:nvGrpSpPr>
        <p:grpSpPr>
          <a:xfrm>
            <a:off x="8255000" y="5537199"/>
            <a:ext cx="3966705" cy="3971009"/>
            <a:chOff x="0" y="0"/>
            <a:chExt cx="3966704" cy="3971008"/>
          </a:xfrm>
        </p:grpSpPr>
        <p:grpSp>
          <p:nvGrpSpPr>
            <p:cNvPr id="208" name="Group 208"/>
            <p:cNvGrpSpPr/>
            <p:nvPr/>
          </p:nvGrpSpPr>
          <p:grpSpPr>
            <a:xfrm>
              <a:off x="-1" y="-1"/>
              <a:ext cx="3966706" cy="3971009"/>
              <a:chOff x="0" y="0"/>
              <a:chExt cx="3966704" cy="3971008"/>
            </a:xfrm>
          </p:grpSpPr>
          <p:sp>
            <p:nvSpPr>
              <p:cNvPr id="194" name="Shape 194"/>
              <p:cNvSpPr/>
              <p:nvPr/>
            </p:nvSpPr>
            <p:spPr>
              <a:xfrm>
                <a:off x="3201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763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38110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7" name="Shape 197"/>
              <p:cNvSpPr/>
              <p:nvPr/>
            </p:nvSpPr>
            <p:spPr>
              <a:xfrm flipV="1">
                <a:off x="0" y="26099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8" name="Shape 198"/>
              <p:cNvSpPr/>
              <p:nvPr/>
            </p:nvSpPr>
            <p:spPr>
              <a:xfrm flipV="1">
                <a:off x="0" y="781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99" name="Shape 199"/>
              <p:cNvSpPr/>
              <p:nvPr/>
            </p:nvSpPr>
            <p:spPr>
              <a:xfrm flipV="1">
                <a:off x="0" y="3219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1534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13726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2" name="Shape 202"/>
              <p:cNvSpPr/>
              <p:nvPr/>
            </p:nvSpPr>
            <p:spPr>
              <a:xfrm>
                <a:off x="2591891" y="4304"/>
                <a:ext cx="2123" cy="3966704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3" name="Shape 203"/>
              <p:cNvSpPr/>
              <p:nvPr/>
            </p:nvSpPr>
            <p:spPr>
              <a:xfrm flipV="1">
                <a:off x="0" y="1715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4" name="Shape 204"/>
              <p:cNvSpPr/>
              <p:nvPr/>
            </p:nvSpPr>
            <p:spPr>
              <a:xfrm flipV="1">
                <a:off x="0" y="38291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5" name="Shape 205"/>
              <p:cNvSpPr/>
              <p:nvPr/>
            </p:nvSpPr>
            <p:spPr>
              <a:xfrm flipV="1">
                <a:off x="0" y="1390750"/>
                <a:ext cx="3966705" cy="11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1980714" y="0"/>
                <a:ext cx="2123" cy="396670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07" name="Shape 207"/>
              <p:cNvSpPr/>
              <p:nvPr/>
            </p:nvSpPr>
            <p:spPr>
              <a:xfrm flipH="1">
                <a:off x="-1" y="2000350"/>
                <a:ext cx="3966706" cy="1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209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562100" y="29337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276600" y="16764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1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803400" y="482600"/>
              <a:ext cx="114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2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55600" y="1701800"/>
              <a:ext cx="342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6" name="Group 216"/>
          <p:cNvGrpSpPr/>
          <p:nvPr/>
        </p:nvGrpSpPr>
        <p:grpSpPr>
          <a:xfrm>
            <a:off x="5816600" y="6350000"/>
            <a:ext cx="1270000" cy="1524000"/>
            <a:chOff x="0" y="0"/>
            <a:chExt cx="1270000" cy="1524000"/>
          </a:xfrm>
        </p:grpSpPr>
        <p:sp>
          <p:nvSpPr>
            <p:cNvPr id="214" name="Shape 214"/>
            <p:cNvSpPr/>
            <p:nvPr/>
          </p:nvSpPr>
          <p:spPr>
            <a:xfrm>
              <a:off x="0" y="698500"/>
              <a:ext cx="1270000" cy="825500"/>
            </a:xfrm>
            <a:prstGeom prst="rightArrow">
              <a:avLst>
                <a:gd name="adj1" fmla="val 30256"/>
                <a:gd name="adj2" fmla="val 54872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pic>
          <p:nvPicPr>
            <p:cNvPr id="215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2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0" name="Group 220"/>
          <p:cNvGrpSpPr/>
          <p:nvPr/>
        </p:nvGrpSpPr>
        <p:grpSpPr>
          <a:xfrm>
            <a:off x="3521354" y="1327150"/>
            <a:ext cx="8073746" cy="622300"/>
            <a:chOff x="0" y="0"/>
            <a:chExt cx="8073745" cy="622300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777374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Étirement d’un facteur    dans la direction</a:t>
              </a:r>
            </a:p>
          </p:txBody>
        </p:sp>
        <p:pic>
          <p:nvPicPr>
            <p:cNvPr id="218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7857845" y="120650"/>
              <a:ext cx="2159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9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4327245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4" name="Group 224"/>
          <p:cNvGrpSpPr/>
          <p:nvPr/>
        </p:nvGrpSpPr>
        <p:grpSpPr>
          <a:xfrm>
            <a:off x="3484010" y="2736850"/>
            <a:ext cx="8111090" cy="622300"/>
            <a:chOff x="0" y="0"/>
            <a:chExt cx="8111089" cy="622300"/>
          </a:xfrm>
        </p:grpSpPr>
        <p:sp>
          <p:nvSpPr>
            <p:cNvPr id="221" name="Shape 221"/>
            <p:cNvSpPr/>
            <p:nvPr/>
          </p:nvSpPr>
          <p:spPr>
            <a:xfrm>
              <a:off x="0" y="0"/>
              <a:ext cx="788804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Étirement d’un facteur    dans la direction </a:t>
              </a:r>
            </a:p>
          </p:txBody>
        </p:sp>
        <p:pic>
          <p:nvPicPr>
            <p:cNvPr id="222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7831689" y="184150"/>
              <a:ext cx="2794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3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4364589" y="1587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1" name="Group 251"/>
          <p:cNvGrpSpPr/>
          <p:nvPr/>
        </p:nvGrpSpPr>
        <p:grpSpPr>
          <a:xfrm>
            <a:off x="747663" y="5545595"/>
            <a:ext cx="3966706" cy="3971009"/>
            <a:chOff x="0" y="0"/>
            <a:chExt cx="3966704" cy="3971008"/>
          </a:xfrm>
        </p:grpSpPr>
        <p:grpSp>
          <p:nvGrpSpPr>
            <p:cNvPr id="244" name="Group 244"/>
            <p:cNvGrpSpPr/>
            <p:nvPr/>
          </p:nvGrpSpPr>
          <p:grpSpPr>
            <a:xfrm>
              <a:off x="0" y="-1"/>
              <a:ext cx="3966705" cy="3971009"/>
              <a:chOff x="0" y="0"/>
              <a:chExt cx="3966704" cy="3971008"/>
            </a:xfrm>
          </p:grpSpPr>
          <p:grpSp>
            <p:nvGrpSpPr>
              <p:cNvPr id="239" name="Group 239"/>
              <p:cNvGrpSpPr/>
              <p:nvPr/>
            </p:nvGrpSpPr>
            <p:grpSpPr>
              <a:xfrm>
                <a:off x="-1" y="-1"/>
                <a:ext cx="3966706" cy="3971009"/>
                <a:chOff x="0" y="0"/>
                <a:chExt cx="3966704" cy="3971008"/>
              </a:xfrm>
            </p:grpSpPr>
            <p:sp>
              <p:nvSpPr>
                <p:cNvPr id="225" name="Shape 225"/>
                <p:cNvSpPr/>
                <p:nvPr/>
              </p:nvSpPr>
              <p:spPr>
                <a:xfrm>
                  <a:off x="3201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26" name="Shape 226"/>
                <p:cNvSpPr/>
                <p:nvPr/>
              </p:nvSpPr>
              <p:spPr>
                <a:xfrm>
                  <a:off x="763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27" name="Shape 227"/>
                <p:cNvSpPr/>
                <p:nvPr/>
              </p:nvSpPr>
              <p:spPr>
                <a:xfrm>
                  <a:off x="38110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28" name="Shape 228"/>
                <p:cNvSpPr/>
                <p:nvPr/>
              </p:nvSpPr>
              <p:spPr>
                <a:xfrm flipV="1">
                  <a:off x="0" y="26099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29" name="Shape 229"/>
                <p:cNvSpPr/>
                <p:nvPr/>
              </p:nvSpPr>
              <p:spPr>
                <a:xfrm flipV="1">
                  <a:off x="0" y="781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0" name="Shape 230"/>
                <p:cNvSpPr/>
                <p:nvPr/>
              </p:nvSpPr>
              <p:spPr>
                <a:xfrm flipV="1">
                  <a:off x="0" y="3219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1" name="Shape 231"/>
                <p:cNvSpPr/>
                <p:nvPr/>
              </p:nvSpPr>
              <p:spPr>
                <a:xfrm>
                  <a:off x="1534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2" name="Shape 232"/>
                <p:cNvSpPr/>
                <p:nvPr/>
              </p:nvSpPr>
              <p:spPr>
                <a:xfrm>
                  <a:off x="13726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3" name="Shape 233"/>
                <p:cNvSpPr/>
                <p:nvPr/>
              </p:nvSpPr>
              <p:spPr>
                <a:xfrm>
                  <a:off x="2591891" y="4304"/>
                  <a:ext cx="2123" cy="3966704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4" name="Shape 234"/>
                <p:cNvSpPr/>
                <p:nvPr/>
              </p:nvSpPr>
              <p:spPr>
                <a:xfrm flipV="1">
                  <a:off x="0" y="1715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5" name="Shape 235"/>
                <p:cNvSpPr/>
                <p:nvPr/>
              </p:nvSpPr>
              <p:spPr>
                <a:xfrm flipV="1">
                  <a:off x="0" y="38291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6" name="Shape 236"/>
                <p:cNvSpPr/>
                <p:nvPr/>
              </p:nvSpPr>
              <p:spPr>
                <a:xfrm flipV="1">
                  <a:off x="0" y="1390750"/>
                  <a:ext cx="3966705" cy="11"/>
                </a:xfrm>
                <a:prstGeom prst="line">
                  <a:avLst/>
                </a:prstGeom>
                <a:noFill/>
                <a:ln w="25400" cap="rnd">
                  <a:solidFill>
                    <a:srgbClr val="3A88FE"/>
                  </a:solidFill>
                  <a:custDash>
                    <a:ds d="1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7" name="Shape 237"/>
                <p:cNvSpPr/>
                <p:nvPr/>
              </p:nvSpPr>
              <p:spPr>
                <a:xfrm>
                  <a:off x="1980714" y="0"/>
                  <a:ext cx="2123" cy="3966704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38" name="Shape 238"/>
                <p:cNvSpPr/>
                <p:nvPr/>
              </p:nvSpPr>
              <p:spPr>
                <a:xfrm flipH="1">
                  <a:off x="-1" y="2000350"/>
                  <a:ext cx="3966706" cy="1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240" name="dropped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563736" y="29380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1" name="droppedImage.pdf"/>
              <p:cNvPicPr/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3278236" y="16807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2" name="droppedImage.pdf"/>
              <p:cNvPicPr/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1805036" y="486904"/>
                <a:ext cx="1143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3" name="dropped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357236" y="1706104"/>
                <a:ext cx="342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50" name="Group 250"/>
            <p:cNvGrpSpPr/>
            <p:nvPr/>
          </p:nvGrpSpPr>
          <p:grpSpPr>
            <a:xfrm>
              <a:off x="1978603" y="753604"/>
              <a:ext cx="1236134" cy="1244600"/>
              <a:chOff x="0" y="0"/>
              <a:chExt cx="1236133" cy="1244599"/>
            </a:xfrm>
          </p:grpSpPr>
          <p:sp>
            <p:nvSpPr>
              <p:cNvPr id="245" name="Shape 245"/>
              <p:cNvSpPr/>
              <p:nvPr/>
            </p:nvSpPr>
            <p:spPr>
              <a:xfrm>
                <a:off x="16933" y="0"/>
                <a:ext cx="1219201" cy="1231900"/>
              </a:xfrm>
              <a:prstGeom prst="rect">
                <a:avLst/>
              </a:prstGeom>
              <a:solidFill>
                <a:srgbClr val="FF9300">
                  <a:alpha val="30000"/>
                </a:srgbClr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4000"/>
                </a:pPr>
              </a:p>
            </p:txBody>
          </p:sp>
          <p:grpSp>
            <p:nvGrpSpPr>
              <p:cNvPr id="249" name="Group 249"/>
              <p:cNvGrpSpPr/>
              <p:nvPr/>
            </p:nvGrpSpPr>
            <p:grpSpPr>
              <a:xfrm>
                <a:off x="0" y="23289"/>
                <a:ext cx="1214971" cy="1221311"/>
                <a:chOff x="0" y="4220"/>
                <a:chExt cx="1214970" cy="1221310"/>
              </a:xfrm>
            </p:grpSpPr>
            <p:sp>
              <p:nvSpPr>
                <p:cNvPr id="246" name="Shape 246"/>
                <p:cNvSpPr/>
                <p:nvPr/>
              </p:nvSpPr>
              <p:spPr>
                <a:xfrm flipV="1">
                  <a:off x="4229" y="4220"/>
                  <a:ext cx="1210742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47" name="Shape 247"/>
                <p:cNvSpPr/>
                <p:nvPr/>
              </p:nvSpPr>
              <p:spPr>
                <a:xfrm flipV="1">
                  <a:off x="-1" y="6330"/>
                  <a:ext cx="2" cy="121920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48" name="Shape 248"/>
                <p:cNvSpPr/>
                <p:nvPr/>
              </p:nvSpPr>
              <p:spPr>
                <a:xfrm flipV="1">
                  <a:off x="29563" y="601107"/>
                  <a:ext cx="575874" cy="1"/>
                </a:xfrm>
                <a:prstGeom prst="line">
                  <a:avLst/>
                </a:prstGeom>
                <a:noFill/>
                <a:ln w="508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256" name="Group 256"/>
          <p:cNvGrpSpPr/>
          <p:nvPr/>
        </p:nvGrpSpPr>
        <p:grpSpPr>
          <a:xfrm>
            <a:off x="10210800" y="6299200"/>
            <a:ext cx="2425700" cy="1257300"/>
            <a:chOff x="0" y="0"/>
            <a:chExt cx="2425700" cy="1257300"/>
          </a:xfrm>
        </p:grpSpPr>
        <p:sp>
          <p:nvSpPr>
            <p:cNvPr id="252" name="Shape 252"/>
            <p:cNvSpPr/>
            <p:nvPr/>
          </p:nvSpPr>
          <p:spPr>
            <a:xfrm>
              <a:off x="0" y="0"/>
              <a:ext cx="2425700" cy="1257300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53" name="Shape 253"/>
            <p:cNvSpPr/>
            <p:nvPr/>
          </p:nvSpPr>
          <p:spPr>
            <a:xfrm flipV="1">
              <a:off x="25400" y="25392"/>
              <a:ext cx="2396067" cy="8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Shape 254"/>
            <p:cNvSpPr/>
            <p:nvPr/>
          </p:nvSpPr>
          <p:spPr>
            <a:xfrm flipH="1" flipV="1">
              <a:off x="26439" y="25341"/>
              <a:ext cx="39" cy="1198116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Shape 255"/>
            <p:cNvSpPr/>
            <p:nvPr/>
          </p:nvSpPr>
          <p:spPr>
            <a:xfrm flipV="1">
              <a:off x="50800" y="622294"/>
              <a:ext cx="1164168" cy="8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10210800" y="5024956"/>
            <a:ext cx="1219200" cy="2506144"/>
            <a:chOff x="0" y="0"/>
            <a:chExt cx="1219200" cy="2506143"/>
          </a:xfrm>
        </p:grpSpPr>
        <p:sp>
          <p:nvSpPr>
            <p:cNvPr id="257" name="Shape 257"/>
            <p:cNvSpPr/>
            <p:nvPr/>
          </p:nvSpPr>
          <p:spPr>
            <a:xfrm>
              <a:off x="0" y="29643"/>
              <a:ext cx="1219200" cy="2476501"/>
            </a:xfrm>
            <a:prstGeom prst="rect">
              <a:avLst/>
            </a:prstGeom>
            <a:solidFill>
              <a:srgbClr val="FF93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25392" y="1272126"/>
              <a:ext cx="579983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Shape 259"/>
            <p:cNvSpPr/>
            <p:nvPr/>
          </p:nvSpPr>
          <p:spPr>
            <a:xfrm flipV="1">
              <a:off x="24603" y="0"/>
              <a:ext cx="12" cy="2472330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Shape 260"/>
            <p:cNvSpPr/>
            <p:nvPr/>
          </p:nvSpPr>
          <p:spPr>
            <a:xfrm flipV="1">
              <a:off x="12685" y="38118"/>
              <a:ext cx="1202297" cy="1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xi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0" grpId="2"/>
      <p:bldP build="whole" bldLvl="1" animBg="1" rev="0" advAuto="0" spid="193" grpId="1"/>
      <p:bldP build="whole" bldLvl="1" animBg="1" rev="0" advAuto="0" spid="213" grpId="4"/>
      <p:bldP build="whole" bldLvl="1" animBg="1" rev="0" advAuto="0" spid="192" grpId="7"/>
      <p:bldP build="whole" bldLvl="1" animBg="1" rev="0" advAuto="0" spid="216" grpId="5"/>
      <p:bldP build="whole" bldLvl="1" animBg="1" rev="0" advAuto="0" spid="256" grpId="6"/>
      <p:bldP build="whole" bldLvl="1" animBg="1" rev="0" advAuto="0" spid="251" grpId="3"/>
      <p:bldP build="whole" bldLvl="1" animBg="1" rev="0" advAuto="0" spid="224" grpId="8"/>
      <p:bldP build="whole" bldLvl="1" animBg="1" rev="0" advAuto="0" spid="256" grpId="9"/>
      <p:bldP build="whole" bldLvl="1" animBg="1" rev="0" advAuto="0" spid="261" grpId="10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