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13004800" cy="9753600"/>
  <p:notesSz cx="6858000" cy="9144000"/>
  <p:defaultTextStyle>
    <a:lvl1pPr algn="ctr" defTabSz="584200">
      <a:defRPr sz="3600">
        <a:latin typeface="+mn-lt"/>
        <a:ea typeface="+mn-ea"/>
        <a:cs typeface="+mn-cs"/>
        <a:sym typeface="Baskerville"/>
      </a:defRPr>
    </a:lvl1pPr>
    <a:lvl2pPr indent="342900" algn="ctr" defTabSz="584200">
      <a:defRPr sz="3600">
        <a:latin typeface="+mn-lt"/>
        <a:ea typeface="+mn-ea"/>
        <a:cs typeface="+mn-cs"/>
        <a:sym typeface="Baskerville"/>
      </a:defRPr>
    </a:lvl2pPr>
    <a:lvl3pPr indent="685800" algn="ctr" defTabSz="584200">
      <a:defRPr sz="3600">
        <a:latin typeface="+mn-lt"/>
        <a:ea typeface="+mn-ea"/>
        <a:cs typeface="+mn-cs"/>
        <a:sym typeface="Baskerville"/>
      </a:defRPr>
    </a:lvl3pPr>
    <a:lvl4pPr indent="1028700" algn="ctr" defTabSz="584200">
      <a:defRPr sz="3600">
        <a:latin typeface="+mn-lt"/>
        <a:ea typeface="+mn-ea"/>
        <a:cs typeface="+mn-cs"/>
        <a:sym typeface="Baskerville"/>
      </a:defRPr>
    </a:lvl4pPr>
    <a:lvl5pPr indent="1371600" algn="ctr" defTabSz="584200">
      <a:defRPr sz="3600">
        <a:latin typeface="+mn-lt"/>
        <a:ea typeface="+mn-ea"/>
        <a:cs typeface="+mn-cs"/>
        <a:sym typeface="Baskerville"/>
      </a:defRPr>
    </a:lvl5pPr>
    <a:lvl6pPr indent="1714500" algn="ctr" defTabSz="584200">
      <a:defRPr sz="3600">
        <a:latin typeface="+mn-lt"/>
        <a:ea typeface="+mn-ea"/>
        <a:cs typeface="+mn-cs"/>
        <a:sym typeface="Baskerville"/>
      </a:defRPr>
    </a:lvl6pPr>
    <a:lvl7pPr indent="2057400" algn="ctr" defTabSz="584200">
      <a:defRPr sz="3600">
        <a:latin typeface="+mn-lt"/>
        <a:ea typeface="+mn-ea"/>
        <a:cs typeface="+mn-cs"/>
        <a:sym typeface="Baskerville"/>
      </a:defRPr>
    </a:lvl7pPr>
    <a:lvl8pPr indent="2400300" algn="ctr" defTabSz="584200">
      <a:defRPr sz="3600">
        <a:latin typeface="+mn-lt"/>
        <a:ea typeface="+mn-ea"/>
        <a:cs typeface="+mn-cs"/>
        <a:sym typeface="Baskerville"/>
      </a:defRPr>
    </a:lvl8pPr>
    <a:lvl9pPr indent="2743200" algn="ctr" defTabSz="584200">
      <a:defRPr sz="3600"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9" name="Shape 3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-35992" y="9410700"/>
            <a:ext cx="3251201" cy="292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i="1" sz="1400"/>
            </a:lvl1pPr>
          </a:lstStyle>
          <a:p>
            <a:pPr lvl="0">
              <a:defRPr i="0" sz="1800"/>
            </a:pPr>
            <a:r>
              <a:rPr i="1" sz="1400"/>
              <a:t>Vecteur, matrice et nombres complexes, 2e édition</a:t>
            </a:r>
          </a:p>
        </p:txBody>
      </p:sp>
      <p:sp>
        <p:nvSpPr>
          <p:cNvPr id="17" name="Shape 17"/>
          <p:cNvSpPr/>
          <p:nvPr/>
        </p:nvSpPr>
        <p:spPr>
          <a:xfrm>
            <a:off x="10750531" y="9391650"/>
            <a:ext cx="2163255" cy="304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400"/>
            </a:lvl1pPr>
          </a:lstStyle>
          <a:p>
            <a:pPr lvl="0">
              <a:defRPr sz="1800"/>
            </a:pPr>
            <a:r>
              <a:rPr sz="1400"/>
              <a:t>© Groupe Modulo inc. 2012</a:t>
            </a:r>
          </a:p>
        </p:txBody>
      </p:sp>
    </p:spTree>
  </p:cSld>
  <p:clrMapOvr>
    <a:masterClrMapping/>
  </p:clrMapOvr>
  <p:transition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8B81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Remarqu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itre et sous-titr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ernier cour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oir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allons voir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jourd'hui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23.xml"/><Relationship Id="rId25" Type="http://schemas.openxmlformats.org/officeDocument/2006/relationships/slideLayout" Target="../slideLayouts/slideLayout24.xml"/><Relationship Id="rId26" Type="http://schemas.openxmlformats.org/officeDocument/2006/relationships/slideLayout" Target="../slideLayouts/slideLayout25.xml"/><Relationship Id="rId27" Type="http://schemas.openxmlformats.org/officeDocument/2006/relationships/slideLayout" Target="../slideLayouts/slideLayout26.xml"/><Relationship Id="rId28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8.xml"/><Relationship Id="rId30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30.xml"/><Relationship Id="rId32" Type="http://schemas.openxmlformats.org/officeDocument/2006/relationships/slideLayout" Target="../slideLayouts/slideLayout31.xml"/><Relationship Id="rId33" Type="http://schemas.openxmlformats.org/officeDocument/2006/relationships/slideLayout" Target="../slideLayouts/slideLayout3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rgbClr val="B0AEB8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  <p:sldLayoutId id="2147483678" r:id="rId31"/>
    <p:sldLayoutId id="2147483679" r:id="rId32"/>
    <p:sldLayoutId id="2147483680" r:id="rId33"/>
  </p:sldLayoutIdLst>
  <p:transition spd="med" advClick="1"/>
  <p:txStyles>
    <p:titleStyle>
      <a:lvl1pPr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1pPr>
      <a:lvl2pPr indent="228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2pPr>
      <a:lvl3pPr indent="457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3pPr>
      <a:lvl4pPr indent="685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4pPr>
      <a:lvl5pPr indent="9144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5pPr>
      <a:lvl6pPr indent="11430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6pPr>
      <a:lvl7pPr indent="13716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7pPr>
      <a:lvl8pPr indent="16002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8pPr>
      <a:lvl9pPr indent="1828800" algn="ctr" defTabSz="584200">
        <a:defRPr cap="all" sz="7200">
          <a:solidFill>
            <a:srgbClr val="535353"/>
          </a:solidFill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1pPr>
      <a:lvl2pPr marL="685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2pPr>
      <a:lvl3pPr marL="1066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3pPr>
      <a:lvl4pPr marL="1447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4pPr>
      <a:lvl5pPr marL="1828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5pPr>
      <a:lvl6pPr marL="2209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6pPr>
      <a:lvl7pPr marL="2590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7pPr>
      <a:lvl8pPr marL="2971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8pPr>
      <a:lvl9pPr marL="3352800" indent="-304800" defTabSz="584200">
        <a:lnSpc>
          <a:spcPct val="120000"/>
        </a:lnSpc>
        <a:spcBef>
          <a:spcPts val="3800"/>
        </a:spcBef>
        <a:buClr>
          <a:srgbClr val="535353"/>
        </a:buClr>
        <a:buSzPct val="82000"/>
        <a:buChar char="•"/>
        <a:defRPr sz="4600">
          <a:solidFill>
            <a:srgbClr val="525252"/>
          </a:solidFill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7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Relationship Id="rId4" Type="http://schemas.openxmlformats.org/officeDocument/2006/relationships/image" Target="../media/image62.png"/><Relationship Id="rId5" Type="http://schemas.openxmlformats.org/officeDocument/2006/relationships/image" Target="../media/image63.png"/><Relationship Id="rId6" Type="http://schemas.openxmlformats.org/officeDocument/2006/relationships/image" Target="../media/image64.png"/><Relationship Id="rId7" Type="http://schemas.openxmlformats.org/officeDocument/2006/relationships/image" Target="../media/image65.png"/><Relationship Id="rId8" Type="http://schemas.openxmlformats.org/officeDocument/2006/relationships/image" Target="../media/image66.png"/><Relationship Id="rId9" Type="http://schemas.openxmlformats.org/officeDocument/2006/relationships/image" Target="../media/image67.png"/><Relationship Id="rId10" Type="http://schemas.openxmlformats.org/officeDocument/2006/relationships/image" Target="../media/image68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3.png"/><Relationship Id="rId7" Type="http://schemas.openxmlformats.org/officeDocument/2006/relationships/image" Target="../media/image74.png"/><Relationship Id="rId8" Type="http://schemas.openxmlformats.org/officeDocument/2006/relationships/image" Target="../media/image75.png"/><Relationship Id="rId9" Type="http://schemas.openxmlformats.org/officeDocument/2006/relationships/image" Target="../media/image76.png"/><Relationship Id="rId10" Type="http://schemas.openxmlformats.org/officeDocument/2006/relationships/image" Target="../media/image77.png"/><Relationship Id="rId11" Type="http://schemas.openxmlformats.org/officeDocument/2006/relationships/image" Target="../media/image78.png"/><Relationship Id="rId12" Type="http://schemas.openxmlformats.org/officeDocument/2006/relationships/image" Target="../media/image79.png"/><Relationship Id="rId13" Type="http://schemas.openxmlformats.org/officeDocument/2006/relationships/image" Target="../media/image80.png"/><Relationship Id="rId14" Type="http://schemas.openxmlformats.org/officeDocument/2006/relationships/image" Target="../media/image81.png"/><Relationship Id="rId15" Type="http://schemas.openxmlformats.org/officeDocument/2006/relationships/image" Target="../media/image82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image" Target="../media/image69.png"/><Relationship Id="rId3" Type="http://schemas.openxmlformats.org/officeDocument/2006/relationships/image" Target="../media/image83.png"/><Relationship Id="rId4" Type="http://schemas.openxmlformats.org/officeDocument/2006/relationships/image" Target="../media/image84.png"/><Relationship Id="rId5" Type="http://schemas.openxmlformats.org/officeDocument/2006/relationships/image" Target="../media/image85.png"/><Relationship Id="rId6" Type="http://schemas.openxmlformats.org/officeDocument/2006/relationships/image" Target="../media/image86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87.png"/><Relationship Id="rId3" Type="http://schemas.openxmlformats.org/officeDocument/2006/relationships/image" Target="../media/image88.png"/><Relationship Id="rId4" Type="http://schemas.openxmlformats.org/officeDocument/2006/relationships/image" Target="../media/image89.png"/><Relationship Id="rId5" Type="http://schemas.openxmlformats.org/officeDocument/2006/relationships/image" Target="../media/image90.png"/><Relationship Id="rId6" Type="http://schemas.openxmlformats.org/officeDocument/2006/relationships/image" Target="../media/image91.png"/><Relationship Id="rId7" Type="http://schemas.openxmlformats.org/officeDocument/2006/relationships/image" Target="../media/image92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3.png"/><Relationship Id="rId3" Type="http://schemas.openxmlformats.org/officeDocument/2006/relationships/image" Target="../media/image94.png"/><Relationship Id="rId4" Type="http://schemas.openxmlformats.org/officeDocument/2006/relationships/image" Target="../media/image95.png"/><Relationship Id="rId5" Type="http://schemas.openxmlformats.org/officeDocument/2006/relationships/image" Target="../media/image96.png"/><Relationship Id="rId6" Type="http://schemas.openxmlformats.org/officeDocument/2006/relationships/image" Target="../media/image97.png"/><Relationship Id="rId7" Type="http://schemas.openxmlformats.org/officeDocument/2006/relationships/image" Target="../media/image98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9.png"/><Relationship Id="rId3" Type="http://schemas.openxmlformats.org/officeDocument/2006/relationships/image" Target="../media/image100.png"/><Relationship Id="rId4" Type="http://schemas.openxmlformats.org/officeDocument/2006/relationships/image" Target="../media/image101.png"/><Relationship Id="rId5" Type="http://schemas.openxmlformats.org/officeDocument/2006/relationships/image" Target="../media/image102.png"/><Relationship Id="rId6" Type="http://schemas.openxmlformats.org/officeDocument/2006/relationships/image" Target="../media/image103.png"/><Relationship Id="rId7" Type="http://schemas.openxmlformats.org/officeDocument/2006/relationships/image" Target="../media/image104.png"/><Relationship Id="rId8" Type="http://schemas.openxmlformats.org/officeDocument/2006/relationships/image" Target="../media/image105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06.png"/><Relationship Id="rId3" Type="http://schemas.openxmlformats.org/officeDocument/2006/relationships/image" Target="../media/image107.png"/><Relationship Id="rId4" Type="http://schemas.openxmlformats.org/officeDocument/2006/relationships/image" Target="../media/image108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9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5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9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Relationship Id="rId6" Type="http://schemas.openxmlformats.org/officeDocument/2006/relationships/image" Target="../media/image20.png"/><Relationship Id="rId7" Type="http://schemas.openxmlformats.org/officeDocument/2006/relationships/image" Target="../media/image21.png"/><Relationship Id="rId8" Type="http://schemas.openxmlformats.org/officeDocument/2006/relationships/image" Target="../media/image22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0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Relationship Id="rId11" Type="http://schemas.openxmlformats.org/officeDocument/2006/relationships/image" Target="../media/image39.png"/><Relationship Id="rId12" Type="http://schemas.openxmlformats.org/officeDocument/2006/relationships/image" Target="../media/image40.png"/><Relationship Id="rId13" Type="http://schemas.openxmlformats.org/officeDocument/2006/relationships/image" Target="../media/image41.png"/><Relationship Id="rId14" Type="http://schemas.openxmlformats.org/officeDocument/2006/relationships/image" Target="../media/image42.png"/><Relationship Id="rId15" Type="http://schemas.openxmlformats.org/officeDocument/2006/relationships/image" Target="../media/image43.png"/><Relationship Id="rId16" Type="http://schemas.openxmlformats.org/officeDocument/2006/relationships/image" Target="../media/image44.png"/><Relationship Id="rId17" Type="http://schemas.openxmlformats.org/officeDocument/2006/relationships/image" Target="../media/image45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1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Relationship Id="rId9" Type="http://schemas.openxmlformats.org/officeDocument/2006/relationships/image" Target="../media/image53.png"/><Relationship Id="rId10" Type="http://schemas.openxmlformats.org/officeDocument/2006/relationships/image" Target="../media/image54.png"/><Relationship Id="rId11" Type="http://schemas.openxmlformats.org/officeDocument/2006/relationships/image" Target="../media/image55.png"/><Relationship Id="rId12" Type="http://schemas.openxmlformats.org/officeDocument/2006/relationships/image" Target="../media/image56.png"/><Relationship Id="rId13" Type="http://schemas.openxmlformats.org/officeDocument/2006/relationships/image" Target="../media/image57.png"/><Relationship Id="rId14" Type="http://schemas.openxmlformats.org/officeDocument/2006/relationships/image" Target="../media/image58.png"/><Relationship Id="rId15" Type="http://schemas.openxmlformats.org/officeDocument/2006/relationships/image" Target="../media/image59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800"/>
            </a:lvl1pPr>
          </a:lstStyle>
          <a:p>
            <a:pPr lvl="0">
              <a:defRPr sz="1800"/>
            </a:pPr>
            <a:r>
              <a:rPr sz="4800"/>
              <a:t>cours 26</a:t>
            </a:r>
          </a:p>
        </p:txBody>
      </p:sp>
      <p:sp>
        <p:nvSpPr>
          <p:cNvPr id="42" name="Shape 42"/>
          <p:cNvSpPr/>
          <p:nvPr/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cap="all" sz="7200"/>
            </a:lvl1pPr>
          </a:lstStyle>
          <a:p>
            <a:pPr lvl="0">
              <a:defRPr cap="none" sz="1800"/>
            </a:pPr>
            <a:r>
              <a:rPr cap="all" sz="7200"/>
              <a:t>8.1 Les nombres complexes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/>
        </p:nvSpPr>
        <p:spPr>
          <a:xfrm>
            <a:off x="442273" y="603250"/>
            <a:ext cx="12230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peut vérifier facilement que      forme un espace vectoriel. </a:t>
            </a:r>
          </a:p>
        </p:txBody>
      </p:sp>
      <p:sp>
        <p:nvSpPr>
          <p:cNvPr id="185" name="Shape 185"/>
          <p:cNvSpPr/>
          <p:nvPr/>
        </p:nvSpPr>
        <p:spPr>
          <a:xfrm>
            <a:off x="1782409" y="2190750"/>
            <a:ext cx="942283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base la plus naturelle de cet espace vectoriel est:</a:t>
            </a:r>
          </a:p>
        </p:txBody>
      </p:sp>
      <p:pic>
        <p:nvPicPr>
          <p:cNvPr id="18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83400" y="749300"/>
            <a:ext cx="3048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372100" y="3352800"/>
            <a:ext cx="18161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2" name="Group 192"/>
          <p:cNvGrpSpPr/>
          <p:nvPr/>
        </p:nvGrpSpPr>
        <p:grpSpPr>
          <a:xfrm>
            <a:off x="61273" y="4305300"/>
            <a:ext cx="12992101" cy="1143000"/>
            <a:chOff x="0" y="0"/>
            <a:chExt cx="12992100" cy="1143000"/>
          </a:xfrm>
        </p:grpSpPr>
        <p:sp>
          <p:nvSpPr>
            <p:cNvPr id="188" name="Shape 188"/>
            <p:cNvSpPr/>
            <p:nvPr/>
          </p:nvSpPr>
          <p:spPr>
            <a:xfrm>
              <a:off x="0" y="0"/>
              <a:ext cx="12992100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On a bien que tout élément de     s’écrit comme combinaison </a:t>
              </a:r>
              <a:endParaRPr sz="3600"/>
            </a:p>
            <a:p>
              <a:pPr lvl="0">
                <a:defRPr sz="1800"/>
              </a:pPr>
              <a:r>
                <a:rPr sz="3600"/>
                <a:t>linéaire de    et de   .</a:t>
              </a:r>
            </a:p>
          </p:txBody>
        </p:sp>
        <p:pic>
          <p:nvPicPr>
            <p:cNvPr id="189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6644326" y="139700"/>
              <a:ext cx="3048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0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066726" y="685800"/>
              <a:ext cx="1397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1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6720526" y="685800"/>
              <a:ext cx="1524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93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822700" y="6070600"/>
            <a:ext cx="19558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4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070600" y="6083300"/>
            <a:ext cx="25146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8" name="Group 198"/>
          <p:cNvGrpSpPr/>
          <p:nvPr/>
        </p:nvGrpSpPr>
        <p:grpSpPr>
          <a:xfrm>
            <a:off x="61273" y="7219950"/>
            <a:ext cx="12992101" cy="622300"/>
            <a:chOff x="0" y="0"/>
            <a:chExt cx="12992100" cy="622300"/>
          </a:xfrm>
        </p:grpSpPr>
        <p:sp>
          <p:nvSpPr>
            <p:cNvPr id="195" name="Shape 195"/>
            <p:cNvSpPr/>
            <p:nvPr/>
          </p:nvSpPr>
          <p:spPr>
            <a:xfrm>
              <a:off x="0" y="0"/>
              <a:ext cx="129921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Et on ne peut pas multiplier    par un nombre réel pour obtenir   .</a:t>
              </a:r>
            </a:p>
          </p:txBody>
        </p:sp>
        <p:pic>
          <p:nvPicPr>
            <p:cNvPr id="196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5742626" y="146050"/>
              <a:ext cx="1524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7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2181526" y="146050"/>
              <a:ext cx="1397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99" name="Shape 199"/>
          <p:cNvSpPr/>
          <p:nvPr/>
        </p:nvSpPr>
        <p:spPr>
          <a:xfrm>
            <a:off x="3979645" y="8655050"/>
            <a:ext cx="505375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(linéairement indépendant)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4" grpId="5"/>
      <p:bldP build="whole" bldLvl="1" animBg="1" rev="0" advAuto="0" spid="185" grpId="1"/>
      <p:bldP build="whole" bldLvl="1" animBg="1" rev="0" advAuto="0" spid="192" grpId="3"/>
      <p:bldP build="whole" bldLvl="1" animBg="1" rev="0" advAuto="0" spid="193" grpId="4"/>
      <p:bldP build="whole" bldLvl="1" animBg="1" rev="0" advAuto="0" spid="198" grpId="6"/>
      <p:bldP build="whole" bldLvl="1" animBg="1" rev="0" advAuto="0" spid="199" grpId="7"/>
      <p:bldP build="whole" bldLvl="1" animBg="1" rev="0" advAuto="0" spid="187" grpId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391400" y="6134100"/>
            <a:ext cx="48006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59500" y="7404100"/>
            <a:ext cx="20320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223000" y="8445500"/>
            <a:ext cx="12446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Shape 204"/>
          <p:cNvSpPr/>
          <p:nvPr/>
        </p:nvSpPr>
        <p:spPr>
          <a:xfrm>
            <a:off x="10473" y="1905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Donc chaque nombre complexe est associé à ses composantes </a:t>
            </a:r>
            <a:endParaRPr sz="3600"/>
          </a:p>
          <a:p>
            <a:pPr lvl="0">
              <a:defRPr sz="1800"/>
            </a:pPr>
            <a:r>
              <a:rPr sz="3600"/>
              <a:t>dans la base standard.</a:t>
            </a:r>
          </a:p>
        </p:txBody>
      </p:sp>
      <p:pic>
        <p:nvPicPr>
          <p:cNvPr id="205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425700" y="1676400"/>
            <a:ext cx="19558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467600" y="1651000"/>
            <a:ext cx="17780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207" name="Shape 207"/>
          <p:cNvSpPr/>
          <p:nvPr/>
        </p:nvSpPr>
        <p:spPr>
          <a:xfrm>
            <a:off x="4867774" y="1854200"/>
            <a:ext cx="1796052" cy="0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08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276600" y="2425700"/>
            <a:ext cx="3048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09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8089900" y="2387600"/>
            <a:ext cx="495300" cy="419100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Shape 210"/>
          <p:cNvSpPr/>
          <p:nvPr/>
        </p:nvSpPr>
        <p:spPr>
          <a:xfrm>
            <a:off x="4889500" y="2599825"/>
            <a:ext cx="1796052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  <a:tail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211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239000" y="4152900"/>
            <a:ext cx="44450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4" name="Group 214"/>
          <p:cNvGrpSpPr/>
          <p:nvPr/>
        </p:nvGrpSpPr>
        <p:grpSpPr>
          <a:xfrm>
            <a:off x="8714339" y="8413750"/>
            <a:ext cx="2779161" cy="622300"/>
            <a:chOff x="0" y="0"/>
            <a:chExt cx="2779160" cy="622300"/>
          </a:xfrm>
        </p:grpSpPr>
        <p:sp>
          <p:nvSpPr>
            <p:cNvPr id="212" name="Shape 212"/>
            <p:cNvSpPr/>
            <p:nvPr/>
          </p:nvSpPr>
          <p:spPr>
            <a:xfrm>
              <a:off x="0" y="0"/>
              <a:ext cx="249316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La norme de</a:t>
              </a:r>
            </a:p>
          </p:txBody>
        </p:sp>
        <p:pic>
          <p:nvPicPr>
            <p:cNvPr id="213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575960" y="247650"/>
              <a:ext cx="203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17" name="Group 217"/>
          <p:cNvGrpSpPr/>
          <p:nvPr/>
        </p:nvGrpSpPr>
        <p:grpSpPr>
          <a:xfrm>
            <a:off x="8762274" y="7270750"/>
            <a:ext cx="3061426" cy="622300"/>
            <a:chOff x="0" y="0"/>
            <a:chExt cx="3061425" cy="622300"/>
          </a:xfrm>
        </p:grpSpPr>
        <p:sp>
          <p:nvSpPr>
            <p:cNvPr id="215" name="Shape 215"/>
            <p:cNvSpPr/>
            <p:nvPr/>
          </p:nvSpPr>
          <p:spPr>
            <a:xfrm>
              <a:off x="0" y="0"/>
              <a:ext cx="2803699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L’argument de</a:t>
              </a:r>
            </a:p>
          </p:txBody>
        </p:sp>
        <p:pic>
          <p:nvPicPr>
            <p:cNvPr id="216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858225" y="260350"/>
              <a:ext cx="203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250" name="Group 250"/>
          <p:cNvGrpSpPr/>
          <p:nvPr/>
        </p:nvGrpSpPr>
        <p:grpSpPr>
          <a:xfrm>
            <a:off x="609602" y="2940050"/>
            <a:ext cx="5664198" cy="6682167"/>
            <a:chOff x="0" y="0"/>
            <a:chExt cx="5664197" cy="6682166"/>
          </a:xfrm>
        </p:grpSpPr>
        <p:sp>
          <p:nvSpPr>
            <p:cNvPr id="218" name="Shape 218"/>
            <p:cNvSpPr/>
            <p:nvPr/>
          </p:nvSpPr>
          <p:spPr>
            <a:xfrm>
              <a:off x="1092935" y="0"/>
              <a:ext cx="290237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Plan complexe.</a:t>
              </a:r>
            </a:p>
          </p:txBody>
        </p:sp>
        <p:grpSp>
          <p:nvGrpSpPr>
            <p:cNvPr id="238" name="Group 238"/>
            <p:cNvGrpSpPr/>
            <p:nvPr/>
          </p:nvGrpSpPr>
          <p:grpSpPr>
            <a:xfrm>
              <a:off x="-1" y="831849"/>
              <a:ext cx="5537203" cy="5850318"/>
              <a:chOff x="0" y="0"/>
              <a:chExt cx="5537201" cy="5850316"/>
            </a:xfrm>
          </p:grpSpPr>
          <p:sp>
            <p:nvSpPr>
              <p:cNvPr id="219" name="Shape 219"/>
              <p:cNvSpPr/>
              <p:nvPr/>
            </p:nvSpPr>
            <p:spPr>
              <a:xfrm flipH="1">
                <a:off x="3225911" y="9887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0" name="Shape 220"/>
              <p:cNvSpPr/>
              <p:nvPr/>
            </p:nvSpPr>
            <p:spPr>
              <a:xfrm flipV="1">
                <a:off x="74157" y="2541999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1" name="Shape 221"/>
              <p:cNvSpPr/>
              <p:nvPr/>
            </p:nvSpPr>
            <p:spPr>
              <a:xfrm flipH="1">
                <a:off x="2636759" y="0"/>
                <a:ext cx="2" cy="5850317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2" name="Shape 222"/>
              <p:cNvSpPr/>
              <p:nvPr/>
            </p:nvSpPr>
            <p:spPr>
              <a:xfrm flipH="1" flipV="1">
                <a:off x="-1" y="3143515"/>
                <a:ext cx="5537203" cy="1"/>
              </a:xfrm>
              <a:prstGeom prst="line">
                <a:avLst/>
              </a:prstGeom>
              <a:noFill/>
              <a:ln w="25400" cap="flat">
                <a:solidFill>
                  <a:srgbClr val="535353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3" name="Shape 223"/>
              <p:cNvSpPr/>
              <p:nvPr/>
            </p:nvSpPr>
            <p:spPr>
              <a:xfrm flipV="1">
                <a:off x="74157" y="1954826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4" name="Shape 224"/>
              <p:cNvSpPr/>
              <p:nvPr/>
            </p:nvSpPr>
            <p:spPr>
              <a:xfrm flipV="1">
                <a:off x="74157" y="1361554"/>
                <a:ext cx="5141686" cy="9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5" name="Shape 225"/>
              <p:cNvSpPr/>
              <p:nvPr/>
            </p:nvSpPr>
            <p:spPr>
              <a:xfrm flipV="1">
                <a:off x="74157" y="768282"/>
                <a:ext cx="5141686" cy="9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6" name="Shape 226"/>
              <p:cNvSpPr/>
              <p:nvPr/>
            </p:nvSpPr>
            <p:spPr>
              <a:xfrm flipV="1">
                <a:off x="74157" y="175011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7" name="Shape 227"/>
              <p:cNvSpPr/>
              <p:nvPr/>
            </p:nvSpPr>
            <p:spPr>
              <a:xfrm flipV="1">
                <a:off x="74157" y="3734640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8" name="Shape 228"/>
              <p:cNvSpPr/>
              <p:nvPr/>
            </p:nvSpPr>
            <p:spPr>
              <a:xfrm flipV="1">
                <a:off x="74157" y="4327911"/>
                <a:ext cx="5141686" cy="9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29" name="Shape 229"/>
              <p:cNvSpPr/>
              <p:nvPr/>
            </p:nvSpPr>
            <p:spPr>
              <a:xfrm flipV="1">
                <a:off x="74157" y="4921182"/>
                <a:ext cx="5141686" cy="9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0" name="Shape 230"/>
              <p:cNvSpPr/>
              <p:nvPr/>
            </p:nvSpPr>
            <p:spPr>
              <a:xfrm flipV="1">
                <a:off x="74157" y="5514455"/>
                <a:ext cx="5141686" cy="8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1" name="Shape 231"/>
              <p:cNvSpPr/>
              <p:nvPr/>
            </p:nvSpPr>
            <p:spPr>
              <a:xfrm flipH="1">
                <a:off x="3823570" y="9887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2" name="Shape 232"/>
              <p:cNvSpPr/>
              <p:nvPr/>
            </p:nvSpPr>
            <p:spPr>
              <a:xfrm flipH="1">
                <a:off x="4416842" y="111238"/>
                <a:ext cx="1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3" name="Shape 233"/>
              <p:cNvSpPr/>
              <p:nvPr/>
            </p:nvSpPr>
            <p:spPr>
              <a:xfrm flipH="1">
                <a:off x="5010114" y="11123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4" name="Shape 234"/>
              <p:cNvSpPr/>
              <p:nvPr/>
            </p:nvSpPr>
            <p:spPr>
              <a:xfrm flipH="1">
                <a:off x="263942" y="111238"/>
                <a:ext cx="1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5" name="Shape 235"/>
              <p:cNvSpPr/>
              <p:nvPr/>
            </p:nvSpPr>
            <p:spPr>
              <a:xfrm flipH="1">
                <a:off x="857213" y="11123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6" name="Shape 236"/>
              <p:cNvSpPr/>
              <p:nvPr/>
            </p:nvSpPr>
            <p:spPr>
              <a:xfrm flipH="1">
                <a:off x="1450484" y="12359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37" name="Shape 237"/>
              <p:cNvSpPr/>
              <p:nvPr/>
            </p:nvSpPr>
            <p:spPr>
              <a:xfrm flipH="1">
                <a:off x="2043756" y="123598"/>
                <a:ext cx="2" cy="5685520"/>
              </a:xfrm>
              <a:prstGeom prst="line">
                <a:avLst/>
              </a:prstGeom>
              <a:noFill/>
              <a:ln w="25400" cap="rnd">
                <a:solidFill>
                  <a:srgbClr val="3A88FE"/>
                </a:solidFill>
                <a:custDash>
                  <a:ds d="1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239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5346697" y="3384550"/>
              <a:ext cx="3175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0" name="droppedImage.pdf"/>
            <p:cNvPicPr/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412997" y="3003550"/>
              <a:ext cx="1397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241" name="droppedImage.pdf"/>
            <p:cNvPicPr/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3327397" y="4044950"/>
              <a:ext cx="1524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248" name="Group 248"/>
            <p:cNvGrpSpPr/>
            <p:nvPr/>
          </p:nvGrpSpPr>
          <p:grpSpPr>
            <a:xfrm>
              <a:off x="2641597" y="1708140"/>
              <a:ext cx="1553635" cy="2286010"/>
              <a:chOff x="0" y="0"/>
              <a:chExt cx="1553633" cy="2286009"/>
            </a:xfrm>
          </p:grpSpPr>
          <p:sp>
            <p:nvSpPr>
              <p:cNvPr id="242" name="Shape 242"/>
              <p:cNvSpPr/>
              <p:nvPr/>
            </p:nvSpPr>
            <p:spPr>
              <a:xfrm flipH="1">
                <a:off x="0" y="25409"/>
                <a:ext cx="1553634" cy="2260601"/>
              </a:xfrm>
              <a:prstGeom prst="line">
                <a:avLst/>
              </a:prstGeom>
              <a:noFill/>
              <a:ln w="38100" cap="flat">
                <a:solidFill>
                  <a:srgbClr val="0061FF"/>
                </a:solidFill>
                <a:prstDash val="solid"/>
                <a:miter lim="400000"/>
                <a:headEnd type="stealth" w="med" len="med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grpSp>
            <p:nvGrpSpPr>
              <p:cNvPr id="245" name="Group 245"/>
              <p:cNvGrpSpPr/>
              <p:nvPr/>
            </p:nvGrpSpPr>
            <p:grpSpPr>
              <a:xfrm>
                <a:off x="448733" y="1604443"/>
                <a:ext cx="579967" cy="643467"/>
                <a:chOff x="0" y="0"/>
                <a:chExt cx="579966" cy="643466"/>
              </a:xfrm>
            </p:grpSpPr>
            <p:sp>
              <p:nvSpPr>
                <p:cNvPr id="243" name="Shape 243"/>
                <p:cNvSpPr/>
                <p:nvPr/>
              </p:nvSpPr>
              <p:spPr>
                <a:xfrm>
                  <a:off x="0" y="0"/>
                  <a:ext cx="258881" cy="643467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8903" h="21600" fill="norm" stroke="1" extrusionOk="0">
                      <a:moveTo>
                        <a:pt x="0" y="0"/>
                      </a:moveTo>
                      <a:cubicBezTo>
                        <a:pt x="0" y="0"/>
                        <a:pt x="15456" y="2842"/>
                        <a:pt x="18238" y="8384"/>
                      </a:cubicBezTo>
                      <a:cubicBezTo>
                        <a:pt x="21600" y="15082"/>
                        <a:pt x="11128" y="21600"/>
                        <a:pt x="11128" y="21600"/>
                      </a:cubicBezTo>
                    </a:path>
                  </a:pathLst>
                </a:custGeom>
                <a:noFill/>
                <a:ln w="25400" cap="flat">
                  <a:solidFill>
                    <a:srgbClr val="535353"/>
                  </a:solidFill>
                  <a:prstDash val="solid"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>
                    <a:defRPr sz="4200">
                      <a:solidFill>
                        <a:srgbClr val="535353"/>
                      </a:solidFill>
                      <a:latin typeface="Gill Sans Light"/>
                      <a:ea typeface="Gill Sans Light"/>
                      <a:cs typeface="Gill Sans Light"/>
                      <a:sym typeface="Gill Sans Light"/>
                    </a:defRPr>
                  </a:pPr>
                </a:p>
              </p:txBody>
            </p:sp>
            <p:pic>
              <p:nvPicPr>
                <p:cNvPr id="244" name="droppedImage.pdf"/>
                <p:cNvPicPr/>
                <p:nvPr/>
              </p:nvPicPr>
              <p:blipFill>
                <a:blip r:embed="rId14">
                  <a:extLst/>
                </a:blip>
                <a:stretch>
                  <a:fillRect/>
                </a:stretch>
              </p:blipFill>
              <p:spPr>
                <a:xfrm>
                  <a:off x="389466" y="135466"/>
                  <a:ext cx="190501" cy="330201"/>
                </a:xfrm>
                <a:prstGeom prst="rect">
                  <a:avLst/>
                </a:prstGeom>
                <a:ln w="12700" cap="flat">
                  <a:noFill/>
                  <a:miter lim="400000"/>
                </a:ln>
                <a:effectLst/>
              </p:spPr>
            </p:pic>
          </p:grpSp>
          <p:sp>
            <p:nvSpPr>
              <p:cNvPr id="246" name="Shape 246"/>
              <p:cNvSpPr/>
              <p:nvPr/>
            </p:nvSpPr>
            <p:spPr>
              <a:xfrm flipV="1">
                <a:off x="16374" y="2260609"/>
                <a:ext cx="1507626" cy="1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  <p:sp>
            <p:nvSpPr>
              <p:cNvPr id="247" name="Shape 247"/>
              <p:cNvSpPr/>
              <p:nvPr/>
            </p:nvSpPr>
            <p:spPr>
              <a:xfrm flipV="1">
                <a:off x="1528513" y="0"/>
                <a:ext cx="1" cy="2226753"/>
              </a:xfrm>
              <a:prstGeom prst="line">
                <a:avLst/>
              </a:prstGeom>
              <a:noFill/>
              <a:ln w="38100" cap="flat">
                <a:solidFill>
                  <a:srgbClr val="FF4013"/>
                </a:solidFill>
                <a:custDash>
                  <a:ds d="200000" sp="200000"/>
                </a:custDash>
                <a:miter lim="400000"/>
              </a:ln>
              <a:effectLst/>
            </p:spPr>
            <p:txBody>
              <a:bodyPr wrap="square" lIns="0" tIns="0" rIns="0" bIns="0" numCol="1" anchor="t">
                <a:noAutofit/>
              </a:bodyPr>
              <a:lstStyle/>
              <a:p>
                <a:pPr lvl="0" algn="l" defTabSz="457200">
                  <a:defRPr sz="1200">
                    <a:latin typeface="Helvetica"/>
                    <a:ea typeface="Helvetica"/>
                    <a:cs typeface="Helvetica"/>
                    <a:sym typeface="Helvetica"/>
                  </a:defRPr>
                </a:pPr>
              </a:p>
            </p:txBody>
          </p:sp>
        </p:grpSp>
        <p:pic>
          <p:nvPicPr>
            <p:cNvPr id="249" name="droppedImage.pdf"/>
            <p:cNvPicPr/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006597" y="628650"/>
              <a:ext cx="4826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51" name="Shape 251"/>
          <p:cNvSpPr/>
          <p:nvPr/>
        </p:nvSpPr>
        <p:spPr>
          <a:xfrm>
            <a:off x="8719566" y="8966200"/>
            <a:ext cx="27199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(ou le module)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0" grpId="5"/>
      <p:bldP build="whole" bldLvl="1" animBg="1" rev="0" advAuto="0" spid="214" grpId="13"/>
      <p:bldP build="whole" bldLvl="1" animBg="1" rev="0" advAuto="0" spid="209" grpId="6"/>
      <p:bldP build="whole" bldLvl="1" animBg="1" rev="0" advAuto="0" spid="202" grpId="10"/>
      <p:bldP build="whole" bldLvl="1" animBg="1" rev="0" advAuto="0" spid="205" grpId="1"/>
      <p:bldP build="whole" bldLvl="1" animBg="1" rev="0" advAuto="0" spid="201" grpId="9"/>
      <p:bldP build="whole" bldLvl="1" animBg="1" rev="0" advAuto="0" spid="250" grpId="7"/>
      <p:bldP build="whole" bldLvl="1" animBg="1" rev="0" advAuto="0" spid="203" grpId="12"/>
      <p:bldP build="whole" bldLvl="1" animBg="1" rev="0" advAuto="0" spid="208" grpId="4"/>
      <p:bldP build="whole" bldLvl="1" animBg="1" rev="0" advAuto="0" spid="207" grpId="2"/>
      <p:bldP build="whole" bldLvl="1" animBg="1" rev="0" advAuto="0" spid="211" grpId="8"/>
      <p:bldP build="whole" bldLvl="1" animBg="1" rev="0" advAuto="0" spid="217" grpId="11"/>
      <p:bldP build="whole" bldLvl="1" animBg="1" rev="0" advAuto="0" spid="251" grpId="14"/>
      <p:bldP build="whole" bldLvl="1" animBg="1" rev="0" advAuto="0" spid="206" grpId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254" name="Shape 254"/>
          <p:cNvSpPr/>
          <p:nvPr/>
        </p:nvSpPr>
        <p:spPr>
          <a:xfrm>
            <a:off x="5046414" y="4552950"/>
            <a:ext cx="29119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294, # 1 à 6.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/>
        </p:nvSpPr>
        <p:spPr>
          <a:xfrm>
            <a:off x="3098800" y="1638300"/>
            <a:ext cx="6807200" cy="901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Petit rappel des séries de Taylor</a:t>
            </a:r>
          </a:p>
        </p:txBody>
      </p:sp>
      <p:pic>
        <p:nvPicPr>
          <p:cNvPr id="25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149600" y="406400"/>
            <a:ext cx="48006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45500" y="393700"/>
            <a:ext cx="14097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32100" y="3378200"/>
            <a:ext cx="73406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0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19400" y="5575300"/>
            <a:ext cx="73533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1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327400" y="7594600"/>
            <a:ext cx="7658100" cy="10160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1" grpId="4"/>
      <p:bldP build="whole" bldLvl="1" animBg="1" rev="0" advAuto="0" spid="260" grpId="3"/>
      <p:bldP build="whole" bldLvl="1" animBg="1" rev="0" advAuto="0" spid="259" grpId="2"/>
      <p:bldP build="whole" bldLvl="1" animBg="1" rev="0" advAuto="0" spid="25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1800" y="596900"/>
            <a:ext cx="25400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4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63600" y="1346200"/>
            <a:ext cx="11874500" cy="1130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5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15900" y="7150100"/>
            <a:ext cx="126873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74700" y="8750300"/>
            <a:ext cx="977900" cy="4318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75" name="Group 275"/>
          <p:cNvGrpSpPr/>
          <p:nvPr/>
        </p:nvGrpSpPr>
        <p:grpSpPr>
          <a:xfrm>
            <a:off x="1092200" y="3721100"/>
            <a:ext cx="7899400" cy="546100"/>
            <a:chOff x="0" y="0"/>
            <a:chExt cx="7899400" cy="546100"/>
          </a:xfrm>
        </p:grpSpPr>
        <p:sp>
          <p:nvSpPr>
            <p:cNvPr id="267" name="Shape 267"/>
            <p:cNvSpPr/>
            <p:nvPr/>
          </p:nvSpPr>
          <p:spPr>
            <a:xfrm>
              <a:off x="0" y="12700"/>
              <a:ext cx="495300" cy="508000"/>
            </a:xfrm>
            <a:prstGeom prst="roundRect">
              <a:avLst>
                <a:gd name="adj" fmla="val 38462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68" name="Shape 268"/>
            <p:cNvSpPr/>
            <p:nvPr/>
          </p:nvSpPr>
          <p:spPr>
            <a:xfrm>
              <a:off x="660400" y="0"/>
              <a:ext cx="469900" cy="5080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69" name="Shape 269"/>
            <p:cNvSpPr/>
            <p:nvPr/>
          </p:nvSpPr>
          <p:spPr>
            <a:xfrm>
              <a:off x="1409700" y="0"/>
              <a:ext cx="647700" cy="508000"/>
            </a:xfrm>
            <a:prstGeom prst="roundRect">
              <a:avLst>
                <a:gd name="adj" fmla="val 37500"/>
              </a:avLst>
            </a:prstGeom>
            <a:solidFill>
              <a:srgbClr val="8EFA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0" name="Shape 270"/>
            <p:cNvSpPr/>
            <p:nvPr/>
          </p:nvSpPr>
          <p:spPr>
            <a:xfrm>
              <a:off x="2603500" y="38100"/>
              <a:ext cx="647700" cy="508000"/>
            </a:xfrm>
            <a:prstGeom prst="roundRect">
              <a:avLst>
                <a:gd name="adj" fmla="val 37500"/>
              </a:avLst>
            </a:prstGeom>
            <a:solidFill>
              <a:srgbClr val="9437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1" name="Shape 271"/>
            <p:cNvSpPr/>
            <p:nvPr/>
          </p:nvSpPr>
          <p:spPr>
            <a:xfrm>
              <a:off x="3937000" y="0"/>
              <a:ext cx="495300" cy="508000"/>
            </a:xfrm>
            <a:prstGeom prst="roundRect">
              <a:avLst>
                <a:gd name="adj" fmla="val 38462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2" name="Shape 272"/>
            <p:cNvSpPr/>
            <p:nvPr/>
          </p:nvSpPr>
          <p:spPr>
            <a:xfrm>
              <a:off x="5080000" y="12700"/>
              <a:ext cx="469900" cy="5080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3" name="Shape 273"/>
            <p:cNvSpPr/>
            <p:nvPr/>
          </p:nvSpPr>
          <p:spPr>
            <a:xfrm>
              <a:off x="6108700" y="25400"/>
              <a:ext cx="647700" cy="508000"/>
            </a:xfrm>
            <a:prstGeom prst="roundRect">
              <a:avLst>
                <a:gd name="adj" fmla="val 37500"/>
              </a:avLst>
            </a:prstGeom>
            <a:solidFill>
              <a:srgbClr val="8EFA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274" name="Shape 274"/>
            <p:cNvSpPr/>
            <p:nvPr/>
          </p:nvSpPr>
          <p:spPr>
            <a:xfrm>
              <a:off x="7251700" y="12700"/>
              <a:ext cx="647700" cy="508000"/>
            </a:xfrm>
            <a:prstGeom prst="roundRect">
              <a:avLst>
                <a:gd name="adj" fmla="val 37500"/>
              </a:avLst>
            </a:prstGeom>
            <a:solidFill>
              <a:srgbClr val="9437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pic>
        <p:nvPicPr>
          <p:cNvPr id="276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74700" y="3441700"/>
            <a:ext cx="9740900" cy="1028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7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62000" y="5143500"/>
            <a:ext cx="11442700" cy="10287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6" grpId="3"/>
      <p:bldP build="whole" bldLvl="1" animBg="1" rev="0" advAuto="0" spid="277" grpId="5"/>
      <p:bldP build="whole" bldLvl="1" animBg="1" rev="0" advAuto="0" spid="263" grpId="1"/>
      <p:bldP build="whole" bldLvl="1" animBg="1" rev="0" advAuto="0" spid="265" grpId="6"/>
      <p:bldP build="whole" bldLvl="1" animBg="1" rev="0" advAuto="0" spid="266" grpId="7"/>
      <p:bldP build="whole" bldLvl="1" animBg="1" rev="0" advAuto="0" spid="275" grpId="4"/>
      <p:bldP build="whole" bldLvl="1" animBg="1" rev="0" advAuto="0" spid="264" grpId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9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775200" y="469900"/>
            <a:ext cx="3670300" cy="457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670300" y="1295400"/>
            <a:ext cx="5232400" cy="457200"/>
          </a:xfrm>
          <a:prstGeom prst="rect">
            <a:avLst/>
          </a:prstGeom>
          <a:ln w="12700">
            <a:miter lim="400000"/>
          </a:ln>
        </p:spPr>
      </p:pic>
      <p:sp>
        <p:nvSpPr>
          <p:cNvPr id="281" name="Shape 281"/>
          <p:cNvSpPr/>
          <p:nvPr/>
        </p:nvSpPr>
        <p:spPr>
          <a:xfrm>
            <a:off x="4081915" y="2165350"/>
            <a:ext cx="482381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La formule de De Moivre</a:t>
            </a:r>
          </a:p>
        </p:txBody>
      </p:sp>
      <p:sp>
        <p:nvSpPr>
          <p:cNvPr id="282" name="Shape 282"/>
          <p:cNvSpPr/>
          <p:nvPr/>
        </p:nvSpPr>
        <p:spPr>
          <a:xfrm>
            <a:off x="1151601" y="3346450"/>
            <a:ext cx="1083684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De cette équation, on obtient un bijou des mathématiques.</a:t>
            </a:r>
          </a:p>
        </p:txBody>
      </p:sp>
      <p:sp>
        <p:nvSpPr>
          <p:cNvPr id="283" name="Shape 283"/>
          <p:cNvSpPr/>
          <p:nvPr/>
        </p:nvSpPr>
        <p:spPr>
          <a:xfrm>
            <a:off x="1093185" y="4527550"/>
            <a:ext cx="59047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 </a:t>
            </a:r>
          </a:p>
        </p:txBody>
      </p:sp>
      <p:pic>
        <p:nvPicPr>
          <p:cNvPr id="28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981200" y="4660900"/>
            <a:ext cx="10160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4279900" y="4686300"/>
            <a:ext cx="1079500" cy="342900"/>
          </a:xfrm>
          <a:prstGeom prst="rect">
            <a:avLst/>
          </a:prstGeom>
          <a:ln w="12700">
            <a:miter lim="400000"/>
          </a:ln>
        </p:spPr>
      </p:pic>
      <p:sp>
        <p:nvSpPr>
          <p:cNvPr id="286" name="Shape 286"/>
          <p:cNvSpPr/>
          <p:nvPr/>
        </p:nvSpPr>
        <p:spPr>
          <a:xfrm>
            <a:off x="3422829" y="4489450"/>
            <a:ext cx="44760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et</a:t>
            </a:r>
          </a:p>
        </p:txBody>
      </p:sp>
      <p:pic>
        <p:nvPicPr>
          <p:cNvPr id="287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708900" y="4673600"/>
            <a:ext cx="17272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778000" y="6057900"/>
            <a:ext cx="9512300" cy="193564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7" grpId="9"/>
      <p:bldP build="whole" bldLvl="1" animBg="1" rev="0" advAuto="0" spid="280" grpId="2"/>
      <p:bldP build="whole" bldLvl="1" animBg="1" rev="0" advAuto="0" spid="284" grpId="6"/>
      <p:bldP build="whole" bldLvl="1" animBg="1" rev="0" advAuto="0" spid="281" grpId="3"/>
      <p:bldP build="whole" bldLvl="1" animBg="1" rev="0" advAuto="0" spid="282" grpId="4"/>
      <p:bldP build="whole" bldLvl="1" animBg="1" rev="0" advAuto="0" spid="286" grpId="7"/>
      <p:bldP build="whole" bldLvl="1" animBg="1" rev="0" advAuto="0" spid="285" grpId="8"/>
      <p:bldP build="whole" bldLvl="1" animBg="1" rev="0" advAuto="0" spid="288" grpId="10"/>
      <p:bldP build="whole" bldLvl="1" animBg="1" rev="0" advAuto="0" spid="283" grpId="5"/>
      <p:bldP build="whole" bldLvl="1" animBg="1" rev="0" advAuto="0" spid="27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hape 290"/>
          <p:cNvSpPr/>
          <p:nvPr/>
        </p:nvSpPr>
        <p:spPr>
          <a:xfrm>
            <a:off x="23173" y="5969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Un énorme avantage de la formule de De Moivre est de simplifier</a:t>
            </a:r>
            <a:endParaRPr sz="3600"/>
          </a:p>
          <a:p>
            <a:pPr lvl="0">
              <a:defRPr sz="1800"/>
            </a:pPr>
            <a:r>
              <a:rPr sz="3600"/>
              <a:t> la multiplication et la division de nombres complexes.</a:t>
            </a:r>
          </a:p>
        </p:txBody>
      </p:sp>
      <p:pic>
        <p:nvPicPr>
          <p:cNvPr id="291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00" y="2438400"/>
            <a:ext cx="2070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2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454900" y="2387600"/>
            <a:ext cx="2070100" cy="495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3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46100" y="3632200"/>
            <a:ext cx="43434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4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75300" y="3581400"/>
            <a:ext cx="3060700" cy="546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5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8940800" y="3594100"/>
            <a:ext cx="3213100" cy="558800"/>
          </a:xfrm>
          <a:prstGeom prst="rect">
            <a:avLst/>
          </a:prstGeom>
          <a:ln w="12700">
            <a:miter lim="400000"/>
          </a:ln>
        </p:spPr>
      </p:pic>
      <p:sp>
        <p:nvSpPr>
          <p:cNvPr id="296" name="Shape 296"/>
          <p:cNvSpPr/>
          <p:nvPr/>
        </p:nvSpPr>
        <p:spPr>
          <a:xfrm>
            <a:off x="1502885" y="4565650"/>
            <a:ext cx="1000727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multiplie les longueurs et on additionne les angles!</a:t>
            </a:r>
          </a:p>
        </p:txBody>
      </p:sp>
      <p:pic>
        <p:nvPicPr>
          <p:cNvPr id="297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416300" y="5969000"/>
            <a:ext cx="22606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98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248400" y="6045200"/>
            <a:ext cx="33147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299" name="Shape 299"/>
          <p:cNvSpPr/>
          <p:nvPr/>
        </p:nvSpPr>
        <p:spPr>
          <a:xfrm>
            <a:off x="2088560" y="7499350"/>
            <a:ext cx="898728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divise les longueurs et on soustrait les angles!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9" grpId="9"/>
      <p:bldP build="whole" bldLvl="1" animBg="1" rev="0" advAuto="0" spid="294" grpId="4"/>
      <p:bldP build="whole" bldLvl="1" animBg="1" rev="0" advAuto="0" spid="291" grpId="1"/>
      <p:bldP build="whole" bldLvl="1" animBg="1" rev="0" advAuto="0" spid="293" grpId="3"/>
      <p:bldP build="whole" bldLvl="1" animBg="1" rev="0" advAuto="0" spid="295" grpId="5"/>
      <p:bldP build="whole" bldLvl="1" animBg="1" rev="0" advAuto="0" spid="297" grpId="7"/>
      <p:bldP build="whole" bldLvl="1" animBg="1" rev="0" advAuto="0" spid="292" grpId="2"/>
      <p:bldP build="whole" bldLvl="1" animBg="1" rev="0" advAuto="0" spid="298" grpId="8"/>
      <p:bldP build="whole" bldLvl="1" animBg="1" rev="0" advAuto="0" spid="296" grpId="6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hape 301"/>
          <p:cNvSpPr/>
          <p:nvPr/>
        </p:nvSpPr>
        <p:spPr>
          <a:xfrm>
            <a:off x="23173" y="4953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Similairement, on peut utiliser la formule de De Moivre pour trouver des puissances de nombres complexes. </a:t>
            </a:r>
          </a:p>
        </p:txBody>
      </p:sp>
      <p:pic>
        <p:nvPicPr>
          <p:cNvPr id="30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92800" y="2387600"/>
            <a:ext cx="1549400" cy="431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127500" y="3708400"/>
            <a:ext cx="2476500" cy="609600"/>
          </a:xfrm>
          <a:prstGeom prst="rect">
            <a:avLst/>
          </a:prstGeom>
          <a:ln w="12700">
            <a:miter lim="400000"/>
          </a:ln>
        </p:spPr>
      </p:pic>
      <p:pic>
        <p:nvPicPr>
          <p:cNvPr id="30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934200" y="3759200"/>
            <a:ext cx="1930400" cy="444500"/>
          </a:xfrm>
          <a:prstGeom prst="rect">
            <a:avLst/>
          </a:prstGeom>
          <a:ln w="12700">
            <a:miter lim="400000"/>
          </a:ln>
        </p:spPr>
      </p:pic>
      <p:sp>
        <p:nvSpPr>
          <p:cNvPr id="305" name="Shape 305"/>
          <p:cNvSpPr/>
          <p:nvPr/>
        </p:nvSpPr>
        <p:spPr>
          <a:xfrm>
            <a:off x="1146788" y="4933950"/>
            <a:ext cx="1074487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prend la puissance de la norme et on multiplie l’angle.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4" grpId="3"/>
      <p:bldP build="whole" bldLvl="1" animBg="1" rev="0" advAuto="0" spid="302" grpId="1"/>
      <p:bldP build="whole" bldLvl="1" animBg="1" rev="0" advAuto="0" spid="305" grpId="4"/>
      <p:bldP build="whole" bldLvl="1" animBg="1" rev="0" advAuto="0" spid="303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/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Faites les exercices suivants</a:t>
            </a:r>
          </a:p>
        </p:txBody>
      </p:sp>
      <p:sp>
        <p:nvSpPr>
          <p:cNvPr id="308" name="Shape 308"/>
          <p:cNvSpPr/>
          <p:nvPr/>
        </p:nvSpPr>
        <p:spPr>
          <a:xfrm>
            <a:off x="5213622" y="4546600"/>
            <a:ext cx="256907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p.303 # 1 à 4</a:t>
            </a:r>
          </a:p>
        </p:txBody>
      </p:sp>
    </p:spTree>
  </p:cSld>
  <p:clrMapOvr>
    <a:masterClrMapping/>
  </p:clrMapOvr>
  <p:transition spd="med" advClick="1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/>
          <p:nvPr/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Aujourd’hui, nous avons vu</a:t>
            </a:r>
          </a:p>
        </p:txBody>
      </p:sp>
      <p:sp>
        <p:nvSpPr>
          <p:cNvPr id="311" name="Shape 311"/>
          <p:cNvSpPr/>
          <p:nvPr/>
        </p:nvSpPr>
        <p:spPr>
          <a:xfrm>
            <a:off x="1739900" y="2425700"/>
            <a:ext cx="95250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définition des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opérations sur les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formule de De Moivre.</a:t>
            </a: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3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3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3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1739900" y="2425700"/>
            <a:ext cx="9525000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définition des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Les opérations sur les nombres complexes.</a:t>
            </a:r>
            <a:endParaRPr sz="3600"/>
          </a:p>
          <a:p>
            <a:pPr lvl="1" marL="635000" indent="-635000" algn="l">
              <a:lnSpc>
                <a:spcPct val="200000"/>
              </a:lnSpc>
              <a:buClr>
                <a:srgbClr val="008B81"/>
              </a:buClr>
              <a:buSzPct val="125000"/>
              <a:buFont typeface="Lucida Grande"/>
              <a:buChar char="✓"/>
              <a:defRPr sz="1800"/>
            </a:pPr>
            <a:r>
              <a:rPr sz="3600"/>
              <a:t>La formule de De Moivre.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44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/>
          <p:nvPr/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Devoir:</a:t>
            </a:r>
          </a:p>
        </p:txBody>
      </p:sp>
      <p:sp>
        <p:nvSpPr>
          <p:cNvPr id="314" name="Shape 314"/>
          <p:cNvSpPr/>
          <p:nvPr/>
        </p:nvSpPr>
        <p:spPr>
          <a:xfrm>
            <a:off x="6733288" y="4108450"/>
            <a:ext cx="3254872" cy="2705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p. 294, # 1 à 12.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/>
              <a:t>et</a:t>
            </a:r>
            <a:endParaRPr sz="3600"/>
          </a:p>
          <a:p>
            <a:pPr lvl="0" algn="l">
              <a:defRPr sz="1800"/>
            </a:pPr>
            <a:endParaRPr sz="3600"/>
          </a:p>
          <a:p>
            <a:pPr lvl="0" algn="l">
              <a:defRPr sz="1800"/>
            </a:pPr>
            <a:r>
              <a:rPr sz="3600"/>
              <a:t>p. 303, # 1 à 6.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4848082" y="463550"/>
            <a:ext cx="32914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Avec la venue de:</a:t>
            </a:r>
          </a:p>
        </p:txBody>
      </p:sp>
      <p:sp>
        <p:nvSpPr>
          <p:cNvPr id="47" name="Shape 47"/>
          <p:cNvSpPr/>
          <p:nvPr/>
        </p:nvSpPr>
        <p:spPr>
          <a:xfrm>
            <a:off x="1231298" y="1771650"/>
            <a:ext cx="130485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Doigts</a:t>
            </a:r>
          </a:p>
        </p:txBody>
      </p:sp>
      <p:pic>
        <p:nvPicPr>
          <p:cNvPr id="4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72600" y="1930400"/>
            <a:ext cx="3175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49" name="Shape 49"/>
          <p:cNvSpPr/>
          <p:nvPr/>
        </p:nvSpPr>
        <p:spPr>
          <a:xfrm>
            <a:off x="1255941" y="3295650"/>
            <a:ext cx="128096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Dettes</a:t>
            </a:r>
          </a:p>
        </p:txBody>
      </p:sp>
      <p:pic>
        <p:nvPicPr>
          <p:cNvPr id="50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9398000" y="3441700"/>
            <a:ext cx="2921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1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9398000" y="4508500"/>
            <a:ext cx="3302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2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359900" y="5753100"/>
            <a:ext cx="3175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1252841" y="4451350"/>
            <a:ext cx="126176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Tartes</a:t>
            </a:r>
          </a:p>
        </p:txBody>
      </p:sp>
      <p:sp>
        <p:nvSpPr>
          <p:cNvPr id="54" name="Shape 54"/>
          <p:cNvSpPr/>
          <p:nvPr/>
        </p:nvSpPr>
        <p:spPr>
          <a:xfrm>
            <a:off x="1255036" y="5594350"/>
            <a:ext cx="18669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Distances</a:t>
            </a:r>
          </a:p>
        </p:txBody>
      </p:sp>
      <p:sp>
        <p:nvSpPr>
          <p:cNvPr id="55" name="Shape 55"/>
          <p:cNvSpPr/>
          <p:nvPr/>
        </p:nvSpPr>
        <p:spPr>
          <a:xfrm flipH="1" flipV="1">
            <a:off x="5236074" y="2095499"/>
            <a:ext cx="1796052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6" name="Shape 56"/>
          <p:cNvSpPr/>
          <p:nvPr/>
        </p:nvSpPr>
        <p:spPr>
          <a:xfrm flipH="1">
            <a:off x="5245099" y="5952625"/>
            <a:ext cx="1796053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7" name="Shape 57"/>
          <p:cNvSpPr/>
          <p:nvPr/>
        </p:nvSpPr>
        <p:spPr>
          <a:xfrm flipH="1">
            <a:off x="5245099" y="4771525"/>
            <a:ext cx="1796053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sp>
        <p:nvSpPr>
          <p:cNvPr id="58" name="Shape 58"/>
          <p:cNvSpPr/>
          <p:nvPr/>
        </p:nvSpPr>
        <p:spPr>
          <a:xfrm flipH="1">
            <a:off x="5245099" y="3615825"/>
            <a:ext cx="1796053" cy="1"/>
          </a:xfrm>
          <a:prstGeom prst="line">
            <a:avLst/>
          </a:prstGeom>
          <a:ln w="25400">
            <a:solidFill>
              <a:srgbClr val="535353"/>
            </a:solidFill>
            <a:miter lim="400000"/>
            <a:headEnd type="stealth"/>
          </a:ln>
        </p:spPr>
        <p:txBody>
          <a:bodyPr lIns="0" tIns="0" rIns="0" bIns="0"/>
          <a:lstStyle/>
          <a:p>
            <a:pPr lvl="0" algn="l" defTabSz="457200">
              <a:defRPr sz="1200"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</p:spTree>
  </p:cSld>
  <p:clrMapOvr>
    <a:masterClrMapping/>
  </p:clrMapOvr>
  <p:transition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5" grpId="2"/>
      <p:bldP build="whole" bldLvl="1" animBg="1" rev="0" advAuto="0" spid="57" grpId="8"/>
      <p:bldP build="whole" bldLvl="1" animBg="1" rev="0" advAuto="0" spid="47" grpId="1"/>
      <p:bldP build="whole" bldLvl="1" animBg="1" rev="0" advAuto="0" spid="49" grpId="4"/>
      <p:bldP build="whole" bldLvl="1" animBg="1" rev="0" advAuto="0" spid="50" grpId="6"/>
      <p:bldP build="whole" bldLvl="1" animBg="1" rev="0" advAuto="0" spid="53" grpId="7"/>
      <p:bldP build="whole" bldLvl="1" animBg="1" rev="0" advAuto="0" spid="48" grpId="3"/>
      <p:bldP build="whole" bldLvl="1" animBg="1" rev="0" advAuto="0" spid="58" grpId="5"/>
      <p:bldP build="whole" bldLvl="1" animBg="1" rev="0" advAuto="0" spid="56" grpId="11"/>
      <p:bldP build="whole" bldLvl="1" animBg="1" rev="0" advAuto="0" spid="51" grpId="9"/>
      <p:bldP build="whole" bldLvl="1" animBg="1" rev="0" advAuto="0" spid="54" grpId="10"/>
      <p:bldP build="whole" bldLvl="1" animBg="1" rev="0" advAuto="0" spid="52" grpId="1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181600" y="3060700"/>
            <a:ext cx="20701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1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994400" y="3975100"/>
            <a:ext cx="1612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62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914900" y="5156200"/>
            <a:ext cx="21844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63" name="Shape 63"/>
          <p:cNvSpPr/>
          <p:nvPr/>
        </p:nvSpPr>
        <p:spPr>
          <a:xfrm>
            <a:off x="-103827" y="488950"/>
            <a:ext cx="129921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Certains problèmes ont nécessité la création de nouveaux nombres.</a:t>
            </a:r>
          </a:p>
        </p:txBody>
      </p:sp>
      <p:sp>
        <p:nvSpPr>
          <p:cNvPr id="64" name="Shape 64"/>
          <p:cNvSpPr/>
          <p:nvPr/>
        </p:nvSpPr>
        <p:spPr>
          <a:xfrm>
            <a:off x="943216" y="1822450"/>
            <a:ext cx="198261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Problème:</a:t>
            </a:r>
          </a:p>
        </p:txBody>
      </p:sp>
      <p:sp>
        <p:nvSpPr>
          <p:cNvPr id="65" name="Shape 65"/>
          <p:cNvSpPr/>
          <p:nvPr/>
        </p:nvSpPr>
        <p:spPr>
          <a:xfrm>
            <a:off x="3898571" y="1835150"/>
            <a:ext cx="582550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Solutionner l’équation suivante</a:t>
            </a:r>
          </a:p>
        </p:txBody>
      </p:sp>
      <p:sp>
        <p:nvSpPr>
          <p:cNvPr id="66" name="Shape 66"/>
          <p:cNvSpPr/>
          <p:nvPr/>
        </p:nvSpPr>
        <p:spPr>
          <a:xfrm>
            <a:off x="781998" y="6178550"/>
            <a:ext cx="177165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Solution:</a:t>
            </a:r>
          </a:p>
        </p:txBody>
      </p:sp>
      <p:sp>
        <p:nvSpPr>
          <p:cNvPr id="67" name="Shape 67"/>
          <p:cNvSpPr/>
          <p:nvPr/>
        </p:nvSpPr>
        <p:spPr>
          <a:xfrm>
            <a:off x="3451789" y="6178550"/>
            <a:ext cx="610947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On invente un nouveau nombre!</a:t>
            </a:r>
          </a:p>
        </p:txBody>
      </p:sp>
      <p:grpSp>
        <p:nvGrpSpPr>
          <p:cNvPr id="70" name="Group 70"/>
          <p:cNvGrpSpPr/>
          <p:nvPr/>
        </p:nvGrpSpPr>
        <p:grpSpPr>
          <a:xfrm>
            <a:off x="4284371" y="7105650"/>
            <a:ext cx="4427829" cy="622300"/>
            <a:chOff x="0" y="0"/>
            <a:chExt cx="4427828" cy="622300"/>
          </a:xfrm>
        </p:grpSpPr>
        <p:sp>
          <p:nvSpPr>
            <p:cNvPr id="68" name="Shape 68"/>
            <p:cNvSpPr/>
            <p:nvPr/>
          </p:nvSpPr>
          <p:spPr>
            <a:xfrm>
              <a:off x="0" y="0"/>
              <a:ext cx="421570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Le nombre imaginaire</a:t>
              </a:r>
            </a:p>
          </p:txBody>
        </p:sp>
        <p:pic>
          <p:nvPicPr>
            <p:cNvPr id="69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4288128" y="146050"/>
              <a:ext cx="1397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73" name="Group 73"/>
          <p:cNvGrpSpPr/>
          <p:nvPr/>
        </p:nvGrpSpPr>
        <p:grpSpPr>
          <a:xfrm>
            <a:off x="4994355" y="8451850"/>
            <a:ext cx="3006645" cy="622300"/>
            <a:chOff x="0" y="0"/>
            <a:chExt cx="3006644" cy="622300"/>
          </a:xfrm>
        </p:grpSpPr>
        <p:pic>
          <p:nvPicPr>
            <p:cNvPr id="71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495344" y="69850"/>
              <a:ext cx="1511301" cy="4191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72" name="Shape 72"/>
            <p:cNvSpPr/>
            <p:nvPr/>
          </p:nvSpPr>
          <p:spPr>
            <a:xfrm>
              <a:off x="0" y="0"/>
              <a:ext cx="1347937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tel que</a:t>
              </a:r>
            </a:p>
          </p:txBody>
        </p:sp>
      </p:grpSp>
      <p:pic>
        <p:nvPicPr>
          <p:cNvPr id="74" name="pasted-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651303" y="5219700"/>
            <a:ext cx="215901" cy="4699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" grpId="5"/>
      <p:bldP build="whole" bldLvl="1" animBg="1" rev="0" advAuto="0" spid="70" grpId="9"/>
      <p:bldP build="whole" bldLvl="1" animBg="1" rev="0" advAuto="0" spid="67" grpId="8"/>
      <p:bldP build="whole" bldLvl="1" animBg="1" rev="0" advAuto="0" spid="65" grpId="2"/>
      <p:bldP build="whole" bldLvl="1" animBg="1" rev="0" advAuto="0" spid="73" grpId="10"/>
      <p:bldP build="whole" bldLvl="1" animBg="1" rev="0" advAuto="0" spid="64" grpId="1"/>
      <p:bldP build="whole" bldLvl="1" animBg="1" rev="0" advAuto="0" spid="61" grpId="4"/>
      <p:bldP build="whole" bldLvl="1" animBg="1" rev="0" advAuto="0" spid="60" grpId="3"/>
      <p:bldP build="whole" bldLvl="1" animBg="1" rev="0" advAuto="0" spid="66" grpId="7"/>
      <p:bldP build="whole" bldLvl="1" animBg="1" rev="0" advAuto="0" spid="74" grpId="6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42000" y="1778000"/>
            <a:ext cx="1511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7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58800" y="2794000"/>
            <a:ext cx="6210300" cy="5207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8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140200" y="4038600"/>
            <a:ext cx="5511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79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64200" y="5016500"/>
            <a:ext cx="3860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76900" y="7289800"/>
            <a:ext cx="38608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81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152900" y="6337300"/>
            <a:ext cx="55118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82" name="Shape 82"/>
          <p:cNvSpPr/>
          <p:nvPr/>
        </p:nvSpPr>
        <p:spPr>
          <a:xfrm>
            <a:off x="-2227" y="279400"/>
            <a:ext cx="12992101" cy="114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C’est bien beau d’inventer un nouveau nombre, encore faut-il </a:t>
            </a:r>
            <a:endParaRPr sz="3600"/>
          </a:p>
          <a:p>
            <a:pPr lvl="0">
              <a:defRPr sz="1800"/>
            </a:pPr>
            <a:r>
              <a:rPr sz="3600"/>
              <a:t>qu’il puisse bien se comporter avec les anciens! </a:t>
            </a:r>
          </a:p>
        </p:txBody>
      </p:sp>
      <p:sp>
        <p:nvSpPr>
          <p:cNvPr id="83" name="Shape 83"/>
          <p:cNvSpPr/>
          <p:nvPr/>
        </p:nvSpPr>
        <p:spPr>
          <a:xfrm>
            <a:off x="7589248" y="2686050"/>
            <a:ext cx="4463952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Les nombres complexes</a:t>
            </a:r>
          </a:p>
        </p:txBody>
      </p:sp>
      <p:sp>
        <p:nvSpPr>
          <p:cNvPr id="84" name="Shape 84"/>
          <p:cNvSpPr/>
          <p:nvPr/>
        </p:nvSpPr>
        <p:spPr>
          <a:xfrm>
            <a:off x="1210586" y="3956050"/>
            <a:ext cx="1524075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Somme</a:t>
            </a:r>
          </a:p>
        </p:txBody>
      </p:sp>
      <p:sp>
        <p:nvSpPr>
          <p:cNvPr id="85" name="Shape 85"/>
          <p:cNvSpPr/>
          <p:nvPr/>
        </p:nvSpPr>
        <p:spPr>
          <a:xfrm>
            <a:off x="1085174" y="6153150"/>
            <a:ext cx="240990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Soustraction</a:t>
            </a:r>
          </a:p>
        </p:txBody>
      </p:sp>
      <p:sp>
        <p:nvSpPr>
          <p:cNvPr id="86" name="Shape 86"/>
          <p:cNvSpPr/>
          <p:nvPr/>
        </p:nvSpPr>
        <p:spPr>
          <a:xfrm>
            <a:off x="6210300" y="7289800"/>
            <a:ext cx="1219200" cy="508000"/>
          </a:xfrm>
          <a:prstGeom prst="roundRect">
            <a:avLst>
              <a:gd name="adj" fmla="val 37500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87" name="Shape 87"/>
          <p:cNvSpPr/>
          <p:nvPr/>
        </p:nvSpPr>
        <p:spPr>
          <a:xfrm>
            <a:off x="8115300" y="7277100"/>
            <a:ext cx="1244600" cy="508000"/>
          </a:xfrm>
          <a:prstGeom prst="roundRect">
            <a:avLst>
              <a:gd name="adj" fmla="val 37500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grpSp>
        <p:nvGrpSpPr>
          <p:cNvPr id="90" name="Group 90"/>
          <p:cNvGrpSpPr/>
          <p:nvPr/>
        </p:nvGrpSpPr>
        <p:grpSpPr>
          <a:xfrm>
            <a:off x="1562100" y="2857500"/>
            <a:ext cx="5867400" cy="2667000"/>
            <a:chOff x="0" y="0"/>
            <a:chExt cx="5867400" cy="2667000"/>
          </a:xfrm>
        </p:grpSpPr>
        <p:sp>
          <p:nvSpPr>
            <p:cNvPr id="88" name="Shape 88"/>
            <p:cNvSpPr/>
            <p:nvPr/>
          </p:nvSpPr>
          <p:spPr>
            <a:xfrm>
              <a:off x="4635500" y="2159000"/>
              <a:ext cx="1231900" cy="508000"/>
            </a:xfrm>
            <a:prstGeom prst="roundRect">
              <a:avLst>
                <a:gd name="adj" fmla="val 375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89" name="Shape 89"/>
            <p:cNvSpPr/>
            <p:nvPr/>
          </p:nvSpPr>
          <p:spPr>
            <a:xfrm>
              <a:off x="0" y="0"/>
              <a:ext cx="520700" cy="508000"/>
            </a:xfrm>
            <a:prstGeom prst="roundRect">
              <a:avLst>
                <a:gd name="adj" fmla="val 37500"/>
              </a:avLst>
            </a:prstGeom>
            <a:solidFill>
              <a:srgbClr val="0096FF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93" name="Group 93"/>
          <p:cNvGrpSpPr/>
          <p:nvPr/>
        </p:nvGrpSpPr>
        <p:grpSpPr>
          <a:xfrm>
            <a:off x="2273300" y="2819400"/>
            <a:ext cx="6985000" cy="2667000"/>
            <a:chOff x="0" y="0"/>
            <a:chExt cx="6985000" cy="2667000"/>
          </a:xfrm>
        </p:grpSpPr>
        <p:sp>
          <p:nvSpPr>
            <p:cNvPr id="91" name="Shape 91"/>
            <p:cNvSpPr/>
            <p:nvPr/>
          </p:nvSpPr>
          <p:spPr>
            <a:xfrm>
              <a:off x="5765800" y="2159000"/>
              <a:ext cx="1219200" cy="508000"/>
            </a:xfrm>
            <a:prstGeom prst="roundRect">
              <a:avLst>
                <a:gd name="adj" fmla="val 37500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92" name="Shape 92"/>
            <p:cNvSpPr/>
            <p:nvPr/>
          </p:nvSpPr>
          <p:spPr>
            <a:xfrm>
              <a:off x="0" y="0"/>
              <a:ext cx="469900" cy="508000"/>
            </a:xfrm>
            <a:prstGeom prst="roundRect">
              <a:avLst>
                <a:gd name="adj" fmla="val 40541"/>
              </a:avLst>
            </a:prstGeom>
            <a:solidFill>
              <a:srgbClr val="FF26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grpSp>
        <p:nvGrpSpPr>
          <p:cNvPr id="96" name="Group 96"/>
          <p:cNvGrpSpPr/>
          <p:nvPr/>
        </p:nvGrpSpPr>
        <p:grpSpPr>
          <a:xfrm>
            <a:off x="2654300" y="2832100"/>
            <a:ext cx="6997700" cy="2654300"/>
            <a:chOff x="0" y="0"/>
            <a:chExt cx="6997700" cy="2654300"/>
          </a:xfrm>
        </p:grpSpPr>
        <p:sp>
          <p:nvSpPr>
            <p:cNvPr id="94" name="Shape 94"/>
            <p:cNvSpPr/>
            <p:nvPr/>
          </p:nvSpPr>
          <p:spPr>
            <a:xfrm>
              <a:off x="0" y="0"/>
              <a:ext cx="406400" cy="508000"/>
            </a:xfrm>
            <a:prstGeom prst="roundRect">
              <a:avLst>
                <a:gd name="adj" fmla="val 46875"/>
              </a:avLst>
            </a:prstGeom>
            <a:solidFill>
              <a:srgbClr val="8EFA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  <p:sp>
          <p:nvSpPr>
            <p:cNvPr id="95" name="Shape 95"/>
            <p:cNvSpPr/>
            <p:nvPr/>
          </p:nvSpPr>
          <p:spPr>
            <a:xfrm>
              <a:off x="6591300" y="2146300"/>
              <a:ext cx="406400" cy="508000"/>
            </a:xfrm>
            <a:prstGeom prst="roundRect">
              <a:avLst>
                <a:gd name="adj" fmla="val 46875"/>
              </a:avLst>
            </a:prstGeom>
            <a:solidFill>
              <a:srgbClr val="8EFA00">
                <a:alpha val="30000"/>
              </a:srgbClr>
            </a:solidFill>
            <a:ln w="25400" cap="flat">
              <a:noFill/>
              <a:miter lim="400000"/>
            </a:ln>
            <a:effectLst>
              <a:reflection blurRad="0" stA="50000" stPos="0" endA="0" endPos="40000" dist="0" dir="5400000" fadeDir="5400000" sx="100000" sy="-100000" kx="0" ky="0" algn="bl" rotWithShape="0"/>
            </a:effectLst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/>
              </a:pPr>
            </a:p>
          </p:txBody>
        </p:sp>
      </p:grpSp>
      <p:sp>
        <p:nvSpPr>
          <p:cNvPr id="97" name="Shape 97"/>
          <p:cNvSpPr/>
          <p:nvPr/>
        </p:nvSpPr>
        <p:spPr>
          <a:xfrm>
            <a:off x="9347200" y="7289800"/>
            <a:ext cx="406400" cy="508000"/>
          </a:xfrm>
          <a:prstGeom prst="roundRect">
            <a:avLst>
              <a:gd name="adj" fmla="val 46875"/>
            </a:avLst>
          </a:prstGeom>
          <a:solidFill>
            <a:srgbClr val="8EFA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4" grpId="4"/>
      <p:bldP build="whole" bldLvl="1" animBg="1" rev="0" advAuto="0" spid="78" grpId="5"/>
      <p:bldP build="whole" bldLvl="1" animBg="1" rev="0" advAuto="0" spid="80" grpId="12"/>
      <p:bldP build="whole" bldLvl="1" animBg="1" rev="0" advAuto="0" spid="85" grpId="10"/>
      <p:bldP build="whole" bldLvl="1" animBg="1" rev="0" advAuto="0" spid="79" grpId="6"/>
      <p:bldP build="whole" bldLvl="1" animBg="1" rev="0" advAuto="0" spid="93" grpId="8"/>
      <p:bldP build="whole" bldLvl="1" animBg="1" rev="0" advAuto="0" spid="83" grpId="3"/>
      <p:bldP build="whole" bldLvl="1" animBg="1" rev="0" advAuto="0" spid="86" grpId="13"/>
      <p:bldP build="whole" bldLvl="1" animBg="1" rev="0" advAuto="0" spid="90" grpId="7"/>
      <p:bldP build="whole" bldLvl="1" animBg="1" rev="0" advAuto="0" spid="76" grpId="1"/>
      <p:bldP build="whole" bldLvl="1" animBg="1" rev="0" advAuto="0" spid="81" grpId="11"/>
      <p:bldP build="whole" bldLvl="1" animBg="1" rev="0" advAuto="0" spid="87" grpId="14"/>
      <p:bldP build="whole" bldLvl="1" animBg="1" rev="0" advAuto="0" spid="97" grpId="15"/>
      <p:bldP build="whole" bldLvl="1" animBg="1" rev="0" advAuto="0" spid="77" grpId="2"/>
      <p:bldP build="whole" bldLvl="1" animBg="1" rev="0" advAuto="0" spid="96" grpId="9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/>
        </p:nvSpPr>
        <p:spPr>
          <a:xfrm>
            <a:off x="6324600" y="8140700"/>
            <a:ext cx="1752600" cy="1092200"/>
          </a:xfrm>
          <a:prstGeom prst="roundRect">
            <a:avLst>
              <a:gd name="adj" fmla="val 17442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00" name="Shape 100"/>
          <p:cNvSpPr/>
          <p:nvPr/>
        </p:nvSpPr>
        <p:spPr>
          <a:xfrm>
            <a:off x="9131300" y="8140700"/>
            <a:ext cx="1727200" cy="1104900"/>
          </a:xfrm>
          <a:prstGeom prst="roundRect">
            <a:avLst>
              <a:gd name="adj" fmla="val 17241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01" name="Shape 101"/>
          <p:cNvSpPr/>
          <p:nvPr/>
        </p:nvSpPr>
        <p:spPr>
          <a:xfrm>
            <a:off x="11087100" y="8420100"/>
            <a:ext cx="406400" cy="508000"/>
          </a:xfrm>
          <a:prstGeom prst="roundRect">
            <a:avLst>
              <a:gd name="adj" fmla="val 46875"/>
            </a:avLst>
          </a:prstGeom>
          <a:solidFill>
            <a:srgbClr val="8EFA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pic>
        <p:nvPicPr>
          <p:cNvPr id="102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68800" y="330200"/>
            <a:ext cx="4724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3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51500" y="1219200"/>
            <a:ext cx="4521200" cy="444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4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51500" y="2095500"/>
            <a:ext cx="4191000" cy="368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5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676900" y="2870200"/>
            <a:ext cx="47244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6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187700" y="3949700"/>
            <a:ext cx="2286000" cy="1016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7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651500" y="3911600"/>
            <a:ext cx="3644900" cy="1092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8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651500" y="5384800"/>
            <a:ext cx="4610100" cy="1041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09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638800" y="6870700"/>
            <a:ext cx="5156200" cy="10033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0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651500" y="8153400"/>
            <a:ext cx="5651500" cy="1104900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hape 111"/>
          <p:cNvSpPr/>
          <p:nvPr/>
        </p:nvSpPr>
        <p:spPr>
          <a:xfrm>
            <a:off x="6223000" y="2832100"/>
            <a:ext cx="1625600" cy="508000"/>
          </a:xfrm>
          <a:prstGeom prst="roundRect">
            <a:avLst>
              <a:gd name="adj" fmla="val 37500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12" name="Shape 112"/>
          <p:cNvSpPr/>
          <p:nvPr/>
        </p:nvSpPr>
        <p:spPr>
          <a:xfrm>
            <a:off x="8572500" y="2832100"/>
            <a:ext cx="1600200" cy="508000"/>
          </a:xfrm>
          <a:prstGeom prst="roundRect">
            <a:avLst>
              <a:gd name="adj" fmla="val 37500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13" name="Shape 113"/>
          <p:cNvSpPr/>
          <p:nvPr/>
        </p:nvSpPr>
        <p:spPr>
          <a:xfrm>
            <a:off x="10185400" y="2844800"/>
            <a:ext cx="406400" cy="508000"/>
          </a:xfrm>
          <a:prstGeom prst="roundRect">
            <a:avLst>
              <a:gd name="adj" fmla="val 46875"/>
            </a:avLst>
          </a:prstGeom>
          <a:solidFill>
            <a:srgbClr val="8EFA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14" name="Shape 114"/>
          <p:cNvSpPr/>
          <p:nvPr/>
        </p:nvSpPr>
        <p:spPr>
          <a:xfrm>
            <a:off x="231632" y="285750"/>
            <a:ext cx="2719984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Multiplication</a:t>
            </a:r>
          </a:p>
        </p:txBody>
      </p:sp>
      <p:sp>
        <p:nvSpPr>
          <p:cNvPr id="115" name="Shape 115"/>
          <p:cNvSpPr/>
          <p:nvPr/>
        </p:nvSpPr>
        <p:spPr>
          <a:xfrm>
            <a:off x="294654" y="3917950"/>
            <a:ext cx="1638376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Division</a:t>
            </a: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99" grpId="15"/>
      <p:bldP build="whole" bldLvl="1" animBg="1" rev="0" advAuto="0" spid="102" grpId="2"/>
      <p:bldP build="whole" bldLvl="1" animBg="1" rev="0" advAuto="0" spid="112" grpId="7"/>
      <p:bldP build="whole" bldLvl="1" animBg="1" rev="0" advAuto="0" spid="100" grpId="16"/>
      <p:bldP build="whole" bldLvl="1" animBg="1" rev="0" advAuto="0" spid="106" grpId="10"/>
      <p:bldP build="whole" bldLvl="1" animBg="1" rev="0" advAuto="0" spid="101" grpId="17"/>
      <p:bldP build="whole" bldLvl="1" animBg="1" rev="0" advAuto="0" spid="110" grpId="14"/>
      <p:bldP build="whole" bldLvl="1" animBg="1" rev="0" advAuto="0" spid="104" grpId="4"/>
      <p:bldP build="whole" bldLvl="1" animBg="1" rev="0" advAuto="0" spid="103" grpId="3"/>
      <p:bldP build="whole" bldLvl="1" animBg="1" rev="0" advAuto="0" spid="109" grpId="13"/>
      <p:bldP build="whole" bldLvl="1" animBg="1" rev="0" advAuto="0" spid="111" grpId="6"/>
      <p:bldP build="whole" bldLvl="1" animBg="1" rev="0" advAuto="0" spid="114" grpId="1"/>
      <p:bldP build="whole" bldLvl="1" animBg="1" rev="0" advAuto="0" spid="115" grpId="9"/>
      <p:bldP build="whole" bldLvl="1" animBg="1" rev="0" advAuto="0" spid="107" grpId="11"/>
      <p:bldP build="whole" bldLvl="1" animBg="1" rev="0" advAuto="0" spid="105" grpId="5"/>
      <p:bldP build="whole" bldLvl="1" animBg="1" rev="0" advAuto="0" spid="113" grpId="8"/>
      <p:bldP build="whole" bldLvl="1" animBg="1" rev="0" advAuto="0" spid="108" grpId="1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/>
        </p:nvSpPr>
        <p:spPr>
          <a:xfrm>
            <a:off x="139700" y="444500"/>
            <a:ext cx="46736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Quelques notations</a:t>
            </a:r>
            <a:r>
              <a:rPr sz="4000"/>
              <a:t>:</a:t>
            </a:r>
          </a:p>
        </p:txBody>
      </p:sp>
      <p:pic>
        <p:nvPicPr>
          <p:cNvPr id="118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09700" y="5880100"/>
            <a:ext cx="19558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9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97000" y="2921000"/>
            <a:ext cx="34671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0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409700" y="4292600"/>
            <a:ext cx="34417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1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92800" y="1562100"/>
            <a:ext cx="1955800" cy="368300"/>
          </a:xfrm>
          <a:prstGeom prst="rect">
            <a:avLst/>
          </a:prstGeom>
          <a:ln w="12700">
            <a:miter lim="400000"/>
          </a:ln>
        </p:spPr>
      </p:pic>
      <p:sp>
        <p:nvSpPr>
          <p:cNvPr id="122" name="Shape 122"/>
          <p:cNvSpPr/>
          <p:nvPr/>
        </p:nvSpPr>
        <p:spPr>
          <a:xfrm>
            <a:off x="5138135" y="1428750"/>
            <a:ext cx="476177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/>
            </a:pPr>
            <a:r>
              <a:rPr sz="3600"/>
              <a:t>Si</a:t>
            </a:r>
          </a:p>
        </p:txBody>
      </p:sp>
      <p:grpSp>
        <p:nvGrpSpPr>
          <p:cNvPr id="125" name="Group 125"/>
          <p:cNvGrpSpPr/>
          <p:nvPr/>
        </p:nvGrpSpPr>
        <p:grpSpPr>
          <a:xfrm>
            <a:off x="6146012" y="2825750"/>
            <a:ext cx="3721888" cy="622300"/>
            <a:chOff x="0" y="0"/>
            <a:chExt cx="3721887" cy="622300"/>
          </a:xfrm>
        </p:grpSpPr>
        <p:sp>
          <p:nvSpPr>
            <p:cNvPr id="123" name="Shape 123"/>
            <p:cNvSpPr/>
            <p:nvPr/>
          </p:nvSpPr>
          <p:spPr>
            <a:xfrm>
              <a:off x="0" y="0"/>
              <a:ext cx="3438823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La partie réelle de</a:t>
              </a:r>
            </a:p>
          </p:txBody>
        </p:sp>
        <p:pic>
          <p:nvPicPr>
            <p:cNvPr id="124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518687" y="247650"/>
              <a:ext cx="203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28" name="Group 128"/>
          <p:cNvGrpSpPr/>
          <p:nvPr/>
        </p:nvGrpSpPr>
        <p:grpSpPr>
          <a:xfrm>
            <a:off x="6105078" y="5772150"/>
            <a:ext cx="3280222" cy="622300"/>
            <a:chOff x="0" y="0"/>
            <a:chExt cx="3280221" cy="622300"/>
          </a:xfrm>
        </p:grpSpPr>
        <p:sp>
          <p:nvSpPr>
            <p:cNvPr id="126" name="Shape 126"/>
            <p:cNvSpPr/>
            <p:nvPr/>
          </p:nvSpPr>
          <p:spPr>
            <a:xfrm>
              <a:off x="0" y="0"/>
              <a:ext cx="3043461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Le conjugué de </a:t>
              </a:r>
            </a:p>
          </p:txBody>
        </p:sp>
        <p:pic>
          <p:nvPicPr>
            <p:cNvPr id="127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3077021" y="234950"/>
              <a:ext cx="203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31" name="Group 131"/>
          <p:cNvGrpSpPr/>
          <p:nvPr/>
        </p:nvGrpSpPr>
        <p:grpSpPr>
          <a:xfrm>
            <a:off x="6142769" y="4133850"/>
            <a:ext cx="4703031" cy="622300"/>
            <a:chOff x="0" y="0"/>
            <a:chExt cx="4703030" cy="622300"/>
          </a:xfrm>
        </p:grpSpPr>
        <p:sp>
          <p:nvSpPr>
            <p:cNvPr id="129" name="Shape 129"/>
            <p:cNvSpPr/>
            <p:nvPr/>
          </p:nvSpPr>
          <p:spPr>
            <a:xfrm>
              <a:off x="0" y="0"/>
              <a:ext cx="441059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lvl="0">
                <a:defRPr sz="1800"/>
              </a:pPr>
              <a:r>
                <a:rPr sz="3600"/>
                <a:t>La partie imaginaire de</a:t>
              </a:r>
            </a:p>
          </p:txBody>
        </p:sp>
        <p:pic>
          <p:nvPicPr>
            <p:cNvPr id="130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4499830" y="247650"/>
              <a:ext cx="2032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19" grpId="1"/>
      <p:bldP build="whole" bldLvl="1" animBg="1" rev="0" advAuto="0" spid="120" grpId="3"/>
      <p:bldP build="whole" bldLvl="1" animBg="1" rev="0" advAuto="0" spid="125" grpId="2"/>
      <p:bldP build="whole" bldLvl="1" animBg="1" rev="0" advAuto="0" spid="131" grpId="4"/>
      <p:bldP build="whole" bldLvl="1" animBg="1" rev="0" advAuto="0" spid="118" grpId="5"/>
      <p:bldP build="whole" bldLvl="1" animBg="1" rev="0" advAuto="0" spid="128" grpId="6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3962400" y="393700"/>
            <a:ext cx="5080000" cy="7620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/>
            </a:pPr>
            <a:r>
              <a:rPr sz="3600"/>
              <a:t>Les puissances de </a:t>
            </a:r>
          </a:p>
        </p:txBody>
      </p:sp>
      <p:pic>
        <p:nvPicPr>
          <p:cNvPr id="134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71500" y="2933700"/>
            <a:ext cx="11557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5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71500" y="3657600"/>
            <a:ext cx="11049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6" name="droppedImage.pdf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71500" y="4483100"/>
            <a:ext cx="15113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7" name="droppedImage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1500" y="5422900"/>
            <a:ext cx="14605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8" name="droppedImage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298700" y="5511800"/>
            <a:ext cx="965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droppedImage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356100" y="2921000"/>
            <a:ext cx="1651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droppedImage.pdf"/>
          <p:cNvPicPr/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6311900" y="2933700"/>
            <a:ext cx="3149600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droppedImage.pdf"/>
          <p:cNvPicPr/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4356100" y="3657600"/>
            <a:ext cx="14605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2" name="droppedImage.pdf"/>
          <p:cNvPicPr/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311900" y="3746500"/>
            <a:ext cx="6096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droppedImage.pdf"/>
          <p:cNvPicPr/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356100" y="4483100"/>
            <a:ext cx="1651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droppedImage.pdf"/>
          <p:cNvPicPr/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0248900" y="2908300"/>
            <a:ext cx="1651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droppedImage.pdf"/>
          <p:cNvPicPr/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356100" y="5422900"/>
            <a:ext cx="1651000" cy="419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311900" y="4584700"/>
            <a:ext cx="10160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6311900" y="5511800"/>
            <a:ext cx="965200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droppedImage.pdf"/>
          <p:cNvPicPr/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12141200" y="3009900"/>
            <a:ext cx="660400" cy="31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9" name="droppedImage.pdf"/>
          <p:cNvPicPr/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242300" y="609600"/>
            <a:ext cx="139700" cy="3302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Shape 150"/>
          <p:cNvSpPr/>
          <p:nvPr/>
        </p:nvSpPr>
        <p:spPr>
          <a:xfrm>
            <a:off x="1384300" y="2933700"/>
            <a:ext cx="495300" cy="508000"/>
          </a:xfrm>
          <a:prstGeom prst="roundRect">
            <a:avLst>
              <a:gd name="adj" fmla="val 38462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1" name="Shape 151"/>
          <p:cNvSpPr/>
          <p:nvPr/>
        </p:nvSpPr>
        <p:spPr>
          <a:xfrm>
            <a:off x="1409700" y="3670300"/>
            <a:ext cx="469900" cy="508000"/>
          </a:xfrm>
          <a:prstGeom prst="roundRect">
            <a:avLst>
              <a:gd name="adj" fmla="val 40541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2" name="Shape 152"/>
          <p:cNvSpPr/>
          <p:nvPr/>
        </p:nvSpPr>
        <p:spPr>
          <a:xfrm>
            <a:off x="1536700" y="4495800"/>
            <a:ext cx="647700" cy="508000"/>
          </a:xfrm>
          <a:prstGeom prst="roundRect">
            <a:avLst>
              <a:gd name="adj" fmla="val 37500"/>
            </a:avLst>
          </a:prstGeom>
          <a:solidFill>
            <a:srgbClr val="8EFA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3" name="Shape 153"/>
          <p:cNvSpPr/>
          <p:nvPr/>
        </p:nvSpPr>
        <p:spPr>
          <a:xfrm>
            <a:off x="2743200" y="5448300"/>
            <a:ext cx="647700" cy="508000"/>
          </a:xfrm>
          <a:prstGeom prst="roundRect">
            <a:avLst>
              <a:gd name="adj" fmla="val 37500"/>
            </a:avLst>
          </a:prstGeom>
          <a:solidFill>
            <a:srgbClr val="9437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4" name="Shape 154"/>
          <p:cNvSpPr/>
          <p:nvPr/>
        </p:nvSpPr>
        <p:spPr>
          <a:xfrm>
            <a:off x="9093200" y="2895600"/>
            <a:ext cx="495300" cy="508000"/>
          </a:xfrm>
          <a:prstGeom prst="roundRect">
            <a:avLst>
              <a:gd name="adj" fmla="val 38462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5" name="Shape 155"/>
          <p:cNvSpPr/>
          <p:nvPr/>
        </p:nvSpPr>
        <p:spPr>
          <a:xfrm>
            <a:off x="6667500" y="3670300"/>
            <a:ext cx="469900" cy="508000"/>
          </a:xfrm>
          <a:prstGeom prst="roundRect">
            <a:avLst>
              <a:gd name="adj" fmla="val 40541"/>
            </a:avLst>
          </a:prstGeom>
          <a:solidFill>
            <a:srgbClr val="FF26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6" name="Shape 156"/>
          <p:cNvSpPr/>
          <p:nvPr/>
        </p:nvSpPr>
        <p:spPr>
          <a:xfrm>
            <a:off x="6756400" y="4521200"/>
            <a:ext cx="647700" cy="508000"/>
          </a:xfrm>
          <a:prstGeom prst="roundRect">
            <a:avLst>
              <a:gd name="adj" fmla="val 37500"/>
            </a:avLst>
          </a:prstGeom>
          <a:solidFill>
            <a:srgbClr val="8EFA00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7" name="Shape 157"/>
          <p:cNvSpPr/>
          <p:nvPr/>
        </p:nvSpPr>
        <p:spPr>
          <a:xfrm>
            <a:off x="6731000" y="5448300"/>
            <a:ext cx="647700" cy="508000"/>
          </a:xfrm>
          <a:prstGeom prst="roundRect">
            <a:avLst>
              <a:gd name="adj" fmla="val 37500"/>
            </a:avLst>
          </a:prstGeom>
          <a:solidFill>
            <a:srgbClr val="9437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58" name="Shape 158"/>
          <p:cNvSpPr/>
          <p:nvPr/>
        </p:nvSpPr>
        <p:spPr>
          <a:xfrm>
            <a:off x="12458700" y="2921000"/>
            <a:ext cx="495300" cy="508000"/>
          </a:xfrm>
          <a:prstGeom prst="roundRect">
            <a:avLst>
              <a:gd name="adj" fmla="val 38462"/>
            </a:avLst>
          </a:prstGeom>
          <a:solidFill>
            <a:srgbClr val="0096FF">
              <a:alpha val="30000"/>
            </a:srgbClr>
          </a:solidFill>
          <a:ln w="25400">
            <a:miter lim="400000"/>
          </a:ln>
          <a:effectLst>
            <a:reflection blurRad="0" stA="50000" stPos="0" endA="0" endPos="40000" dist="0" dir="5400000" fadeDir="5400000" sx="100000" sy="-100000" kx="0" ky="0" algn="bl" rotWithShape="0"/>
          </a:effectLst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</p:spTree>
  </p:cSld>
  <p:clrMapOvr>
    <a:masterClrMapping/>
  </p:clrMapOvr>
  <p:transition spd="med" advClick="1">
    <p:dissolve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nodeType="clickEffect" presetClass="entr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clickEffect" presetClass="entr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nodeType="clickEffect" presetClass="entr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nodeType="clickEffect" presetClass="entr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nodeType="clickEffect" presetClass="entr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presetClass="entr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nodeType="clickEffect" presetClass="entr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nodeType="clickEffect" presetClass="entr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nodeType="clickEffect" presetClass="entr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nodeType="clickEffect" presetClass="entr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nodeType="clickEffect" presetClass="entr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nodeType="clickEffect" presetClass="entr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nodeType="clickEffect" presetClass="entr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nodeType="clickEffect" presetClass="entr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nodeType="clickEffect" presetClass="entr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nodeType="clickEffect" presetClass="entr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nodeType="clickEffect" presetClass="entr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nodeType="clickEffect" presetClass="entr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nodeType="clickEffect" presetClass="entr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nodeType="clickEffect" presetClass="entr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nodeType="clickEffect" presetClass="entr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8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15"/>
      <p:bldP build="whole" bldLvl="1" animBg="1" rev="0" advAuto="0" spid="157" grpId="23"/>
      <p:bldP build="whole" bldLvl="1" animBg="1" rev="0" advAuto="0" spid="143" grpId="10"/>
      <p:bldP build="whole" bldLvl="1" animBg="1" rev="0" advAuto="0" spid="136" grpId="3"/>
      <p:bldP build="whole" bldLvl="1" animBg="1" rev="0" advAuto="0" spid="150" grpId="16"/>
      <p:bldP build="whole" bldLvl="1" animBg="1" rev="0" advAuto="0" spid="142" grpId="9"/>
      <p:bldP build="whole" bldLvl="1" animBg="1" rev="0" advAuto="0" spid="141" grpId="8"/>
      <p:bldP build="whole" bldLvl="1" animBg="1" rev="0" advAuto="0" spid="154" grpId="20"/>
      <p:bldP build="whole" bldLvl="1" animBg="1" rev="0" advAuto="0" spid="137" grpId="4"/>
      <p:bldP build="whole" bldLvl="1" animBg="1" rev="0" advAuto="0" spid="158" grpId="24"/>
      <p:bldP build="whole" bldLvl="1" animBg="1" rev="0" advAuto="0" spid="144" grpId="14"/>
      <p:bldP build="whole" bldLvl="1" animBg="1" rev="0" advAuto="0" spid="155" grpId="21"/>
      <p:bldP build="whole" bldLvl="1" animBg="1" rev="0" advAuto="0" spid="140" grpId="7"/>
      <p:bldP build="whole" bldLvl="1" animBg="1" rev="0" advAuto="0" spid="145" grpId="12"/>
      <p:bldP build="whole" bldLvl="1" animBg="1" rev="0" advAuto="0" spid="139" grpId="6"/>
      <p:bldP build="whole" bldLvl="1" animBg="1" rev="0" advAuto="0" spid="138" grpId="5"/>
      <p:bldP build="whole" bldLvl="1" animBg="1" rev="0" advAuto="0" spid="134" grpId="1"/>
      <p:bldP build="whole" bldLvl="1" animBg="1" rev="0" advAuto="0" spid="135" grpId="2"/>
      <p:bldP build="whole" bldLvl="1" animBg="1" rev="0" advAuto="0" spid="156" grpId="22"/>
      <p:bldP build="whole" bldLvl="1" animBg="1" rev="0" advAuto="0" spid="147" grpId="13"/>
      <p:bldP build="whole" bldLvl="1" animBg="1" rev="0" advAuto="0" spid="146" grpId="11"/>
      <p:bldP build="whole" bldLvl="1" animBg="1" rev="0" advAuto="0" spid="153" grpId="19"/>
      <p:bldP build="whole" bldLvl="1" animBg="1" rev="0" advAuto="0" spid="152" grpId="18"/>
      <p:bldP build="whole" bldLvl="1" animBg="1" rev="0" advAuto="0" spid="151" grpId="17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/>
          <p:nvPr/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4000"/>
            </a:lvl1pPr>
          </a:lstStyle>
          <a:p>
            <a:pPr lvl="0">
              <a:defRPr sz="1800"/>
            </a:pPr>
            <a:r>
              <a:rPr sz="4000"/>
              <a:t>Définition:</a:t>
            </a:r>
          </a:p>
        </p:txBody>
      </p:sp>
      <p:sp>
        <p:nvSpPr>
          <p:cNvPr id="161" name="Shape 161"/>
          <p:cNvSpPr/>
          <p:nvPr/>
        </p:nvSpPr>
        <p:spPr>
          <a:xfrm>
            <a:off x="41331" y="156037"/>
            <a:ext cx="12707392" cy="8745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89" h="21361" fill="norm" stroke="1" extrusionOk="0">
                <a:moveTo>
                  <a:pt x="1163" y="167"/>
                </a:moveTo>
                <a:cubicBezTo>
                  <a:pt x="1939" y="18"/>
                  <a:pt x="4012" y="825"/>
                  <a:pt x="4811" y="788"/>
                </a:cubicBezTo>
                <a:cubicBezTo>
                  <a:pt x="5428" y="758"/>
                  <a:pt x="6987" y="66"/>
                  <a:pt x="7604" y="43"/>
                </a:cubicBezTo>
                <a:cubicBezTo>
                  <a:pt x="8597" y="7"/>
                  <a:pt x="11146" y="971"/>
                  <a:pt x="12136" y="912"/>
                </a:cubicBezTo>
                <a:cubicBezTo>
                  <a:pt x="12774" y="873"/>
                  <a:pt x="14377" y="33"/>
                  <a:pt x="15015" y="2"/>
                </a:cubicBezTo>
                <a:cubicBezTo>
                  <a:pt x="15943" y="-44"/>
                  <a:pt x="18341" y="1004"/>
                  <a:pt x="19261" y="912"/>
                </a:cubicBezTo>
                <a:cubicBezTo>
                  <a:pt x="19631" y="875"/>
                  <a:pt x="20522" y="664"/>
                  <a:pt x="20793" y="829"/>
                </a:cubicBezTo>
                <a:cubicBezTo>
                  <a:pt x="21138" y="1038"/>
                  <a:pt x="20198" y="3723"/>
                  <a:pt x="20316" y="4458"/>
                </a:cubicBezTo>
                <a:cubicBezTo>
                  <a:pt x="20399" y="4977"/>
                  <a:pt x="21024" y="6156"/>
                  <a:pt x="21199" y="6702"/>
                </a:cubicBezTo>
                <a:cubicBezTo>
                  <a:pt x="21428" y="7412"/>
                  <a:pt x="21474" y="10032"/>
                  <a:pt x="21199" y="10632"/>
                </a:cubicBezTo>
                <a:cubicBezTo>
                  <a:pt x="21021" y="11022"/>
                  <a:pt x="20412" y="12492"/>
                  <a:pt x="20302" y="12865"/>
                </a:cubicBezTo>
                <a:cubicBezTo>
                  <a:pt x="20082" y="13605"/>
                  <a:pt x="20826" y="15350"/>
                  <a:pt x="20800" y="16381"/>
                </a:cubicBezTo>
                <a:cubicBezTo>
                  <a:pt x="20782" y="17129"/>
                  <a:pt x="20134" y="19452"/>
                  <a:pt x="19746" y="19731"/>
                </a:cubicBezTo>
                <a:cubicBezTo>
                  <a:pt x="19567" y="19860"/>
                  <a:pt x="18821" y="19267"/>
                  <a:pt x="18606" y="19359"/>
                </a:cubicBezTo>
                <a:cubicBezTo>
                  <a:pt x="18253" y="19510"/>
                  <a:pt x="17613" y="21224"/>
                  <a:pt x="17266" y="21344"/>
                </a:cubicBezTo>
                <a:cubicBezTo>
                  <a:pt x="16656" y="21556"/>
                  <a:pt x="14754" y="19696"/>
                  <a:pt x="14074" y="19773"/>
                </a:cubicBezTo>
                <a:cubicBezTo>
                  <a:pt x="13665" y="19819"/>
                  <a:pt x="12659" y="21173"/>
                  <a:pt x="12278" y="21138"/>
                </a:cubicBezTo>
                <a:cubicBezTo>
                  <a:pt x="11756" y="21089"/>
                  <a:pt x="10472" y="18771"/>
                  <a:pt x="9998" y="18821"/>
                </a:cubicBezTo>
                <a:cubicBezTo>
                  <a:pt x="9758" y="18847"/>
                  <a:pt x="9240" y="20091"/>
                  <a:pt x="8972" y="20228"/>
                </a:cubicBezTo>
                <a:cubicBezTo>
                  <a:pt x="8500" y="20468"/>
                  <a:pt x="6995" y="19754"/>
                  <a:pt x="6493" y="19938"/>
                </a:cubicBezTo>
                <a:cubicBezTo>
                  <a:pt x="6218" y="20039"/>
                  <a:pt x="5618" y="20970"/>
                  <a:pt x="5352" y="21014"/>
                </a:cubicBezTo>
                <a:cubicBezTo>
                  <a:pt x="4901" y="21087"/>
                  <a:pt x="3673" y="19906"/>
                  <a:pt x="3186" y="19855"/>
                </a:cubicBezTo>
                <a:cubicBezTo>
                  <a:pt x="2756" y="19811"/>
                  <a:pt x="1518" y="20693"/>
                  <a:pt x="1191" y="20476"/>
                </a:cubicBezTo>
                <a:cubicBezTo>
                  <a:pt x="915" y="20292"/>
                  <a:pt x="387" y="18781"/>
                  <a:pt x="365" y="18284"/>
                </a:cubicBezTo>
                <a:cubicBezTo>
                  <a:pt x="335" y="17621"/>
                  <a:pt x="1181" y="15869"/>
                  <a:pt x="1191" y="15182"/>
                </a:cubicBezTo>
                <a:cubicBezTo>
                  <a:pt x="1201" y="14513"/>
                  <a:pt x="453" y="12779"/>
                  <a:pt x="479" y="12121"/>
                </a:cubicBezTo>
                <a:cubicBezTo>
                  <a:pt x="496" y="11664"/>
                  <a:pt x="1112" y="10553"/>
                  <a:pt x="1134" y="10094"/>
                </a:cubicBezTo>
                <a:cubicBezTo>
                  <a:pt x="1180" y="9164"/>
                  <a:pt x="134" y="7612"/>
                  <a:pt x="194" y="6692"/>
                </a:cubicBezTo>
                <a:cubicBezTo>
                  <a:pt x="219" y="6295"/>
                  <a:pt x="448" y="4851"/>
                  <a:pt x="464" y="4458"/>
                </a:cubicBezTo>
                <a:cubicBezTo>
                  <a:pt x="493" y="3777"/>
                  <a:pt x="-126" y="1318"/>
                  <a:pt x="23" y="829"/>
                </a:cubicBezTo>
                <a:cubicBezTo>
                  <a:pt x="100" y="573"/>
                  <a:pt x="903" y="217"/>
                  <a:pt x="1163" y="167"/>
                </a:cubicBezTo>
                <a:close/>
              </a:path>
            </a:pathLst>
          </a:custGeom>
          <a:solidFill>
            <a:srgbClr val="FFFFFF"/>
          </a:solidFill>
          <a:ln w="12700">
            <a:solidFill>
              <a:srgbClr val="535353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42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pPr>
          </a:p>
        </p:txBody>
      </p:sp>
      <p:sp>
        <p:nvSpPr>
          <p:cNvPr id="162" name="Shape 162"/>
          <p:cNvSpPr/>
          <p:nvPr/>
        </p:nvSpPr>
        <p:spPr>
          <a:xfrm>
            <a:off x="1778000" y="8432799"/>
            <a:ext cx="660400" cy="6731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63" name="Shape 163"/>
          <p:cNvSpPr/>
          <p:nvPr/>
        </p:nvSpPr>
        <p:spPr>
          <a:xfrm>
            <a:off x="1066800" y="8978899"/>
            <a:ext cx="444501" cy="4445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64" name="Shape 164"/>
          <p:cNvSpPr/>
          <p:nvPr/>
        </p:nvSpPr>
        <p:spPr>
          <a:xfrm>
            <a:off x="546100" y="9283699"/>
            <a:ext cx="266700" cy="3048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fill="norm" stroke="1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</a:path>
            </a:pathLst>
          </a:custGeom>
          <a:solidFill>
            <a:srgbClr val="FFFFFF"/>
          </a:solidFill>
          <a:ln w="127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4000"/>
            </a:pPr>
          </a:p>
        </p:txBody>
      </p:sp>
      <p:sp>
        <p:nvSpPr>
          <p:cNvPr id="165" name="Shape 165"/>
          <p:cNvSpPr/>
          <p:nvPr/>
        </p:nvSpPr>
        <p:spPr>
          <a:xfrm>
            <a:off x="3175173" y="533400"/>
            <a:ext cx="10236201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algn="l">
              <a:defRPr sz="1800"/>
            </a:pPr>
            <a:r>
              <a:rPr sz="3600"/>
              <a:t>Un </a:t>
            </a:r>
            <a:r>
              <a:rPr sz="3600">
                <a:solidFill>
                  <a:srgbClr val="0061FF"/>
                </a:solidFill>
              </a:rPr>
              <a:t>espace vectoriel</a:t>
            </a:r>
            <a:r>
              <a:rPr sz="3600"/>
              <a:t> sur les réels est la donnée </a:t>
            </a:r>
          </a:p>
        </p:txBody>
      </p:sp>
      <p:sp>
        <p:nvSpPr>
          <p:cNvPr id="166" name="Shape 166"/>
          <p:cNvSpPr/>
          <p:nvPr/>
        </p:nvSpPr>
        <p:spPr>
          <a:xfrm>
            <a:off x="863600" y="1809750"/>
            <a:ext cx="5549900" cy="6350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393700" indent="-393700" algn="l">
              <a:buSzPct val="100000"/>
              <a:buAutoNum type="arabicPeriod" startAt="1"/>
              <a:defRPr sz="1800"/>
            </a:pPr>
            <a:r>
              <a:rPr sz="3600"/>
              <a:t> d’un ensemble     dont les éléments sont nommés des vecteurs</a:t>
            </a:r>
            <a:endParaRPr sz="3600"/>
          </a:p>
          <a:p>
            <a:pPr lvl="0" marL="393700" indent="-393700" algn="l">
              <a:buSzPct val="100000"/>
              <a:buAutoNum type="arabicPeriod" startAt="1"/>
              <a:defRPr sz="1800"/>
            </a:pPr>
            <a:r>
              <a:rPr sz="3600"/>
              <a:t> d’une opération interne sur     appelée la somme qui respecte les propriétés suivantes</a:t>
            </a:r>
            <a:endParaRPr sz="3600"/>
          </a:p>
          <a:p>
            <a:pPr lvl="0" marL="393700" indent="-393700" algn="l">
              <a:buSzPct val="100000"/>
              <a:buAutoNum type="arabicPeriod" startAt="1"/>
              <a:defRPr sz="1800"/>
            </a:pPr>
            <a:r>
              <a:rPr sz="3600"/>
              <a:t> d’une opération externe de     sur     appelée multiplication par un scalaire qui respecte les propriétés suivantes</a:t>
            </a:r>
          </a:p>
        </p:txBody>
      </p:sp>
      <p:pic>
        <p:nvPicPr>
          <p:cNvPr id="167" name="droppedImage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91000" y="1955800"/>
            <a:ext cx="3175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8" name="droppedImage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955800" y="4051300"/>
            <a:ext cx="317500" cy="342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74" name="Group 174"/>
          <p:cNvGrpSpPr/>
          <p:nvPr/>
        </p:nvGrpSpPr>
        <p:grpSpPr>
          <a:xfrm>
            <a:off x="6350000" y="2870200"/>
            <a:ext cx="6210300" cy="2641600"/>
            <a:chOff x="0" y="0"/>
            <a:chExt cx="6210300" cy="2641600"/>
          </a:xfrm>
        </p:grpSpPr>
        <p:pic>
          <p:nvPicPr>
            <p:cNvPr id="169" name="droppedImage.pdf"/>
            <p:cNvPicPr/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2209800" y="203200"/>
              <a:ext cx="2717800" cy="4064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0" name="droppedImage.pdf"/>
            <p:cNvPicPr/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90600" y="812800"/>
              <a:ext cx="52197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1" name="droppedImage.pdf"/>
            <p:cNvPicPr/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2286000" y="1397000"/>
              <a:ext cx="1866900" cy="4953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2" name="droppedImage.pdf"/>
            <p:cNvPicPr/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600200" y="1943100"/>
              <a:ext cx="2578100" cy="571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3" name="droppedImage.pdf"/>
            <p:cNvPicPr/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0" y="0"/>
              <a:ext cx="1219200" cy="26416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80" name="Group 180"/>
          <p:cNvGrpSpPr/>
          <p:nvPr/>
        </p:nvGrpSpPr>
        <p:grpSpPr>
          <a:xfrm>
            <a:off x="6551245" y="5666316"/>
            <a:ext cx="5297855" cy="2374901"/>
            <a:chOff x="0" y="0"/>
            <a:chExt cx="5297854" cy="2374900"/>
          </a:xfrm>
        </p:grpSpPr>
        <p:pic>
          <p:nvPicPr>
            <p:cNvPr id="175" name="droppedImage.pdf"/>
            <p:cNvPicPr/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072054" y="137583"/>
              <a:ext cx="2667001" cy="495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6" name="droppedImage.pdf"/>
            <p:cNvPicPr/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1525954" y="696383"/>
              <a:ext cx="3657601" cy="495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7" name="droppedImage.pdf"/>
            <p:cNvPicPr/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1500554" y="1344083"/>
              <a:ext cx="3797301" cy="495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8" name="droppedImage.pdf"/>
            <p:cNvPicPr/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694354" y="1928283"/>
              <a:ext cx="1308101" cy="3683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79" name="droppedImage.pdf"/>
            <p:cNvPicPr/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0" y="0"/>
              <a:ext cx="1096108" cy="237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181" name="droppedImage.pdf"/>
          <p:cNvPicPr/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3022600" y="6146800"/>
            <a:ext cx="317500" cy="342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2" name="droppedImage.pdf"/>
          <p:cNvPicPr/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803400" y="6146800"/>
            <a:ext cx="330200" cy="3556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>
    <p:dissolve/>
  </p:transition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