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Baskerville"/>
      </a:defRPr>
    </a:lvl1pPr>
    <a:lvl2pPr indent="342900" algn="ctr" defTabSz="584200">
      <a:defRPr sz="3600">
        <a:latin typeface="+mn-lt"/>
        <a:ea typeface="+mn-ea"/>
        <a:cs typeface="+mn-cs"/>
        <a:sym typeface="Baskerville"/>
      </a:defRPr>
    </a:lvl2pPr>
    <a:lvl3pPr indent="685800" algn="ctr" defTabSz="584200">
      <a:defRPr sz="3600">
        <a:latin typeface="+mn-lt"/>
        <a:ea typeface="+mn-ea"/>
        <a:cs typeface="+mn-cs"/>
        <a:sym typeface="Baskerville"/>
      </a:defRPr>
    </a:lvl3pPr>
    <a:lvl4pPr indent="1028700" algn="ctr" defTabSz="584200">
      <a:defRPr sz="3600">
        <a:latin typeface="+mn-lt"/>
        <a:ea typeface="+mn-ea"/>
        <a:cs typeface="+mn-cs"/>
        <a:sym typeface="Baskerville"/>
      </a:defRPr>
    </a:lvl4pPr>
    <a:lvl5pPr indent="1371600" algn="ctr" defTabSz="584200">
      <a:defRPr sz="3600">
        <a:latin typeface="+mn-lt"/>
        <a:ea typeface="+mn-ea"/>
        <a:cs typeface="+mn-cs"/>
        <a:sym typeface="Baskerville"/>
      </a:defRPr>
    </a:lvl5pPr>
    <a:lvl6pPr indent="1714500" algn="ctr" defTabSz="584200">
      <a:defRPr sz="3600">
        <a:latin typeface="+mn-lt"/>
        <a:ea typeface="+mn-ea"/>
        <a:cs typeface="+mn-cs"/>
        <a:sym typeface="Baskerville"/>
      </a:defRPr>
    </a:lvl6pPr>
    <a:lvl7pPr indent="2057400" algn="ctr" defTabSz="584200">
      <a:defRPr sz="3600">
        <a:latin typeface="+mn-lt"/>
        <a:ea typeface="+mn-ea"/>
        <a:cs typeface="+mn-cs"/>
        <a:sym typeface="Baskerville"/>
      </a:defRPr>
    </a:lvl7pPr>
    <a:lvl8pPr indent="2400300" algn="ctr" defTabSz="584200">
      <a:defRPr sz="3600">
        <a:latin typeface="+mn-lt"/>
        <a:ea typeface="+mn-ea"/>
        <a:cs typeface="+mn-cs"/>
        <a:sym typeface="Baskerville"/>
      </a:defRPr>
    </a:lvl8pPr>
    <a:lvl9pPr indent="2743200" algn="ctr" defTabSz="584200">
      <a:defRPr sz="3600"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9" name="Shape 3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-35992" y="9410700"/>
            <a:ext cx="325120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i="1" sz="1400"/>
            </a:lvl1pPr>
          </a:lstStyle>
          <a:p>
            <a:pPr lvl="0">
              <a:defRPr i="0" sz="1800"/>
            </a:pPr>
            <a:r>
              <a:rPr i="1" sz="1400"/>
              <a:t>Vecteur, matrice et nombres complexes, 2e édition</a:t>
            </a:r>
          </a:p>
        </p:txBody>
      </p:sp>
      <p:sp>
        <p:nvSpPr>
          <p:cNvPr id="17" name="Shape 17"/>
          <p:cNvSpPr/>
          <p:nvPr/>
        </p:nvSpPr>
        <p:spPr>
          <a:xfrm>
            <a:off x="10750531" y="9391650"/>
            <a:ext cx="2163255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© Groupe Modulo inc. 2012</a:t>
            </a:r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8B81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B0AEB8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</p:sldLayoutIdLst>
  <p:transition spd="med" advClick="1"/>
  <p:txStyles>
    <p:titleStyle>
      <a:lvl1pPr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1pPr>
      <a:lvl2pPr indent="228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2pPr>
      <a:lvl3pPr indent="457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3pPr>
      <a:lvl4pPr indent="685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4pPr>
      <a:lvl5pPr indent="9144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5pPr>
      <a:lvl6pPr indent="11430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6pPr>
      <a:lvl7pPr indent="1371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7pPr>
      <a:lvl8pPr indent="1600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8pPr>
      <a:lvl9pPr indent="1828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1pPr>
      <a:lvl2pPr marL="685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2pPr>
      <a:lvl3pPr marL="1066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3pPr>
      <a:lvl4pPr marL="1447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4pPr>
      <a:lvl5pPr marL="1828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5pPr>
      <a:lvl6pPr marL="2209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6pPr>
      <a:lvl7pPr marL="2590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7pPr>
      <a:lvl8pPr marL="2971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8pPr>
      <a:lvl9pPr marL="3352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Relationship Id="rId7" Type="http://schemas.openxmlformats.org/officeDocument/2006/relationships/image" Target="../media/image39.png"/><Relationship Id="rId8" Type="http://schemas.openxmlformats.org/officeDocument/2006/relationships/image" Target="../media/image40.png"/><Relationship Id="rId9" Type="http://schemas.openxmlformats.org/officeDocument/2006/relationships/image" Target="../media/image41.png"/><Relationship Id="rId10" Type="http://schemas.openxmlformats.org/officeDocument/2006/relationships/image" Target="../media/image42.png"/><Relationship Id="rId11" Type="http://schemas.openxmlformats.org/officeDocument/2006/relationships/image" Target="../media/image43.png"/><Relationship Id="rId12" Type="http://schemas.openxmlformats.org/officeDocument/2006/relationships/image" Target="../media/image44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Relationship Id="rId7" Type="http://schemas.openxmlformats.org/officeDocument/2006/relationships/image" Target="../media/image38.png"/><Relationship Id="rId8" Type="http://schemas.openxmlformats.org/officeDocument/2006/relationships/image" Target="../media/image47.png"/><Relationship Id="rId9" Type="http://schemas.openxmlformats.org/officeDocument/2006/relationships/image" Target="../media/image48.png"/><Relationship Id="rId10" Type="http://schemas.openxmlformats.org/officeDocument/2006/relationships/image" Target="../media/image49.png"/><Relationship Id="rId11" Type="http://schemas.openxmlformats.org/officeDocument/2006/relationships/image" Target="../media/image50.png"/><Relationship Id="rId12" Type="http://schemas.openxmlformats.org/officeDocument/2006/relationships/image" Target="../media/image51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6.png"/><Relationship Id="rId7" Type="http://schemas.openxmlformats.org/officeDocument/2006/relationships/image" Target="../media/image57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Relationship Id="rId4" Type="http://schemas.openxmlformats.org/officeDocument/2006/relationships/image" Target="../media/image60.png"/><Relationship Id="rId5" Type="http://schemas.openxmlformats.org/officeDocument/2006/relationships/image" Target="../media/image61.png"/><Relationship Id="rId6" Type="http://schemas.openxmlformats.org/officeDocument/2006/relationships/image" Target="../media/image62.png"/><Relationship Id="rId7" Type="http://schemas.openxmlformats.org/officeDocument/2006/relationships/image" Target="../media/image63.png"/><Relationship Id="rId8" Type="http://schemas.openxmlformats.org/officeDocument/2006/relationships/image" Target="../media/image64.png"/><Relationship Id="rId9" Type="http://schemas.openxmlformats.org/officeDocument/2006/relationships/image" Target="../media/image65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66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Relationship Id="rId7" Type="http://schemas.openxmlformats.org/officeDocument/2006/relationships/image" Target="../media/image67.png"/><Relationship Id="rId8" Type="http://schemas.openxmlformats.org/officeDocument/2006/relationships/image" Target="../media/image68.png"/><Relationship Id="rId9" Type="http://schemas.openxmlformats.org/officeDocument/2006/relationships/image" Target="../media/image69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0.png"/><Relationship Id="rId3" Type="http://schemas.openxmlformats.org/officeDocument/2006/relationships/image" Target="../media/image71.png"/><Relationship Id="rId4" Type="http://schemas.openxmlformats.org/officeDocument/2006/relationships/image" Target="../media/image72.png"/><Relationship Id="rId5" Type="http://schemas.openxmlformats.org/officeDocument/2006/relationships/image" Target="../media/image73.png"/><Relationship Id="rId6" Type="http://schemas.openxmlformats.org/officeDocument/2006/relationships/image" Target="../media/image74.png"/><Relationship Id="rId7" Type="http://schemas.openxmlformats.org/officeDocument/2006/relationships/image" Target="../media/image75.png"/><Relationship Id="rId8" Type="http://schemas.openxmlformats.org/officeDocument/2006/relationships/image" Target="../media/image76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7.png"/><Relationship Id="rId3" Type="http://schemas.openxmlformats.org/officeDocument/2006/relationships/image" Target="../media/image78.png"/><Relationship Id="rId4" Type="http://schemas.openxmlformats.org/officeDocument/2006/relationships/image" Target="../media/image79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80.png"/><Relationship Id="rId3" Type="http://schemas.openxmlformats.org/officeDocument/2006/relationships/image" Target="../media/image81.png"/><Relationship Id="rId4" Type="http://schemas.openxmlformats.org/officeDocument/2006/relationships/image" Target="../media/image82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5067300" y="6807200"/>
            <a:ext cx="33655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800"/>
            </a:lvl1pPr>
          </a:lstStyle>
          <a:p>
            <a:pPr lvl="0">
              <a:defRPr sz="1800"/>
            </a:pPr>
            <a:r>
              <a:rPr sz="4800"/>
              <a:t>Cours 28</a:t>
            </a:r>
          </a:p>
        </p:txBody>
      </p:sp>
      <p:sp>
        <p:nvSpPr>
          <p:cNvPr id="42" name="Shape 42"/>
          <p:cNvSpPr/>
          <p:nvPr/>
        </p:nvSpPr>
        <p:spPr>
          <a:xfrm>
            <a:off x="1308100" y="1092200"/>
            <a:ext cx="10375900" cy="3848100"/>
          </a:xfrm>
          <a:prstGeom prst="roundRect">
            <a:avLst>
              <a:gd name="adj" fmla="val 27283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cap="all" sz="7200"/>
            </a:lvl1pPr>
          </a:lstStyle>
          <a:p>
            <a:pPr lvl="0">
              <a:defRPr cap="none" sz="1800"/>
            </a:pPr>
            <a:r>
              <a:rPr cap="all" sz="7200"/>
              <a:t>8.4 nombres complexes et transformations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/>
        </p:nvSpPr>
        <p:spPr>
          <a:xfrm>
            <a:off x="-2227" y="1905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C’est bien beau tout ça, mais la multiplication complexe est-elle cohérente avec le produit matriciel?</a:t>
            </a:r>
          </a:p>
        </p:txBody>
      </p:sp>
      <p:sp>
        <p:nvSpPr>
          <p:cNvPr id="136" name="Shape 136"/>
          <p:cNvSpPr/>
          <p:nvPr/>
        </p:nvSpPr>
        <p:spPr>
          <a:xfrm>
            <a:off x="1078067" y="1695450"/>
            <a:ext cx="295751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D’un côté, on a</a:t>
            </a:r>
          </a:p>
        </p:txBody>
      </p:sp>
      <p:pic>
        <p:nvPicPr>
          <p:cNvPr id="137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45100" y="1816100"/>
            <a:ext cx="4394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97600" y="3124200"/>
            <a:ext cx="47244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197600" y="2425700"/>
            <a:ext cx="4521200" cy="444500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Shape 140"/>
          <p:cNvSpPr/>
          <p:nvPr/>
        </p:nvSpPr>
        <p:spPr>
          <a:xfrm>
            <a:off x="1004192" y="3727450"/>
            <a:ext cx="296867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de l’autre, on a </a:t>
            </a:r>
          </a:p>
        </p:txBody>
      </p:sp>
      <p:pic>
        <p:nvPicPr>
          <p:cNvPr id="141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36600" y="4991100"/>
            <a:ext cx="4686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210300" y="5003800"/>
            <a:ext cx="51689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210300" y="6946900"/>
            <a:ext cx="55245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7" name="Group 147"/>
          <p:cNvGrpSpPr/>
          <p:nvPr/>
        </p:nvGrpSpPr>
        <p:grpSpPr>
          <a:xfrm>
            <a:off x="6819900" y="3060700"/>
            <a:ext cx="4165600" cy="5016500"/>
            <a:chOff x="0" y="0"/>
            <a:chExt cx="4165600" cy="5016500"/>
          </a:xfrm>
        </p:grpSpPr>
        <p:sp>
          <p:nvSpPr>
            <p:cNvPr id="144" name="Shape 144"/>
            <p:cNvSpPr/>
            <p:nvPr/>
          </p:nvSpPr>
          <p:spPr>
            <a:xfrm>
              <a:off x="0" y="0"/>
              <a:ext cx="1549400" cy="584200"/>
            </a:xfrm>
            <a:prstGeom prst="roundRect">
              <a:avLst>
                <a:gd name="adj" fmla="val 32609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45" name="Shape 145"/>
            <p:cNvSpPr/>
            <p:nvPr/>
          </p:nvSpPr>
          <p:spPr>
            <a:xfrm>
              <a:off x="2616200" y="4432300"/>
              <a:ext cx="1549400" cy="584200"/>
            </a:xfrm>
            <a:prstGeom prst="roundRect">
              <a:avLst>
                <a:gd name="adj" fmla="val 32609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46" name="Shape 146"/>
            <p:cNvSpPr/>
            <p:nvPr/>
          </p:nvSpPr>
          <p:spPr>
            <a:xfrm>
              <a:off x="317500" y="3848100"/>
              <a:ext cx="1549400" cy="584200"/>
            </a:xfrm>
            <a:prstGeom prst="roundRect">
              <a:avLst>
                <a:gd name="adj" fmla="val 32609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151" name="Group 151"/>
          <p:cNvGrpSpPr/>
          <p:nvPr/>
        </p:nvGrpSpPr>
        <p:grpSpPr>
          <a:xfrm>
            <a:off x="7137400" y="3073400"/>
            <a:ext cx="4025900" cy="4991100"/>
            <a:chOff x="0" y="0"/>
            <a:chExt cx="4025900" cy="4991100"/>
          </a:xfrm>
        </p:grpSpPr>
        <p:sp>
          <p:nvSpPr>
            <p:cNvPr id="148" name="Shape 148"/>
            <p:cNvSpPr/>
            <p:nvPr/>
          </p:nvSpPr>
          <p:spPr>
            <a:xfrm>
              <a:off x="2044700" y="0"/>
              <a:ext cx="1549400" cy="584200"/>
            </a:xfrm>
            <a:prstGeom prst="roundRect">
              <a:avLst>
                <a:gd name="adj" fmla="val 32609"/>
              </a:avLst>
            </a:prstGeom>
            <a:solidFill>
              <a:srgbClr val="0433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49" name="Shape 149"/>
            <p:cNvSpPr/>
            <p:nvPr/>
          </p:nvSpPr>
          <p:spPr>
            <a:xfrm>
              <a:off x="0" y="4406900"/>
              <a:ext cx="1549400" cy="584200"/>
            </a:xfrm>
            <a:prstGeom prst="roundRect">
              <a:avLst>
                <a:gd name="adj" fmla="val 32609"/>
              </a:avLst>
            </a:prstGeom>
            <a:solidFill>
              <a:srgbClr val="0433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50" name="Shape 150"/>
            <p:cNvSpPr/>
            <p:nvPr/>
          </p:nvSpPr>
          <p:spPr>
            <a:xfrm>
              <a:off x="2476500" y="3848100"/>
              <a:ext cx="1549400" cy="584200"/>
            </a:xfrm>
            <a:prstGeom prst="roundRect">
              <a:avLst>
                <a:gd name="adj" fmla="val 32609"/>
              </a:avLst>
            </a:prstGeom>
            <a:solidFill>
              <a:srgbClr val="0433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3" grpId="8"/>
      <p:bldP build="whole" bldLvl="1" animBg="1" rev="0" advAuto="0" spid="136" grpId="1"/>
      <p:bldP build="whole" bldLvl="1" animBg="1" rev="0" advAuto="0" spid="138" grpId="4"/>
      <p:bldP build="whole" bldLvl="1" animBg="1" rev="0" advAuto="0" spid="147" grpId="9"/>
      <p:bldP build="whole" bldLvl="1" animBg="1" rev="0" advAuto="0" spid="137" grpId="2"/>
      <p:bldP build="whole" bldLvl="1" animBg="1" rev="0" advAuto="0" spid="140" grpId="5"/>
      <p:bldP build="whole" bldLvl="1" animBg="1" rev="0" advAuto="0" spid="142" grpId="7"/>
      <p:bldP build="whole" bldLvl="1" animBg="1" rev="0" advAuto="0" spid="141" grpId="6"/>
      <p:bldP build="whole" bldLvl="1" animBg="1" rev="0" advAuto="0" spid="139" grpId="3"/>
      <p:bldP build="whole" bldLvl="1" animBg="1" rev="0" advAuto="0" spid="151" grpId="1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/>
        </p:nvSpPr>
        <p:spPr>
          <a:xfrm>
            <a:off x="4074213" y="349250"/>
            <a:ext cx="483922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peut aussi vérifier que</a:t>
            </a:r>
          </a:p>
        </p:txBody>
      </p:sp>
      <p:pic>
        <p:nvPicPr>
          <p:cNvPr id="154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800" y="1981200"/>
            <a:ext cx="7886700" cy="1206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96300" y="2095500"/>
            <a:ext cx="31242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21700" y="3771900"/>
            <a:ext cx="28448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4" grpId="1"/>
      <p:bldP build="whole" bldLvl="1" animBg="1" rev="0" advAuto="0" spid="156" grpId="3"/>
      <p:bldP build="whole" bldLvl="1" animBg="1" rev="0" advAuto="0" spid="155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159" name="Shape 159"/>
          <p:cNvSpPr/>
          <p:nvPr/>
        </p:nvSpPr>
        <p:spPr>
          <a:xfrm>
            <a:off x="5549379" y="4559300"/>
            <a:ext cx="18975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p.312 # 1</a:t>
            </a:r>
          </a:p>
        </p:txBody>
      </p:sp>
    </p:spTree>
  </p:cSld>
  <p:clrMapOvr>
    <a:masterClrMapping/>
  </p:clrMapOvr>
  <p:transition spd="slow" advClick="1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/>
        </p:nvSpPr>
        <p:spPr>
          <a:xfrm>
            <a:off x="2385386" y="234950"/>
            <a:ext cx="821687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La deuxième fonction qu’on va regarder est:</a:t>
            </a:r>
          </a:p>
        </p:txBody>
      </p:sp>
      <p:pic>
        <p:nvPicPr>
          <p:cNvPr id="162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00" y="1282700"/>
            <a:ext cx="723900" cy="355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7" name="Group 187"/>
          <p:cNvGrpSpPr/>
          <p:nvPr/>
        </p:nvGrpSpPr>
        <p:grpSpPr>
          <a:xfrm>
            <a:off x="762002" y="2451100"/>
            <a:ext cx="6547660" cy="6997700"/>
            <a:chOff x="0" y="0"/>
            <a:chExt cx="6547658" cy="6997699"/>
          </a:xfrm>
        </p:grpSpPr>
        <p:grpSp>
          <p:nvGrpSpPr>
            <p:cNvPr id="182" name="Group 182"/>
            <p:cNvGrpSpPr/>
            <p:nvPr/>
          </p:nvGrpSpPr>
          <p:grpSpPr>
            <a:xfrm>
              <a:off x="0" y="234893"/>
              <a:ext cx="6400856" cy="6762807"/>
              <a:chOff x="0" y="0"/>
              <a:chExt cx="6400855" cy="6762805"/>
            </a:xfrm>
          </p:grpSpPr>
          <p:sp>
            <p:nvSpPr>
              <p:cNvPr id="163" name="Shape 163"/>
              <p:cNvSpPr/>
              <p:nvPr/>
            </p:nvSpPr>
            <p:spPr>
              <a:xfrm flipH="1">
                <a:off x="3729066" y="114300"/>
                <a:ext cx="2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64" name="Shape 164"/>
              <p:cNvSpPr/>
              <p:nvPr/>
            </p:nvSpPr>
            <p:spPr>
              <a:xfrm flipV="1">
                <a:off x="85723" y="2938480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65" name="Shape 165"/>
              <p:cNvSpPr/>
              <p:nvPr/>
            </p:nvSpPr>
            <p:spPr>
              <a:xfrm flipH="1">
                <a:off x="3048022" y="0"/>
                <a:ext cx="2" cy="6762806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66" name="Shape 166"/>
              <p:cNvSpPr/>
              <p:nvPr/>
            </p:nvSpPr>
            <p:spPr>
              <a:xfrm flipH="1" flipV="1">
                <a:off x="0" y="3633817"/>
                <a:ext cx="6400856" cy="2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67" name="Shape 167"/>
              <p:cNvSpPr/>
              <p:nvPr/>
            </p:nvSpPr>
            <p:spPr>
              <a:xfrm flipV="1">
                <a:off x="85723" y="2259725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68" name="Shape 168"/>
              <p:cNvSpPr/>
              <p:nvPr/>
            </p:nvSpPr>
            <p:spPr>
              <a:xfrm flipV="1">
                <a:off x="85723" y="1573919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69" name="Shape 169"/>
              <p:cNvSpPr/>
              <p:nvPr/>
            </p:nvSpPr>
            <p:spPr>
              <a:xfrm flipV="1">
                <a:off x="85723" y="888113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70" name="Shape 170"/>
              <p:cNvSpPr/>
              <p:nvPr/>
            </p:nvSpPr>
            <p:spPr>
              <a:xfrm flipV="1">
                <a:off x="85723" y="202307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71" name="Shape 171"/>
              <p:cNvSpPr/>
              <p:nvPr/>
            </p:nvSpPr>
            <p:spPr>
              <a:xfrm flipV="1">
                <a:off x="85723" y="4317141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72" name="Shape 172"/>
              <p:cNvSpPr/>
              <p:nvPr/>
            </p:nvSpPr>
            <p:spPr>
              <a:xfrm flipV="1">
                <a:off x="85723" y="5002947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73" name="Shape 173"/>
              <p:cNvSpPr/>
              <p:nvPr/>
            </p:nvSpPr>
            <p:spPr>
              <a:xfrm flipV="1">
                <a:off x="85723" y="5688751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74" name="Shape 174"/>
              <p:cNvSpPr/>
              <p:nvPr/>
            </p:nvSpPr>
            <p:spPr>
              <a:xfrm flipV="1">
                <a:off x="85723" y="6374557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75" name="Shape 175"/>
              <p:cNvSpPr/>
              <p:nvPr/>
            </p:nvSpPr>
            <p:spPr>
              <a:xfrm flipH="1">
                <a:off x="4419944" y="114300"/>
                <a:ext cx="1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76" name="Shape 176"/>
              <p:cNvSpPr/>
              <p:nvPr/>
            </p:nvSpPr>
            <p:spPr>
              <a:xfrm flipH="1">
                <a:off x="5105749" y="128588"/>
                <a:ext cx="2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77" name="Shape 177"/>
              <p:cNvSpPr/>
              <p:nvPr/>
            </p:nvSpPr>
            <p:spPr>
              <a:xfrm flipH="1">
                <a:off x="5791556" y="128588"/>
                <a:ext cx="1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78" name="Shape 178"/>
              <p:cNvSpPr/>
              <p:nvPr/>
            </p:nvSpPr>
            <p:spPr>
              <a:xfrm flipH="1">
                <a:off x="305110" y="128588"/>
                <a:ext cx="2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79" name="Shape 179"/>
              <p:cNvSpPr/>
              <p:nvPr/>
            </p:nvSpPr>
            <p:spPr>
              <a:xfrm flipH="1">
                <a:off x="990916" y="128588"/>
                <a:ext cx="1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80" name="Shape 180"/>
              <p:cNvSpPr/>
              <p:nvPr/>
            </p:nvSpPr>
            <p:spPr>
              <a:xfrm flipH="1">
                <a:off x="1676720" y="142876"/>
                <a:ext cx="2" cy="6572305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81" name="Shape 181"/>
              <p:cNvSpPr/>
              <p:nvPr/>
            </p:nvSpPr>
            <p:spPr>
              <a:xfrm flipH="1">
                <a:off x="2362527" y="142876"/>
                <a:ext cx="2" cy="6572305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183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180637" y="3185744"/>
              <a:ext cx="367023" cy="38170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4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789360" y="1967234"/>
              <a:ext cx="161490" cy="381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5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507021" y="3949148"/>
              <a:ext cx="176171" cy="36702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6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319572" y="0"/>
              <a:ext cx="557874" cy="381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88" name="Shape 188"/>
          <p:cNvSpPr/>
          <p:nvPr/>
        </p:nvSpPr>
        <p:spPr>
          <a:xfrm>
            <a:off x="5707763" y="1098550"/>
            <a:ext cx="91172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avec</a:t>
            </a:r>
          </a:p>
        </p:txBody>
      </p:sp>
      <p:sp>
        <p:nvSpPr>
          <p:cNvPr id="189" name="Shape 189"/>
          <p:cNvSpPr/>
          <p:nvPr/>
        </p:nvSpPr>
        <p:spPr>
          <a:xfrm flipH="1">
            <a:off x="3835400" y="4254500"/>
            <a:ext cx="1363134" cy="2070101"/>
          </a:xfrm>
          <a:prstGeom prst="line">
            <a:avLst/>
          </a:prstGeom>
          <a:ln w="38100">
            <a:solidFill>
              <a:srgbClr val="FF401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0" name="Shape 190"/>
          <p:cNvSpPr/>
          <p:nvPr/>
        </p:nvSpPr>
        <p:spPr>
          <a:xfrm flipH="1">
            <a:off x="5181600" y="4241800"/>
            <a:ext cx="1363133" cy="2070101"/>
          </a:xfrm>
          <a:prstGeom prst="line">
            <a:avLst/>
          </a:prstGeom>
          <a:ln w="38100">
            <a:solidFill>
              <a:srgbClr val="FF401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1" name="Shape 191"/>
          <p:cNvSpPr/>
          <p:nvPr/>
        </p:nvSpPr>
        <p:spPr>
          <a:xfrm flipH="1">
            <a:off x="3822700" y="2921000"/>
            <a:ext cx="1363133" cy="2070101"/>
          </a:xfrm>
          <a:prstGeom prst="line">
            <a:avLst/>
          </a:prstGeom>
          <a:ln w="38100">
            <a:solidFill>
              <a:srgbClr val="FF401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226" name="Group 226"/>
          <p:cNvGrpSpPr/>
          <p:nvPr/>
        </p:nvGrpSpPr>
        <p:grpSpPr>
          <a:xfrm>
            <a:off x="380999" y="2882900"/>
            <a:ext cx="6862234" cy="6197601"/>
            <a:chOff x="0" y="0"/>
            <a:chExt cx="6862233" cy="6197600"/>
          </a:xfrm>
        </p:grpSpPr>
        <p:sp>
          <p:nvSpPr>
            <p:cNvPr id="192" name="Shape 192"/>
            <p:cNvSpPr/>
            <p:nvPr/>
          </p:nvSpPr>
          <p:spPr>
            <a:xfrm flipH="1">
              <a:off x="2743200" y="1333500"/>
              <a:ext cx="1363133" cy="2070101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225" name="Group 225"/>
            <p:cNvGrpSpPr/>
            <p:nvPr/>
          </p:nvGrpSpPr>
          <p:grpSpPr>
            <a:xfrm>
              <a:off x="0" y="0"/>
              <a:ext cx="6862233" cy="6197601"/>
              <a:chOff x="0" y="0"/>
              <a:chExt cx="6862232" cy="6197600"/>
            </a:xfrm>
          </p:grpSpPr>
          <p:sp>
            <p:nvSpPr>
              <p:cNvPr id="193" name="Shape 193"/>
              <p:cNvSpPr/>
              <p:nvPr/>
            </p:nvSpPr>
            <p:spPr>
              <a:xfrm flipH="1">
                <a:off x="2070100" y="13335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94" name="Shape 194"/>
              <p:cNvSpPr/>
              <p:nvPr/>
            </p:nvSpPr>
            <p:spPr>
              <a:xfrm flipH="1">
                <a:off x="1371600" y="13335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95" name="Shape 195"/>
              <p:cNvSpPr/>
              <p:nvPr/>
            </p:nvSpPr>
            <p:spPr>
              <a:xfrm flipH="1">
                <a:off x="4102100" y="13589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96" name="Shape 196"/>
              <p:cNvSpPr/>
              <p:nvPr/>
            </p:nvSpPr>
            <p:spPr>
              <a:xfrm flipH="1">
                <a:off x="673100" y="13335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97" name="Shape 197"/>
              <p:cNvSpPr/>
              <p:nvPr/>
            </p:nvSpPr>
            <p:spPr>
              <a:xfrm flipH="1">
                <a:off x="5486400" y="13335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98" name="Shape 198"/>
              <p:cNvSpPr/>
              <p:nvPr/>
            </p:nvSpPr>
            <p:spPr>
              <a:xfrm flipH="1">
                <a:off x="12700" y="13589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99" name="Shape 199"/>
              <p:cNvSpPr/>
              <p:nvPr/>
            </p:nvSpPr>
            <p:spPr>
              <a:xfrm flipH="1">
                <a:off x="3441700" y="27559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0" name="Shape 200"/>
              <p:cNvSpPr/>
              <p:nvPr/>
            </p:nvSpPr>
            <p:spPr>
              <a:xfrm flipH="1">
                <a:off x="2730500" y="27178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1" name="Shape 201"/>
              <p:cNvSpPr/>
              <p:nvPr/>
            </p:nvSpPr>
            <p:spPr>
              <a:xfrm flipH="1">
                <a:off x="2057400" y="27178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2" name="Shape 202"/>
              <p:cNvSpPr/>
              <p:nvPr/>
            </p:nvSpPr>
            <p:spPr>
              <a:xfrm flipH="1">
                <a:off x="1358900" y="27178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3" name="Shape 203"/>
              <p:cNvSpPr/>
              <p:nvPr/>
            </p:nvSpPr>
            <p:spPr>
              <a:xfrm flipH="1">
                <a:off x="4089400" y="27432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4" name="Shape 204"/>
              <p:cNvSpPr/>
              <p:nvPr/>
            </p:nvSpPr>
            <p:spPr>
              <a:xfrm flipH="1">
                <a:off x="660400" y="27178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5" name="Shape 205"/>
              <p:cNvSpPr/>
              <p:nvPr/>
            </p:nvSpPr>
            <p:spPr>
              <a:xfrm flipH="1">
                <a:off x="4787900" y="27432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6" name="Shape 206"/>
              <p:cNvSpPr/>
              <p:nvPr/>
            </p:nvSpPr>
            <p:spPr>
              <a:xfrm flipH="1">
                <a:off x="5473700" y="27178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7" name="Shape 207"/>
              <p:cNvSpPr/>
              <p:nvPr/>
            </p:nvSpPr>
            <p:spPr>
              <a:xfrm flipH="1">
                <a:off x="0" y="27432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8" name="Shape 208"/>
              <p:cNvSpPr/>
              <p:nvPr/>
            </p:nvSpPr>
            <p:spPr>
              <a:xfrm flipH="1">
                <a:off x="2730500" y="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9" name="Shape 209"/>
              <p:cNvSpPr/>
              <p:nvPr/>
            </p:nvSpPr>
            <p:spPr>
              <a:xfrm flipH="1">
                <a:off x="2057400" y="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10" name="Shape 210"/>
              <p:cNvSpPr/>
              <p:nvPr/>
            </p:nvSpPr>
            <p:spPr>
              <a:xfrm flipH="1">
                <a:off x="1358900" y="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11" name="Shape 211"/>
              <p:cNvSpPr/>
              <p:nvPr/>
            </p:nvSpPr>
            <p:spPr>
              <a:xfrm flipH="1">
                <a:off x="4089400" y="254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12" name="Shape 212"/>
              <p:cNvSpPr/>
              <p:nvPr/>
            </p:nvSpPr>
            <p:spPr>
              <a:xfrm flipH="1">
                <a:off x="660400" y="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13" name="Shape 213"/>
              <p:cNvSpPr/>
              <p:nvPr/>
            </p:nvSpPr>
            <p:spPr>
              <a:xfrm flipH="1">
                <a:off x="4787900" y="254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14" name="Shape 214"/>
              <p:cNvSpPr/>
              <p:nvPr/>
            </p:nvSpPr>
            <p:spPr>
              <a:xfrm flipH="1">
                <a:off x="5473700" y="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15" name="Shape 215"/>
              <p:cNvSpPr/>
              <p:nvPr/>
            </p:nvSpPr>
            <p:spPr>
              <a:xfrm flipH="1">
                <a:off x="0" y="254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16" name="Shape 216"/>
              <p:cNvSpPr/>
              <p:nvPr/>
            </p:nvSpPr>
            <p:spPr>
              <a:xfrm flipH="1">
                <a:off x="3467100" y="41275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17" name="Shape 217"/>
              <p:cNvSpPr/>
              <p:nvPr/>
            </p:nvSpPr>
            <p:spPr>
              <a:xfrm flipH="1">
                <a:off x="2755900" y="40894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18" name="Shape 218"/>
              <p:cNvSpPr/>
              <p:nvPr/>
            </p:nvSpPr>
            <p:spPr>
              <a:xfrm flipH="1">
                <a:off x="2082800" y="40894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19" name="Shape 219"/>
              <p:cNvSpPr/>
              <p:nvPr/>
            </p:nvSpPr>
            <p:spPr>
              <a:xfrm flipH="1">
                <a:off x="1384300" y="40894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20" name="Shape 220"/>
              <p:cNvSpPr/>
              <p:nvPr/>
            </p:nvSpPr>
            <p:spPr>
              <a:xfrm flipH="1">
                <a:off x="4114800" y="41148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21" name="Shape 221"/>
              <p:cNvSpPr/>
              <p:nvPr/>
            </p:nvSpPr>
            <p:spPr>
              <a:xfrm flipH="1">
                <a:off x="685800" y="40894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22" name="Shape 222"/>
              <p:cNvSpPr/>
              <p:nvPr/>
            </p:nvSpPr>
            <p:spPr>
              <a:xfrm flipH="1">
                <a:off x="4813300" y="41148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23" name="Shape 223"/>
              <p:cNvSpPr/>
              <p:nvPr/>
            </p:nvSpPr>
            <p:spPr>
              <a:xfrm flipH="1">
                <a:off x="5499100" y="40894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24" name="Shape 224"/>
              <p:cNvSpPr/>
              <p:nvPr/>
            </p:nvSpPr>
            <p:spPr>
              <a:xfrm flipH="1">
                <a:off x="25400" y="4114800"/>
                <a:ext cx="1363133" cy="207010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sp>
        <p:nvSpPr>
          <p:cNvPr id="227" name="Shape 227"/>
          <p:cNvSpPr/>
          <p:nvPr/>
        </p:nvSpPr>
        <p:spPr>
          <a:xfrm>
            <a:off x="8067606" y="3282950"/>
            <a:ext cx="401523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C’est une translation!</a:t>
            </a:r>
          </a:p>
        </p:txBody>
      </p:sp>
      <p:sp>
        <p:nvSpPr>
          <p:cNvPr id="228" name="Shape 228"/>
          <p:cNvSpPr/>
          <p:nvPr/>
        </p:nvSpPr>
        <p:spPr>
          <a:xfrm>
            <a:off x="7310536" y="5257800"/>
            <a:ext cx="54356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Cette translation est définie par le vecteur</a:t>
            </a:r>
          </a:p>
        </p:txBody>
      </p:sp>
      <p:grpSp>
        <p:nvGrpSpPr>
          <p:cNvPr id="231" name="Group 231"/>
          <p:cNvGrpSpPr/>
          <p:nvPr/>
        </p:nvGrpSpPr>
        <p:grpSpPr>
          <a:xfrm>
            <a:off x="8013700" y="1231900"/>
            <a:ext cx="2032000" cy="5905500"/>
            <a:chOff x="0" y="0"/>
            <a:chExt cx="2032000" cy="5905500"/>
          </a:xfrm>
        </p:grpSpPr>
        <p:sp>
          <p:nvSpPr>
            <p:cNvPr id="229" name="Shape 229"/>
            <p:cNvSpPr/>
            <p:nvPr/>
          </p:nvSpPr>
          <p:spPr>
            <a:xfrm>
              <a:off x="0" y="0"/>
              <a:ext cx="469900" cy="546100"/>
            </a:xfrm>
            <a:prstGeom prst="roundRect">
              <a:avLst>
                <a:gd name="adj" fmla="val 40541"/>
              </a:avLst>
            </a:prstGeom>
            <a:solidFill>
              <a:srgbClr val="0433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30" name="Shape 230"/>
            <p:cNvSpPr/>
            <p:nvPr/>
          </p:nvSpPr>
          <p:spPr>
            <a:xfrm>
              <a:off x="1638300" y="5359400"/>
              <a:ext cx="393700" cy="546100"/>
            </a:xfrm>
            <a:prstGeom prst="roundRect">
              <a:avLst>
                <a:gd name="adj" fmla="val 48387"/>
              </a:avLst>
            </a:prstGeom>
            <a:solidFill>
              <a:srgbClr val="0433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234" name="Group 234"/>
          <p:cNvGrpSpPr/>
          <p:nvPr/>
        </p:nvGrpSpPr>
        <p:grpSpPr>
          <a:xfrm>
            <a:off x="8737600" y="1219200"/>
            <a:ext cx="1701800" cy="5905500"/>
            <a:chOff x="0" y="0"/>
            <a:chExt cx="1701800" cy="5905500"/>
          </a:xfrm>
        </p:grpSpPr>
        <p:sp>
          <p:nvSpPr>
            <p:cNvPr id="232" name="Shape 232"/>
            <p:cNvSpPr/>
            <p:nvPr/>
          </p:nvSpPr>
          <p:spPr>
            <a:xfrm>
              <a:off x="1308100" y="5359400"/>
              <a:ext cx="393700" cy="546100"/>
            </a:xfrm>
            <a:prstGeom prst="roundRect">
              <a:avLst>
                <a:gd name="adj" fmla="val 48387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33" name="Shape 233"/>
            <p:cNvSpPr/>
            <p:nvPr/>
          </p:nvSpPr>
          <p:spPr>
            <a:xfrm>
              <a:off x="0" y="0"/>
              <a:ext cx="393700" cy="546100"/>
            </a:xfrm>
            <a:prstGeom prst="roundRect">
              <a:avLst>
                <a:gd name="adj" fmla="val 48387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pic>
        <p:nvPicPr>
          <p:cNvPr id="235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426200" y="3708400"/>
            <a:ext cx="800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889500" y="2425700"/>
            <a:ext cx="7239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438400" y="1244600"/>
            <a:ext cx="2514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226300" y="1295400"/>
            <a:ext cx="20193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575800" y="6629400"/>
            <a:ext cx="9144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2" name="Group 242"/>
          <p:cNvGrpSpPr/>
          <p:nvPr/>
        </p:nvGrpSpPr>
        <p:grpSpPr>
          <a:xfrm>
            <a:off x="4813300" y="3746500"/>
            <a:ext cx="469900" cy="596901"/>
            <a:chOff x="0" y="0"/>
            <a:chExt cx="469899" cy="596900"/>
          </a:xfrm>
        </p:grpSpPr>
        <p:sp>
          <p:nvSpPr>
            <p:cNvPr id="240" name="Shape 240"/>
            <p:cNvSpPr/>
            <p:nvPr/>
          </p:nvSpPr>
          <p:spPr>
            <a:xfrm>
              <a:off x="292100" y="381000"/>
              <a:ext cx="1778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26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241" name="droppedImage.pdf"/>
            <p:cNvPicPr/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0" y="0"/>
              <a:ext cx="2667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2" grpId="4"/>
      <p:bldP build="whole" bldLvl="1" animBg="1" rev="0" advAuto="0" spid="226" grpId="12"/>
      <p:bldP build="whole" bldLvl="1" animBg="1" rev="0" advAuto="0" spid="242" grpId="6"/>
      <p:bldP build="whole" bldLvl="1" animBg="1" rev="0" advAuto="0" spid="191" grpId="10"/>
      <p:bldP build="whole" bldLvl="1" animBg="1" rev="0" advAuto="0" spid="190" grpId="8"/>
      <p:bldP build="whole" bldLvl="1" animBg="1" rev="0" advAuto="0" spid="235" grpId="9"/>
      <p:bldP build="whole" bldLvl="1" animBg="1" rev="0" advAuto="0" spid="239" grpId="15"/>
      <p:bldP build="whole" bldLvl="1" animBg="1" rev="0" advAuto="0" spid="231" grpId="16"/>
      <p:bldP build="whole" bldLvl="1" animBg="1" rev="0" advAuto="0" spid="237" grpId="1"/>
      <p:bldP build="whole" bldLvl="1" animBg="1" rev="0" advAuto="0" spid="238" grpId="3"/>
      <p:bldP build="whole" bldLvl="1" animBg="1" rev="0" advAuto="0" spid="189" grpId="7"/>
      <p:bldP build="whole" bldLvl="1" animBg="1" rev="0" advAuto="0" spid="188" grpId="2"/>
      <p:bldP build="whole" bldLvl="1" animBg="1" rev="0" advAuto="0" spid="236" grpId="11"/>
      <p:bldP build="whole" bldLvl="1" animBg="1" rev="0" advAuto="0" spid="187" grpId="5"/>
      <p:bldP build="whole" bldLvl="1" animBg="1" rev="0" advAuto="0" spid="227" grpId="13"/>
      <p:bldP build="whole" bldLvl="1" animBg="1" rev="0" advAuto="0" spid="234" grpId="17"/>
      <p:bldP build="whole" bldLvl="1" animBg="1" rev="0" advAuto="0" spid="228" grpId="1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/>
        </p:nvSpPr>
        <p:spPr>
          <a:xfrm>
            <a:off x="-2227" y="1905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peut combiner les deux fonctions qu’on a vues pour obtenir la fonction</a:t>
            </a:r>
          </a:p>
        </p:txBody>
      </p:sp>
      <p:pic>
        <p:nvPicPr>
          <p:cNvPr id="245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14600" y="1676400"/>
            <a:ext cx="2806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31100" y="1651000"/>
            <a:ext cx="16383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1" name="Group 271"/>
          <p:cNvGrpSpPr/>
          <p:nvPr/>
        </p:nvGrpSpPr>
        <p:grpSpPr>
          <a:xfrm>
            <a:off x="114302" y="2451100"/>
            <a:ext cx="6547660" cy="6997700"/>
            <a:chOff x="0" y="0"/>
            <a:chExt cx="6547658" cy="6997699"/>
          </a:xfrm>
        </p:grpSpPr>
        <p:grpSp>
          <p:nvGrpSpPr>
            <p:cNvPr id="266" name="Group 266"/>
            <p:cNvGrpSpPr/>
            <p:nvPr/>
          </p:nvGrpSpPr>
          <p:grpSpPr>
            <a:xfrm>
              <a:off x="0" y="234893"/>
              <a:ext cx="6400856" cy="6762807"/>
              <a:chOff x="0" y="0"/>
              <a:chExt cx="6400855" cy="6762805"/>
            </a:xfrm>
          </p:grpSpPr>
          <p:sp>
            <p:nvSpPr>
              <p:cNvPr id="247" name="Shape 247"/>
              <p:cNvSpPr/>
              <p:nvPr/>
            </p:nvSpPr>
            <p:spPr>
              <a:xfrm flipH="1">
                <a:off x="3729066" y="114300"/>
                <a:ext cx="2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48" name="Shape 248"/>
              <p:cNvSpPr/>
              <p:nvPr/>
            </p:nvSpPr>
            <p:spPr>
              <a:xfrm flipV="1">
                <a:off x="85723" y="2938480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49" name="Shape 249"/>
              <p:cNvSpPr/>
              <p:nvPr/>
            </p:nvSpPr>
            <p:spPr>
              <a:xfrm flipH="1">
                <a:off x="3048022" y="0"/>
                <a:ext cx="2" cy="6762806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50" name="Shape 250"/>
              <p:cNvSpPr/>
              <p:nvPr/>
            </p:nvSpPr>
            <p:spPr>
              <a:xfrm flipH="1" flipV="1">
                <a:off x="0" y="3633817"/>
                <a:ext cx="6400856" cy="2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51" name="Shape 251"/>
              <p:cNvSpPr/>
              <p:nvPr/>
            </p:nvSpPr>
            <p:spPr>
              <a:xfrm flipV="1">
                <a:off x="85723" y="2259725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52" name="Shape 252"/>
              <p:cNvSpPr/>
              <p:nvPr/>
            </p:nvSpPr>
            <p:spPr>
              <a:xfrm flipV="1">
                <a:off x="85723" y="1573919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53" name="Shape 253"/>
              <p:cNvSpPr/>
              <p:nvPr/>
            </p:nvSpPr>
            <p:spPr>
              <a:xfrm flipV="1">
                <a:off x="85723" y="888113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54" name="Shape 254"/>
              <p:cNvSpPr/>
              <p:nvPr/>
            </p:nvSpPr>
            <p:spPr>
              <a:xfrm flipV="1">
                <a:off x="85723" y="202307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55" name="Shape 255"/>
              <p:cNvSpPr/>
              <p:nvPr/>
            </p:nvSpPr>
            <p:spPr>
              <a:xfrm flipV="1">
                <a:off x="85723" y="4317141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56" name="Shape 256"/>
              <p:cNvSpPr/>
              <p:nvPr/>
            </p:nvSpPr>
            <p:spPr>
              <a:xfrm flipV="1">
                <a:off x="85723" y="5002947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57" name="Shape 257"/>
              <p:cNvSpPr/>
              <p:nvPr/>
            </p:nvSpPr>
            <p:spPr>
              <a:xfrm flipV="1">
                <a:off x="85723" y="5688751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58" name="Shape 258"/>
              <p:cNvSpPr/>
              <p:nvPr/>
            </p:nvSpPr>
            <p:spPr>
              <a:xfrm flipV="1">
                <a:off x="85723" y="6374557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59" name="Shape 259"/>
              <p:cNvSpPr/>
              <p:nvPr/>
            </p:nvSpPr>
            <p:spPr>
              <a:xfrm flipH="1">
                <a:off x="4419944" y="114300"/>
                <a:ext cx="1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0" name="Shape 260"/>
              <p:cNvSpPr/>
              <p:nvPr/>
            </p:nvSpPr>
            <p:spPr>
              <a:xfrm flipH="1">
                <a:off x="5105749" y="128588"/>
                <a:ext cx="2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1" name="Shape 261"/>
              <p:cNvSpPr/>
              <p:nvPr/>
            </p:nvSpPr>
            <p:spPr>
              <a:xfrm flipH="1">
                <a:off x="5791556" y="128588"/>
                <a:ext cx="1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2" name="Shape 262"/>
              <p:cNvSpPr/>
              <p:nvPr/>
            </p:nvSpPr>
            <p:spPr>
              <a:xfrm flipH="1">
                <a:off x="305110" y="128588"/>
                <a:ext cx="2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3" name="Shape 263"/>
              <p:cNvSpPr/>
              <p:nvPr/>
            </p:nvSpPr>
            <p:spPr>
              <a:xfrm flipH="1">
                <a:off x="990916" y="128588"/>
                <a:ext cx="1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4" name="Shape 264"/>
              <p:cNvSpPr/>
              <p:nvPr/>
            </p:nvSpPr>
            <p:spPr>
              <a:xfrm flipH="1">
                <a:off x="1676720" y="142876"/>
                <a:ext cx="2" cy="6572305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5" name="Shape 265"/>
              <p:cNvSpPr/>
              <p:nvPr/>
            </p:nvSpPr>
            <p:spPr>
              <a:xfrm flipH="1">
                <a:off x="2362527" y="142876"/>
                <a:ext cx="2" cy="6572305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267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180637" y="3185744"/>
              <a:ext cx="367023" cy="38170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8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789360" y="1967234"/>
              <a:ext cx="161490" cy="381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9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4507021" y="3949148"/>
              <a:ext cx="176171" cy="36702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0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319572" y="0"/>
              <a:ext cx="557874" cy="381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72" name="Shape 272"/>
          <p:cNvSpPr/>
          <p:nvPr/>
        </p:nvSpPr>
        <p:spPr>
          <a:xfrm>
            <a:off x="5910963" y="1555750"/>
            <a:ext cx="91172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avec</a:t>
            </a:r>
          </a:p>
        </p:txBody>
      </p:sp>
      <p:sp>
        <p:nvSpPr>
          <p:cNvPr id="273" name="Shape 273"/>
          <p:cNvSpPr/>
          <p:nvPr/>
        </p:nvSpPr>
        <p:spPr>
          <a:xfrm>
            <a:off x="6347773" y="2552700"/>
            <a:ext cx="6756401" cy="218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En considérant les deux fonctions précédentes, on peut s’attendre </a:t>
            </a:r>
            <a:endParaRPr sz="3600"/>
          </a:p>
          <a:p>
            <a:pPr lvl="0">
              <a:defRPr sz="1800"/>
            </a:pPr>
            <a:r>
              <a:rPr sz="3600"/>
              <a:t>à obtenir une similitude </a:t>
            </a:r>
            <a:endParaRPr sz="3600"/>
          </a:p>
          <a:p>
            <a:pPr lvl="0">
              <a:defRPr sz="1800"/>
            </a:pPr>
            <a:r>
              <a:rPr sz="3600"/>
              <a:t>directe décentrée. </a:t>
            </a:r>
          </a:p>
        </p:txBody>
      </p:sp>
      <p:sp>
        <p:nvSpPr>
          <p:cNvPr id="274" name="Shape 274"/>
          <p:cNvSpPr/>
          <p:nvPr/>
        </p:nvSpPr>
        <p:spPr>
          <a:xfrm>
            <a:off x="4445000" y="4826000"/>
            <a:ext cx="177800" cy="2159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26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grpSp>
        <p:nvGrpSpPr>
          <p:cNvPr id="283" name="Group 283"/>
          <p:cNvGrpSpPr/>
          <p:nvPr/>
        </p:nvGrpSpPr>
        <p:grpSpPr>
          <a:xfrm>
            <a:off x="2844800" y="3352800"/>
            <a:ext cx="3318934" cy="3200400"/>
            <a:chOff x="0" y="0"/>
            <a:chExt cx="3318933" cy="3200400"/>
          </a:xfrm>
        </p:grpSpPr>
        <p:sp>
          <p:nvSpPr>
            <p:cNvPr id="275" name="Shape 275"/>
            <p:cNvSpPr/>
            <p:nvPr/>
          </p:nvSpPr>
          <p:spPr>
            <a:xfrm>
              <a:off x="292100" y="165100"/>
              <a:ext cx="1270000" cy="1270000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Shape 276"/>
            <p:cNvSpPr/>
            <p:nvPr/>
          </p:nvSpPr>
          <p:spPr>
            <a:xfrm flipH="1">
              <a:off x="1845733" y="254000"/>
              <a:ext cx="1151468" cy="1236134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Shape 277"/>
            <p:cNvSpPr/>
            <p:nvPr/>
          </p:nvSpPr>
          <p:spPr>
            <a:xfrm flipH="1" flipV="1">
              <a:off x="1828799" y="1701799"/>
              <a:ext cx="1219201" cy="1176868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Shape 278"/>
            <p:cNvSpPr/>
            <p:nvPr/>
          </p:nvSpPr>
          <p:spPr>
            <a:xfrm flipV="1">
              <a:off x="389466" y="1689100"/>
              <a:ext cx="1172634" cy="1172634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Shape 279"/>
            <p:cNvSpPr/>
            <p:nvPr/>
          </p:nvSpPr>
          <p:spPr>
            <a:xfrm>
              <a:off x="1701800" y="0"/>
              <a:ext cx="8467" cy="1460500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Shape 280"/>
            <p:cNvSpPr/>
            <p:nvPr/>
          </p:nvSpPr>
          <p:spPr>
            <a:xfrm>
              <a:off x="0" y="1574800"/>
              <a:ext cx="1473200" cy="1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Shape 281"/>
            <p:cNvSpPr/>
            <p:nvPr/>
          </p:nvSpPr>
          <p:spPr>
            <a:xfrm flipH="1">
              <a:off x="1896533" y="1574800"/>
              <a:ext cx="1422401" cy="16942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Shape 282"/>
            <p:cNvSpPr/>
            <p:nvPr/>
          </p:nvSpPr>
          <p:spPr>
            <a:xfrm flipV="1">
              <a:off x="1689100" y="1828800"/>
              <a:ext cx="4234" cy="1371600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284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813800" y="5080000"/>
            <a:ext cx="1612900" cy="4318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87" name="Group 287"/>
          <p:cNvGrpSpPr/>
          <p:nvPr/>
        </p:nvGrpSpPr>
        <p:grpSpPr>
          <a:xfrm>
            <a:off x="7004415" y="6838950"/>
            <a:ext cx="3485785" cy="622300"/>
            <a:chOff x="0" y="0"/>
            <a:chExt cx="3485784" cy="622300"/>
          </a:xfrm>
        </p:grpSpPr>
        <p:sp>
          <p:nvSpPr>
            <p:cNvPr id="285" name="Shape 285"/>
            <p:cNvSpPr/>
            <p:nvPr/>
          </p:nvSpPr>
          <p:spPr>
            <a:xfrm>
              <a:off x="0" y="0"/>
              <a:ext cx="316981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Rotation d’angle</a:t>
              </a:r>
            </a:p>
          </p:txBody>
        </p:sp>
        <p:pic>
          <p:nvPicPr>
            <p:cNvPr id="286" name="droppedImage.pdf"/>
            <p:cNvPicPr/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3282584" y="184150"/>
              <a:ext cx="2032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90" name="Group 290"/>
          <p:cNvGrpSpPr/>
          <p:nvPr/>
        </p:nvGrpSpPr>
        <p:grpSpPr>
          <a:xfrm>
            <a:off x="7014374" y="6089650"/>
            <a:ext cx="4618826" cy="622300"/>
            <a:chOff x="0" y="0"/>
            <a:chExt cx="4618825" cy="622300"/>
          </a:xfrm>
        </p:grpSpPr>
        <p:sp>
          <p:nvSpPr>
            <p:cNvPr id="288" name="Shape 288"/>
            <p:cNvSpPr/>
            <p:nvPr/>
          </p:nvSpPr>
          <p:spPr>
            <a:xfrm>
              <a:off x="0" y="0"/>
              <a:ext cx="426749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Homothétie de facteur</a:t>
              </a:r>
            </a:p>
          </p:txBody>
        </p:sp>
        <p:pic>
          <p:nvPicPr>
            <p:cNvPr id="289" name="droppedImage.pdf"/>
            <p:cNvPicPr/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4415625" y="247650"/>
              <a:ext cx="2032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93" name="Group 293"/>
          <p:cNvGrpSpPr/>
          <p:nvPr/>
        </p:nvGrpSpPr>
        <p:grpSpPr>
          <a:xfrm>
            <a:off x="3725333" y="2743200"/>
            <a:ext cx="1574801" cy="2167467"/>
            <a:chOff x="0" y="0"/>
            <a:chExt cx="1574800" cy="2167466"/>
          </a:xfrm>
        </p:grpSpPr>
        <p:sp>
          <p:nvSpPr>
            <p:cNvPr id="291" name="Shape 291"/>
            <p:cNvSpPr/>
            <p:nvPr/>
          </p:nvSpPr>
          <p:spPr>
            <a:xfrm>
              <a:off x="474133" y="1164813"/>
              <a:ext cx="1100667" cy="1002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21600" y="21308"/>
                  </a:moveTo>
                  <a:cubicBezTo>
                    <a:pt x="21600" y="21308"/>
                    <a:pt x="20271" y="8713"/>
                    <a:pt x="17612" y="4755"/>
                  </a:cubicBezTo>
                  <a:cubicBezTo>
                    <a:pt x="16443" y="3014"/>
                    <a:pt x="10719" y="500"/>
                    <a:pt x="8640" y="77"/>
                  </a:cubicBezTo>
                  <a:cubicBezTo>
                    <a:pt x="6831" y="-292"/>
                    <a:pt x="0" y="796"/>
                    <a:pt x="0" y="796"/>
                  </a:cubicBezTo>
                </a:path>
              </a:pathLst>
            </a:custGeom>
            <a:noFill/>
            <a:ln w="38100" cap="flat">
              <a:solidFill>
                <a:srgbClr val="77BB4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292" name="Shape 292"/>
            <p:cNvSpPr/>
            <p:nvPr/>
          </p:nvSpPr>
          <p:spPr>
            <a:xfrm>
              <a:off x="0" y="0"/>
              <a:ext cx="778933" cy="208280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294" name="Shape 294"/>
          <p:cNvSpPr/>
          <p:nvPr/>
        </p:nvSpPr>
        <p:spPr>
          <a:xfrm>
            <a:off x="7079388" y="7791450"/>
            <a:ext cx="18006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de centre</a:t>
            </a:r>
          </a:p>
        </p:txBody>
      </p:sp>
      <p:sp>
        <p:nvSpPr>
          <p:cNvPr id="295" name="Shape 295"/>
          <p:cNvSpPr/>
          <p:nvPr/>
        </p:nvSpPr>
        <p:spPr>
          <a:xfrm>
            <a:off x="9245227" y="7816850"/>
            <a:ext cx="29535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?</a:t>
            </a:r>
          </a:p>
        </p:txBody>
      </p:sp>
      <p:grpSp>
        <p:nvGrpSpPr>
          <p:cNvPr id="298" name="Group 298"/>
          <p:cNvGrpSpPr/>
          <p:nvPr/>
        </p:nvGrpSpPr>
        <p:grpSpPr>
          <a:xfrm>
            <a:off x="9613900" y="5207000"/>
            <a:ext cx="2057400" cy="1435100"/>
            <a:chOff x="0" y="0"/>
            <a:chExt cx="2057400" cy="1435100"/>
          </a:xfrm>
        </p:grpSpPr>
        <p:sp>
          <p:nvSpPr>
            <p:cNvPr id="296" name="Shape 296"/>
            <p:cNvSpPr/>
            <p:nvPr/>
          </p:nvSpPr>
          <p:spPr>
            <a:xfrm>
              <a:off x="0" y="0"/>
              <a:ext cx="330200" cy="444500"/>
            </a:xfrm>
            <a:prstGeom prst="roundRect">
              <a:avLst>
                <a:gd name="adj" fmla="val 50000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97" name="Shape 297"/>
            <p:cNvSpPr/>
            <p:nvPr/>
          </p:nvSpPr>
          <p:spPr>
            <a:xfrm>
              <a:off x="1727200" y="990600"/>
              <a:ext cx="330200" cy="444500"/>
            </a:xfrm>
            <a:prstGeom prst="roundRect">
              <a:avLst>
                <a:gd name="adj" fmla="val 50000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301" name="Group 301"/>
          <p:cNvGrpSpPr/>
          <p:nvPr/>
        </p:nvGrpSpPr>
        <p:grpSpPr>
          <a:xfrm>
            <a:off x="10198100" y="5016500"/>
            <a:ext cx="330200" cy="2413000"/>
            <a:chOff x="0" y="0"/>
            <a:chExt cx="330200" cy="2413000"/>
          </a:xfrm>
        </p:grpSpPr>
        <p:sp>
          <p:nvSpPr>
            <p:cNvPr id="299" name="Shape 299"/>
            <p:cNvSpPr/>
            <p:nvPr/>
          </p:nvSpPr>
          <p:spPr>
            <a:xfrm>
              <a:off x="12700" y="0"/>
              <a:ext cx="292100" cy="368300"/>
            </a:xfrm>
            <a:prstGeom prst="roundRect">
              <a:avLst>
                <a:gd name="adj" fmla="val 50000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00" name="Shape 300"/>
            <p:cNvSpPr/>
            <p:nvPr/>
          </p:nvSpPr>
          <p:spPr>
            <a:xfrm>
              <a:off x="0" y="1968500"/>
              <a:ext cx="330200" cy="444500"/>
            </a:xfrm>
            <a:prstGeom prst="roundRect">
              <a:avLst>
                <a:gd name="adj" fmla="val 50000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304" name="Group 304"/>
          <p:cNvGrpSpPr/>
          <p:nvPr/>
        </p:nvGrpSpPr>
        <p:grpSpPr>
          <a:xfrm>
            <a:off x="3962400" y="1701800"/>
            <a:ext cx="5143500" cy="3924300"/>
            <a:chOff x="0" y="0"/>
            <a:chExt cx="5143500" cy="3924300"/>
          </a:xfrm>
        </p:grpSpPr>
        <p:sp>
          <p:nvSpPr>
            <p:cNvPr id="302" name="Shape 302"/>
            <p:cNvSpPr/>
            <p:nvPr/>
          </p:nvSpPr>
          <p:spPr>
            <a:xfrm>
              <a:off x="0" y="0"/>
              <a:ext cx="330200" cy="444500"/>
            </a:xfrm>
            <a:prstGeom prst="roundRect">
              <a:avLst>
                <a:gd name="adj" fmla="val 50000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03" name="Shape 303"/>
            <p:cNvSpPr/>
            <p:nvPr/>
          </p:nvSpPr>
          <p:spPr>
            <a:xfrm>
              <a:off x="4813300" y="3479800"/>
              <a:ext cx="330200" cy="444500"/>
            </a:xfrm>
            <a:prstGeom prst="roundRect">
              <a:avLst>
                <a:gd name="adj" fmla="val 50000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pic>
        <p:nvPicPr>
          <p:cNvPr id="305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940800" y="7924800"/>
            <a:ext cx="2667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306" name="Shape 306"/>
          <p:cNvSpPr/>
          <p:nvPr/>
        </p:nvSpPr>
        <p:spPr>
          <a:xfrm>
            <a:off x="6998611" y="8642350"/>
            <a:ext cx="249562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Eh bien non!</a:t>
            </a:r>
          </a:p>
        </p:txBody>
      </p:sp>
      <p:pic>
        <p:nvPicPr>
          <p:cNvPr id="307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0744200" y="1612900"/>
            <a:ext cx="1079500" cy="431800"/>
          </a:xfrm>
          <a:prstGeom prst="rect">
            <a:avLst/>
          </a:prstGeom>
          <a:ln w="12700">
            <a:miter lim="400000"/>
          </a:ln>
        </p:spPr>
      </p:pic>
      <p:sp>
        <p:nvSpPr>
          <p:cNvPr id="308" name="Shape 308"/>
          <p:cNvSpPr/>
          <p:nvPr/>
        </p:nvSpPr>
        <p:spPr>
          <a:xfrm>
            <a:off x="9775223" y="1479550"/>
            <a:ext cx="44760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et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presetClass="entr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presetClass="entr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4" grpId="16"/>
      <p:bldP build="whole" bldLvl="1" animBg="1" rev="0" advAuto="0" spid="284" grpId="8"/>
      <p:bldP build="whole" bldLvl="1" animBg="1" rev="0" advAuto="0" spid="245" grpId="1"/>
      <p:bldP build="whole" bldLvl="1" animBg="1" rev="0" advAuto="0" spid="305" grpId="18"/>
      <p:bldP build="whole" bldLvl="1" animBg="1" rev="0" advAuto="0" spid="272" grpId="2"/>
      <p:bldP build="whole" bldLvl="1" animBg="1" rev="0" advAuto="0" spid="290" grpId="10"/>
      <p:bldP build="whole" bldLvl="1" animBg="1" rev="0" advAuto="0" spid="283" grpId="12"/>
      <p:bldP build="whole" bldLvl="1" animBg="1" rev="0" advAuto="0" spid="274" grpId="17"/>
      <p:bldP build="whole" bldLvl="1" animBg="1" rev="0" advAuto="0" spid="246" grpId="3"/>
      <p:bldP build="whole" bldLvl="1" animBg="1" rev="0" advAuto="0" spid="301" grpId="14"/>
      <p:bldP build="whole" bldLvl="1" animBg="1" rev="0" advAuto="0" spid="287" grpId="13"/>
      <p:bldP build="whole" bldLvl="1" animBg="1" rev="0" advAuto="0" spid="304" grpId="9"/>
      <p:bldP build="whole" bldLvl="1" animBg="1" rev="0" advAuto="0" spid="307" grpId="5"/>
      <p:bldP build="whole" bldLvl="1" animBg="1" rev="0" advAuto="0" spid="308" grpId="4"/>
      <p:bldP build="whole" bldLvl="1" animBg="1" rev="0" advAuto="0" spid="295" grpId="19"/>
      <p:bldP build="whole" bldLvl="1" animBg="1" rev="0" advAuto="0" spid="273" grpId="6"/>
      <p:bldP build="whole" bldLvl="1" animBg="1" rev="0" advAuto="0" spid="271" grpId="7"/>
      <p:bldP build="whole" bldLvl="1" animBg="1" rev="0" advAuto="0" spid="293" grpId="15"/>
      <p:bldP build="whole" bldLvl="1" animBg="1" rev="0" advAuto="0" spid="298" grpId="11"/>
      <p:bldP build="whole" bldLvl="1" animBg="1" rev="0" advAuto="0" spid="306" grpId="2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/>
          <p:nvPr/>
        </p:nvSpPr>
        <p:spPr>
          <a:xfrm>
            <a:off x="1481094" y="209550"/>
            <a:ext cx="100762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Comment faire pour trouver le centre de la similitude?</a:t>
            </a:r>
          </a:p>
        </p:txBody>
      </p:sp>
      <p:sp>
        <p:nvSpPr>
          <p:cNvPr id="311" name="Shape 311"/>
          <p:cNvSpPr/>
          <p:nvPr/>
        </p:nvSpPr>
        <p:spPr>
          <a:xfrm>
            <a:off x="-40327" y="13208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 centre de la similitude a une particularité qu’aucun </a:t>
            </a:r>
            <a:endParaRPr sz="3600"/>
          </a:p>
          <a:p>
            <a:pPr lvl="0">
              <a:defRPr sz="1800"/>
            </a:pPr>
            <a:r>
              <a:rPr sz="3600"/>
              <a:t>autre point du plan ne possède.</a:t>
            </a:r>
          </a:p>
        </p:txBody>
      </p:sp>
      <p:sp>
        <p:nvSpPr>
          <p:cNvPr id="312" name="Shape 312"/>
          <p:cNvSpPr/>
          <p:nvPr/>
        </p:nvSpPr>
        <p:spPr>
          <a:xfrm>
            <a:off x="5575380" y="2876550"/>
            <a:ext cx="186228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Il est fixe!</a:t>
            </a:r>
          </a:p>
        </p:txBody>
      </p:sp>
      <p:grpSp>
        <p:nvGrpSpPr>
          <p:cNvPr id="315" name="Group 315"/>
          <p:cNvGrpSpPr/>
          <p:nvPr/>
        </p:nvGrpSpPr>
        <p:grpSpPr>
          <a:xfrm>
            <a:off x="1531001" y="3752850"/>
            <a:ext cx="6877646" cy="622300"/>
            <a:chOff x="0" y="0"/>
            <a:chExt cx="6877645" cy="622300"/>
          </a:xfrm>
        </p:grpSpPr>
        <p:sp>
          <p:nvSpPr>
            <p:cNvPr id="313" name="Shape 313"/>
            <p:cNvSpPr/>
            <p:nvPr/>
          </p:nvSpPr>
          <p:spPr>
            <a:xfrm>
              <a:off x="0" y="0"/>
              <a:ext cx="687764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On cherche donc un point      tel que</a:t>
              </a:r>
            </a:p>
          </p:txBody>
        </p:sp>
        <p:pic>
          <p:nvPicPr>
            <p:cNvPr id="314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034898" y="234950"/>
              <a:ext cx="368301" cy="279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16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45500" y="3873500"/>
            <a:ext cx="2019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095500" y="4762500"/>
            <a:ext cx="4178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41900" y="5499100"/>
            <a:ext cx="25273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9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810500" y="5524500"/>
            <a:ext cx="2273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092700" y="6667500"/>
            <a:ext cx="2146300" cy="965200"/>
          </a:xfrm>
          <a:prstGeom prst="rect">
            <a:avLst/>
          </a:prstGeom>
          <a:ln w="12700">
            <a:miter lim="400000"/>
          </a:ln>
        </p:spPr>
      </p:pic>
      <p:sp>
        <p:nvSpPr>
          <p:cNvPr id="321" name="Shape 321"/>
          <p:cNvSpPr/>
          <p:nvPr/>
        </p:nvSpPr>
        <p:spPr>
          <a:xfrm>
            <a:off x="6019800" y="6515100"/>
            <a:ext cx="1270000" cy="1270000"/>
          </a:xfrm>
          <a:prstGeom prst="roundRect">
            <a:avLst>
              <a:gd name="adj" fmla="val 15000"/>
            </a:avLst>
          </a:prstGeom>
          <a:solidFill>
            <a:srgbClr val="FF2600">
              <a:alpha val="30000"/>
            </a:srgbClr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22" name="Shape 322"/>
          <p:cNvSpPr/>
          <p:nvPr/>
        </p:nvSpPr>
        <p:spPr>
          <a:xfrm>
            <a:off x="4131251" y="8172450"/>
            <a:ext cx="472514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 centre de la similitude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0" grpId="1"/>
      <p:bldP build="whole" bldLvl="1" animBg="1" rev="0" advAuto="0" spid="317" grpId="6"/>
      <p:bldP build="whole" bldLvl="1" animBg="1" rev="0" advAuto="0" spid="318" grpId="7"/>
      <p:bldP build="whole" bldLvl="1" animBg="1" rev="0" advAuto="0" spid="321" grpId="11"/>
      <p:bldP build="whole" bldLvl="1" animBg="1" rev="0" advAuto="0" spid="315" grpId="4"/>
      <p:bldP build="whole" bldLvl="1" animBg="1" rev="0" advAuto="0" spid="311" grpId="2"/>
      <p:bldP build="whole" bldLvl="1" animBg="1" rev="0" advAuto="0" spid="312" grpId="3"/>
      <p:bldP build="whole" bldLvl="1" animBg="1" rev="0" advAuto="0" spid="322" grpId="10"/>
      <p:bldP build="whole" bldLvl="1" animBg="1" rev="0" advAuto="0" spid="320" grpId="9"/>
      <p:bldP build="whole" bldLvl="1" animBg="1" rev="0" advAuto="0" spid="316" grpId="5"/>
      <p:bldP build="whole" bldLvl="1" animBg="1" rev="0" advAuto="0" spid="319" grpId="8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/>
          <p:nvPr/>
        </p:nvSpPr>
        <p:spPr>
          <a:xfrm>
            <a:off x="1417804" y="158750"/>
            <a:ext cx="102028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aime bien avoir des formes d’équations qui parlent.</a:t>
            </a:r>
          </a:p>
        </p:txBody>
      </p:sp>
      <p:grpSp>
        <p:nvGrpSpPr>
          <p:cNvPr id="327" name="Group 327"/>
          <p:cNvGrpSpPr/>
          <p:nvPr/>
        </p:nvGrpSpPr>
        <p:grpSpPr>
          <a:xfrm>
            <a:off x="1729661" y="1085850"/>
            <a:ext cx="7452439" cy="622300"/>
            <a:chOff x="0" y="0"/>
            <a:chExt cx="7452438" cy="622300"/>
          </a:xfrm>
        </p:grpSpPr>
        <p:sp>
          <p:nvSpPr>
            <p:cNvPr id="325" name="Shape 325"/>
            <p:cNvSpPr/>
            <p:nvPr/>
          </p:nvSpPr>
          <p:spPr>
            <a:xfrm>
              <a:off x="0" y="0"/>
              <a:ext cx="444832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Sachant que la fonction</a:t>
              </a:r>
            </a:p>
          </p:txBody>
        </p:sp>
        <p:pic>
          <p:nvPicPr>
            <p:cNvPr id="326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645738" y="133350"/>
              <a:ext cx="28067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28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813800" y="1943100"/>
            <a:ext cx="2146300" cy="965200"/>
          </a:xfrm>
          <a:prstGeom prst="rect">
            <a:avLst/>
          </a:prstGeom>
          <a:ln w="12700">
            <a:miter lim="400000"/>
          </a:ln>
        </p:spPr>
      </p:pic>
      <p:sp>
        <p:nvSpPr>
          <p:cNvPr id="329" name="Shape 329"/>
          <p:cNvSpPr/>
          <p:nvPr/>
        </p:nvSpPr>
        <p:spPr>
          <a:xfrm>
            <a:off x="1986278" y="2139950"/>
            <a:ext cx="644969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est une similitude directe de centre</a:t>
            </a:r>
          </a:p>
        </p:txBody>
      </p:sp>
      <p:sp>
        <p:nvSpPr>
          <p:cNvPr id="330" name="Shape 330"/>
          <p:cNvSpPr/>
          <p:nvPr/>
        </p:nvSpPr>
        <p:spPr>
          <a:xfrm>
            <a:off x="1064784" y="3384550"/>
            <a:ext cx="1098507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ça serait bien de voir ce centre directement dans l’équation.</a:t>
            </a:r>
          </a:p>
        </p:txBody>
      </p:sp>
      <p:pic>
        <p:nvPicPr>
          <p:cNvPr id="331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3300" y="4737100"/>
            <a:ext cx="2806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2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076700" y="4406900"/>
            <a:ext cx="33274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3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759700" y="4495800"/>
            <a:ext cx="44323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4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816100" y="5829300"/>
            <a:ext cx="5181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5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404100" y="6235700"/>
            <a:ext cx="32639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39" name="Group 339"/>
          <p:cNvGrpSpPr/>
          <p:nvPr/>
        </p:nvGrpSpPr>
        <p:grpSpPr>
          <a:xfrm>
            <a:off x="3746500" y="1765300"/>
            <a:ext cx="7289800" cy="5207000"/>
            <a:chOff x="0" y="0"/>
            <a:chExt cx="7289800" cy="5207000"/>
          </a:xfrm>
        </p:grpSpPr>
        <p:sp>
          <p:nvSpPr>
            <p:cNvPr id="336" name="Shape 336"/>
            <p:cNvSpPr/>
            <p:nvPr/>
          </p:nvSpPr>
          <p:spPr>
            <a:xfrm>
              <a:off x="6019800" y="0"/>
              <a:ext cx="1270000" cy="1270000"/>
            </a:xfrm>
            <a:prstGeom prst="roundRect">
              <a:avLst>
                <a:gd name="adj" fmla="val 15000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37" name="Shape 337"/>
            <p:cNvSpPr/>
            <p:nvPr/>
          </p:nvSpPr>
          <p:spPr>
            <a:xfrm>
              <a:off x="0" y="3937000"/>
              <a:ext cx="1270000" cy="1270000"/>
            </a:xfrm>
            <a:prstGeom prst="roundRect">
              <a:avLst>
                <a:gd name="adj" fmla="val 15000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38" name="Shape 338"/>
            <p:cNvSpPr/>
            <p:nvPr/>
          </p:nvSpPr>
          <p:spPr>
            <a:xfrm>
              <a:off x="2057400" y="3924300"/>
              <a:ext cx="1270000" cy="1270000"/>
            </a:xfrm>
            <a:prstGeom prst="roundRect">
              <a:avLst>
                <a:gd name="adj" fmla="val 15000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343" name="Group 343"/>
          <p:cNvGrpSpPr/>
          <p:nvPr/>
        </p:nvGrpSpPr>
        <p:grpSpPr>
          <a:xfrm>
            <a:off x="8699500" y="2273300"/>
            <a:ext cx="2070100" cy="4483100"/>
            <a:chOff x="0" y="0"/>
            <a:chExt cx="2070100" cy="4483100"/>
          </a:xfrm>
        </p:grpSpPr>
        <p:sp>
          <p:nvSpPr>
            <p:cNvPr id="340" name="Shape 340"/>
            <p:cNvSpPr/>
            <p:nvPr/>
          </p:nvSpPr>
          <p:spPr>
            <a:xfrm>
              <a:off x="0" y="0"/>
              <a:ext cx="584200" cy="508000"/>
            </a:xfrm>
            <a:prstGeom prst="roundRect">
              <a:avLst>
                <a:gd name="adj" fmla="val 37500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41" name="Shape 341"/>
            <p:cNvSpPr/>
            <p:nvPr/>
          </p:nvSpPr>
          <p:spPr>
            <a:xfrm>
              <a:off x="292100" y="3975100"/>
              <a:ext cx="584200" cy="508000"/>
            </a:xfrm>
            <a:prstGeom prst="roundRect">
              <a:avLst>
                <a:gd name="adj" fmla="val 37500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42" name="Shape 342"/>
            <p:cNvSpPr/>
            <p:nvPr/>
          </p:nvSpPr>
          <p:spPr>
            <a:xfrm>
              <a:off x="1485900" y="3962400"/>
              <a:ext cx="584200" cy="508000"/>
            </a:xfrm>
            <a:prstGeom prst="roundRect">
              <a:avLst>
                <a:gd name="adj" fmla="val 37500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pic>
        <p:nvPicPr>
          <p:cNvPr id="344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476500" y="7962900"/>
            <a:ext cx="4241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5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496300" y="7924800"/>
            <a:ext cx="1612900" cy="431800"/>
          </a:xfrm>
          <a:prstGeom prst="rect">
            <a:avLst/>
          </a:prstGeom>
          <a:ln w="12700">
            <a:miter lim="400000"/>
          </a:ln>
        </p:spPr>
      </p:pic>
      <p:sp>
        <p:nvSpPr>
          <p:cNvPr id="346" name="Shape 346"/>
          <p:cNvSpPr/>
          <p:nvPr/>
        </p:nvSpPr>
        <p:spPr>
          <a:xfrm>
            <a:off x="7155563" y="7854950"/>
            <a:ext cx="91172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avec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6" grpId="13"/>
      <p:bldP build="whole" bldLvl="1" animBg="1" rev="0" advAuto="0" spid="343" grpId="11"/>
      <p:bldP build="whole" bldLvl="1" animBg="1" rev="0" advAuto="0" spid="339" grpId="9"/>
      <p:bldP build="whole" bldLvl="1" animBg="1" rev="0" advAuto="0" spid="331" grpId="5"/>
      <p:bldP build="whole" bldLvl="1" animBg="1" rev="0" advAuto="0" spid="329" grpId="2"/>
      <p:bldP build="whole" bldLvl="1" animBg="1" rev="0" advAuto="0" spid="327" grpId="1"/>
      <p:bldP build="whole" bldLvl="1" animBg="1" rev="0" advAuto="0" spid="344" grpId="12"/>
      <p:bldP build="whole" bldLvl="1" animBg="1" rev="0" advAuto="0" spid="333" grpId="7"/>
      <p:bldP build="whole" bldLvl="1" animBg="1" rev="0" advAuto="0" spid="335" grpId="10"/>
      <p:bldP build="whole" bldLvl="1" animBg="1" rev="0" advAuto="0" spid="345" grpId="14"/>
      <p:bldP build="whole" bldLvl="1" animBg="1" rev="0" advAuto="0" spid="332" grpId="6"/>
      <p:bldP build="whole" bldLvl="1" animBg="1" rev="0" advAuto="0" spid="334" grpId="8"/>
      <p:bldP build="whole" bldLvl="1" animBg="1" rev="0" advAuto="0" spid="330" grpId="4"/>
      <p:bldP build="whole" bldLvl="1" animBg="1" rev="0" advAuto="0" spid="328" grpId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349" name="Shape 349"/>
          <p:cNvSpPr/>
          <p:nvPr/>
        </p:nvSpPr>
        <p:spPr>
          <a:xfrm>
            <a:off x="5549379" y="4559300"/>
            <a:ext cx="18975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p.312 # 2</a:t>
            </a:r>
          </a:p>
        </p:txBody>
      </p:sp>
    </p:spTree>
  </p:cSld>
  <p:clrMapOvr>
    <a:masterClrMapping/>
  </p:clrMapOvr>
  <p:transition spd="slow" advClick="1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/>
          <p:nvPr/>
        </p:nvSpPr>
        <p:spPr>
          <a:xfrm>
            <a:off x="3325880" y="158750"/>
            <a:ext cx="636128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Regardons maintenant la fonction</a:t>
            </a:r>
          </a:p>
        </p:txBody>
      </p:sp>
      <p:pic>
        <p:nvPicPr>
          <p:cNvPr id="352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64200" y="876300"/>
            <a:ext cx="16764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77" name="Group 377"/>
          <p:cNvGrpSpPr/>
          <p:nvPr/>
        </p:nvGrpSpPr>
        <p:grpSpPr>
          <a:xfrm>
            <a:off x="279402" y="1676400"/>
            <a:ext cx="6547660" cy="6997700"/>
            <a:chOff x="0" y="0"/>
            <a:chExt cx="6547658" cy="6997699"/>
          </a:xfrm>
        </p:grpSpPr>
        <p:grpSp>
          <p:nvGrpSpPr>
            <p:cNvPr id="372" name="Group 372"/>
            <p:cNvGrpSpPr/>
            <p:nvPr/>
          </p:nvGrpSpPr>
          <p:grpSpPr>
            <a:xfrm>
              <a:off x="0" y="234893"/>
              <a:ext cx="6400856" cy="6762807"/>
              <a:chOff x="0" y="0"/>
              <a:chExt cx="6400855" cy="6762805"/>
            </a:xfrm>
          </p:grpSpPr>
          <p:sp>
            <p:nvSpPr>
              <p:cNvPr id="353" name="Shape 353"/>
              <p:cNvSpPr/>
              <p:nvPr/>
            </p:nvSpPr>
            <p:spPr>
              <a:xfrm flipH="1">
                <a:off x="3729066" y="114300"/>
                <a:ext cx="2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54" name="Shape 354"/>
              <p:cNvSpPr/>
              <p:nvPr/>
            </p:nvSpPr>
            <p:spPr>
              <a:xfrm flipV="1">
                <a:off x="85723" y="2938480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55" name="Shape 355"/>
              <p:cNvSpPr/>
              <p:nvPr/>
            </p:nvSpPr>
            <p:spPr>
              <a:xfrm flipH="1">
                <a:off x="3048022" y="0"/>
                <a:ext cx="2" cy="6762806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56" name="Shape 356"/>
              <p:cNvSpPr/>
              <p:nvPr/>
            </p:nvSpPr>
            <p:spPr>
              <a:xfrm flipH="1" flipV="1">
                <a:off x="0" y="3633817"/>
                <a:ext cx="6400856" cy="2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57" name="Shape 357"/>
              <p:cNvSpPr/>
              <p:nvPr/>
            </p:nvSpPr>
            <p:spPr>
              <a:xfrm flipV="1">
                <a:off x="85723" y="2259725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58" name="Shape 358"/>
              <p:cNvSpPr/>
              <p:nvPr/>
            </p:nvSpPr>
            <p:spPr>
              <a:xfrm flipV="1">
                <a:off x="85723" y="1573919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59" name="Shape 359"/>
              <p:cNvSpPr/>
              <p:nvPr/>
            </p:nvSpPr>
            <p:spPr>
              <a:xfrm flipV="1">
                <a:off x="85723" y="888113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60" name="Shape 360"/>
              <p:cNvSpPr/>
              <p:nvPr/>
            </p:nvSpPr>
            <p:spPr>
              <a:xfrm flipV="1">
                <a:off x="85723" y="202307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61" name="Shape 361"/>
              <p:cNvSpPr/>
              <p:nvPr/>
            </p:nvSpPr>
            <p:spPr>
              <a:xfrm flipV="1">
                <a:off x="85723" y="4317141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62" name="Shape 362"/>
              <p:cNvSpPr/>
              <p:nvPr/>
            </p:nvSpPr>
            <p:spPr>
              <a:xfrm flipV="1">
                <a:off x="85723" y="5002947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63" name="Shape 363"/>
              <p:cNvSpPr/>
              <p:nvPr/>
            </p:nvSpPr>
            <p:spPr>
              <a:xfrm flipV="1">
                <a:off x="85723" y="5688751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64" name="Shape 364"/>
              <p:cNvSpPr/>
              <p:nvPr/>
            </p:nvSpPr>
            <p:spPr>
              <a:xfrm flipV="1">
                <a:off x="85723" y="6374557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65" name="Shape 365"/>
              <p:cNvSpPr/>
              <p:nvPr/>
            </p:nvSpPr>
            <p:spPr>
              <a:xfrm flipH="1">
                <a:off x="4419944" y="114300"/>
                <a:ext cx="1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66" name="Shape 366"/>
              <p:cNvSpPr/>
              <p:nvPr/>
            </p:nvSpPr>
            <p:spPr>
              <a:xfrm flipH="1">
                <a:off x="5105749" y="128588"/>
                <a:ext cx="2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67" name="Shape 367"/>
              <p:cNvSpPr/>
              <p:nvPr/>
            </p:nvSpPr>
            <p:spPr>
              <a:xfrm flipH="1">
                <a:off x="5791556" y="128588"/>
                <a:ext cx="1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68" name="Shape 368"/>
              <p:cNvSpPr/>
              <p:nvPr/>
            </p:nvSpPr>
            <p:spPr>
              <a:xfrm flipH="1">
                <a:off x="305110" y="128588"/>
                <a:ext cx="2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69" name="Shape 369"/>
              <p:cNvSpPr/>
              <p:nvPr/>
            </p:nvSpPr>
            <p:spPr>
              <a:xfrm flipH="1">
                <a:off x="990916" y="128588"/>
                <a:ext cx="1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70" name="Shape 370"/>
              <p:cNvSpPr/>
              <p:nvPr/>
            </p:nvSpPr>
            <p:spPr>
              <a:xfrm flipH="1">
                <a:off x="1676720" y="142876"/>
                <a:ext cx="2" cy="6572305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71" name="Shape 371"/>
              <p:cNvSpPr/>
              <p:nvPr/>
            </p:nvSpPr>
            <p:spPr>
              <a:xfrm flipH="1">
                <a:off x="2362527" y="142876"/>
                <a:ext cx="2" cy="6572305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373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180637" y="3185744"/>
              <a:ext cx="367023" cy="38170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4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789360" y="1967234"/>
              <a:ext cx="161490" cy="381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5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507021" y="3949148"/>
              <a:ext cx="176171" cy="36702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6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319572" y="0"/>
              <a:ext cx="557874" cy="381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80" name="Group 380"/>
          <p:cNvGrpSpPr/>
          <p:nvPr/>
        </p:nvGrpSpPr>
        <p:grpSpPr>
          <a:xfrm>
            <a:off x="4648199" y="2971800"/>
            <a:ext cx="1485901" cy="609601"/>
            <a:chOff x="0" y="0"/>
            <a:chExt cx="1485900" cy="609600"/>
          </a:xfrm>
        </p:grpSpPr>
        <p:sp>
          <p:nvSpPr>
            <p:cNvPr id="378" name="Shape 378"/>
            <p:cNvSpPr/>
            <p:nvPr/>
          </p:nvSpPr>
          <p:spPr>
            <a:xfrm>
              <a:off x="0" y="393700"/>
              <a:ext cx="1778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26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379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368300" y="0"/>
              <a:ext cx="1117600" cy="368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83" name="Group 383"/>
          <p:cNvGrpSpPr/>
          <p:nvPr/>
        </p:nvGrpSpPr>
        <p:grpSpPr>
          <a:xfrm>
            <a:off x="4622799" y="7137400"/>
            <a:ext cx="1498601" cy="546101"/>
            <a:chOff x="0" y="0"/>
            <a:chExt cx="1498600" cy="546100"/>
          </a:xfrm>
        </p:grpSpPr>
        <p:sp>
          <p:nvSpPr>
            <p:cNvPr id="381" name="Shape 381"/>
            <p:cNvSpPr/>
            <p:nvPr/>
          </p:nvSpPr>
          <p:spPr>
            <a:xfrm>
              <a:off x="0" y="330200"/>
              <a:ext cx="1778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26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382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381000" y="0"/>
              <a:ext cx="11176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84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235700" y="7124700"/>
            <a:ext cx="22098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385" name="Shape 385"/>
          <p:cNvSpPr/>
          <p:nvPr/>
        </p:nvSpPr>
        <p:spPr>
          <a:xfrm>
            <a:off x="2552700" y="4711700"/>
            <a:ext cx="177800" cy="2159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0433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86" name="Shape 386"/>
          <p:cNvSpPr/>
          <p:nvPr/>
        </p:nvSpPr>
        <p:spPr>
          <a:xfrm>
            <a:off x="2540000" y="6096000"/>
            <a:ext cx="177800" cy="2159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0433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87" name="Shape 387"/>
          <p:cNvSpPr/>
          <p:nvPr/>
        </p:nvSpPr>
        <p:spPr>
          <a:xfrm>
            <a:off x="1168400" y="8166100"/>
            <a:ext cx="177800" cy="2159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00F9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88" name="Shape 388"/>
          <p:cNvSpPr/>
          <p:nvPr/>
        </p:nvSpPr>
        <p:spPr>
          <a:xfrm>
            <a:off x="1143000" y="2667000"/>
            <a:ext cx="177800" cy="2159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00F9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grpSp>
        <p:nvGrpSpPr>
          <p:cNvPr id="391" name="Group 391"/>
          <p:cNvGrpSpPr/>
          <p:nvPr/>
        </p:nvGrpSpPr>
        <p:grpSpPr>
          <a:xfrm>
            <a:off x="6083300" y="2133600"/>
            <a:ext cx="6616099" cy="3907926"/>
            <a:chOff x="499812" y="0"/>
            <a:chExt cx="6616098" cy="3907925"/>
          </a:xfrm>
        </p:grpSpPr>
        <p:sp>
          <p:nvSpPr>
            <p:cNvPr id="389" name="Shape 389"/>
            <p:cNvSpPr/>
            <p:nvPr/>
          </p:nvSpPr>
          <p:spPr>
            <a:xfrm flipV="1">
              <a:off x="499812" y="2908299"/>
              <a:ext cx="1" cy="999627"/>
            </a:xfrm>
            <a:prstGeom prst="line">
              <a:avLst/>
            </a:prstGeom>
            <a:noFill/>
            <a:ln w="38100" cap="flat">
              <a:solidFill>
                <a:srgbClr val="0056D6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Shape 390"/>
            <p:cNvSpPr/>
            <p:nvPr/>
          </p:nvSpPr>
          <p:spPr>
            <a:xfrm>
              <a:off x="1693011" y="0"/>
              <a:ext cx="5422901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Une réflexion par rapport</a:t>
              </a:r>
              <a:endParaRPr sz="3600"/>
            </a:p>
            <a:p>
              <a:pPr lvl="0">
                <a:defRPr sz="1800"/>
              </a:pPr>
              <a:r>
                <a:rPr sz="3600"/>
                <a:t> à l’axe réel.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3" grpId="4"/>
      <p:bldP build="whole" bldLvl="1" animBg="1" rev="0" advAuto="0" spid="385" grpId="6"/>
      <p:bldP build="whole" bldLvl="1" animBg="1" rev="0" advAuto="0" spid="386" grpId="7"/>
      <p:bldP build="whole" bldLvl="1" animBg="1" rev="0" advAuto="0" spid="388" grpId="9"/>
      <p:bldP build="whole" bldLvl="1" animBg="1" rev="0" advAuto="0" spid="384" grpId="5"/>
      <p:bldP build="whole" bldLvl="1" animBg="1" rev="0" advAuto="0" spid="387" grpId="8"/>
      <p:bldP build="whole" bldLvl="1" animBg="1" rev="0" advAuto="0" spid="391" grpId="10"/>
      <p:bldP build="whole" bldLvl="1" animBg="1" rev="0" advAuto="0" spid="352" grpId="1"/>
      <p:bldP build="whole" bldLvl="1" animBg="1" rev="0" advAuto="0" spid="377" grpId="2"/>
      <p:bldP build="whole" bldLvl="1" animBg="1" rev="0" advAuto="0" spid="380" grpId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/>
          <p:nvPr/>
        </p:nvSpPr>
        <p:spPr>
          <a:xfrm>
            <a:off x="2572078" y="95250"/>
            <a:ext cx="789429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Si on veut obtenir une similitude indirecte,</a:t>
            </a:r>
          </a:p>
        </p:txBody>
      </p:sp>
      <p:pic>
        <p:nvPicPr>
          <p:cNvPr id="394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98200" y="4330700"/>
            <a:ext cx="15367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5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61700" y="6146800"/>
            <a:ext cx="1714500" cy="444500"/>
          </a:xfrm>
          <a:prstGeom prst="rect">
            <a:avLst/>
          </a:prstGeom>
          <a:ln w="12700">
            <a:miter lim="400000"/>
          </a:ln>
        </p:spPr>
      </p:pic>
      <p:sp>
        <p:nvSpPr>
          <p:cNvPr id="396" name="Shape 396"/>
          <p:cNvSpPr/>
          <p:nvPr/>
        </p:nvSpPr>
        <p:spPr>
          <a:xfrm>
            <a:off x="2809236" y="1009650"/>
            <a:ext cx="140017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fait </a:t>
            </a:r>
          </a:p>
        </p:txBody>
      </p:sp>
      <p:sp>
        <p:nvSpPr>
          <p:cNvPr id="397" name="Shape 397"/>
          <p:cNvSpPr/>
          <p:nvPr/>
        </p:nvSpPr>
        <p:spPr>
          <a:xfrm>
            <a:off x="1188597" y="2520950"/>
            <a:ext cx="545425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une rotation de moins l’angle</a:t>
            </a:r>
          </a:p>
        </p:txBody>
      </p:sp>
      <p:sp>
        <p:nvSpPr>
          <p:cNvPr id="398" name="Shape 398"/>
          <p:cNvSpPr/>
          <p:nvPr/>
        </p:nvSpPr>
        <p:spPr>
          <a:xfrm>
            <a:off x="792553" y="4260850"/>
            <a:ext cx="683054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une réflexion par rapport à l’axe réel</a:t>
            </a:r>
          </a:p>
        </p:txBody>
      </p:sp>
      <p:sp>
        <p:nvSpPr>
          <p:cNvPr id="399" name="Shape 399"/>
          <p:cNvSpPr/>
          <p:nvPr/>
        </p:nvSpPr>
        <p:spPr>
          <a:xfrm>
            <a:off x="1807114" y="6000750"/>
            <a:ext cx="423490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une rotation de l’angle</a:t>
            </a:r>
          </a:p>
        </p:txBody>
      </p:sp>
      <p:sp>
        <p:nvSpPr>
          <p:cNvPr id="400" name="Shape 400"/>
          <p:cNvSpPr/>
          <p:nvPr/>
        </p:nvSpPr>
        <p:spPr>
          <a:xfrm>
            <a:off x="2606036" y="8070850"/>
            <a:ext cx="300037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une homothétie</a:t>
            </a:r>
          </a:p>
        </p:txBody>
      </p:sp>
      <p:grpSp>
        <p:nvGrpSpPr>
          <p:cNvPr id="404" name="Group 404"/>
          <p:cNvGrpSpPr/>
          <p:nvPr/>
        </p:nvGrpSpPr>
        <p:grpSpPr>
          <a:xfrm>
            <a:off x="9448800" y="1473200"/>
            <a:ext cx="1320800" cy="1600200"/>
            <a:chOff x="0" y="0"/>
            <a:chExt cx="1320800" cy="1600200"/>
          </a:xfrm>
        </p:grpSpPr>
        <p:pic>
          <p:nvPicPr>
            <p:cNvPr id="401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09600" y="0"/>
              <a:ext cx="2032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02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155700"/>
              <a:ext cx="1320800" cy="444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03" name="Shape 403"/>
            <p:cNvSpPr/>
            <p:nvPr/>
          </p:nvSpPr>
          <p:spPr>
            <a:xfrm flipH="1" flipV="1">
              <a:off x="726016" y="321166"/>
              <a:ext cx="1" cy="677908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07" name="Group 407"/>
          <p:cNvGrpSpPr/>
          <p:nvPr/>
        </p:nvGrpSpPr>
        <p:grpSpPr>
          <a:xfrm>
            <a:off x="9486900" y="3378200"/>
            <a:ext cx="1358900" cy="1397000"/>
            <a:chOff x="0" y="0"/>
            <a:chExt cx="1358900" cy="1396999"/>
          </a:xfrm>
        </p:grpSpPr>
        <p:pic>
          <p:nvPicPr>
            <p:cNvPr id="405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939800"/>
              <a:ext cx="1358900" cy="457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06" name="Shape 406"/>
            <p:cNvSpPr/>
            <p:nvPr/>
          </p:nvSpPr>
          <p:spPr>
            <a:xfrm flipH="1" flipV="1">
              <a:off x="707226" y="0"/>
              <a:ext cx="1" cy="677907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10" name="Group 410"/>
          <p:cNvGrpSpPr/>
          <p:nvPr/>
        </p:nvGrpSpPr>
        <p:grpSpPr>
          <a:xfrm>
            <a:off x="8763000" y="5143500"/>
            <a:ext cx="2146300" cy="1714500"/>
            <a:chOff x="0" y="0"/>
            <a:chExt cx="2146300" cy="1714499"/>
          </a:xfrm>
        </p:grpSpPr>
        <p:pic>
          <p:nvPicPr>
            <p:cNvPr id="408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876300"/>
              <a:ext cx="2146300" cy="838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09" name="Shape 409"/>
            <p:cNvSpPr/>
            <p:nvPr/>
          </p:nvSpPr>
          <p:spPr>
            <a:xfrm flipH="1" flipV="1">
              <a:off x="1456526" y="0"/>
              <a:ext cx="1" cy="677907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13" name="Group 413"/>
          <p:cNvGrpSpPr/>
          <p:nvPr/>
        </p:nvGrpSpPr>
        <p:grpSpPr>
          <a:xfrm>
            <a:off x="9347200" y="7162800"/>
            <a:ext cx="1460500" cy="1397000"/>
            <a:chOff x="0" y="0"/>
            <a:chExt cx="1460500" cy="1396999"/>
          </a:xfrm>
        </p:grpSpPr>
        <p:pic>
          <p:nvPicPr>
            <p:cNvPr id="411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952500"/>
              <a:ext cx="1460500" cy="444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12" name="Shape 412"/>
            <p:cNvSpPr/>
            <p:nvPr/>
          </p:nvSpPr>
          <p:spPr>
            <a:xfrm flipH="1" flipV="1">
              <a:off x="910426" y="0"/>
              <a:ext cx="1" cy="677907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16" name="Group 416"/>
          <p:cNvGrpSpPr/>
          <p:nvPr/>
        </p:nvGrpSpPr>
        <p:grpSpPr>
          <a:xfrm>
            <a:off x="9956800" y="1358900"/>
            <a:ext cx="965200" cy="1765300"/>
            <a:chOff x="0" y="0"/>
            <a:chExt cx="965200" cy="1765300"/>
          </a:xfrm>
        </p:grpSpPr>
        <p:sp>
          <p:nvSpPr>
            <p:cNvPr id="414" name="Shape 414"/>
            <p:cNvSpPr/>
            <p:nvPr/>
          </p:nvSpPr>
          <p:spPr>
            <a:xfrm>
              <a:off x="0" y="0"/>
              <a:ext cx="444500" cy="431800"/>
            </a:xfrm>
            <a:prstGeom prst="roundRect">
              <a:avLst>
                <a:gd name="adj" fmla="val 44118"/>
              </a:avLst>
            </a:prstGeom>
            <a:solidFill>
              <a:srgbClr val="0433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415" name="Shape 415"/>
            <p:cNvSpPr/>
            <p:nvPr/>
          </p:nvSpPr>
          <p:spPr>
            <a:xfrm>
              <a:off x="520700" y="1333500"/>
              <a:ext cx="444500" cy="431800"/>
            </a:xfrm>
            <a:prstGeom prst="roundRect">
              <a:avLst>
                <a:gd name="adj" fmla="val 44118"/>
              </a:avLst>
            </a:prstGeom>
            <a:solidFill>
              <a:srgbClr val="0433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419" name="Group 419"/>
          <p:cNvGrpSpPr/>
          <p:nvPr/>
        </p:nvGrpSpPr>
        <p:grpSpPr>
          <a:xfrm>
            <a:off x="9309100" y="2628900"/>
            <a:ext cx="1587500" cy="2209800"/>
            <a:chOff x="0" y="0"/>
            <a:chExt cx="1587500" cy="2209800"/>
          </a:xfrm>
        </p:grpSpPr>
        <p:sp>
          <p:nvSpPr>
            <p:cNvPr id="417" name="Shape 417"/>
            <p:cNvSpPr/>
            <p:nvPr/>
          </p:nvSpPr>
          <p:spPr>
            <a:xfrm>
              <a:off x="0" y="0"/>
              <a:ext cx="1549400" cy="508000"/>
            </a:xfrm>
            <a:prstGeom prst="roundRect">
              <a:avLst>
                <a:gd name="adj" fmla="val 37500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418" name="Shape 418"/>
            <p:cNvSpPr/>
            <p:nvPr/>
          </p:nvSpPr>
          <p:spPr>
            <a:xfrm>
              <a:off x="38100" y="1727200"/>
              <a:ext cx="1549400" cy="482600"/>
            </a:xfrm>
            <a:prstGeom prst="roundRect">
              <a:avLst>
                <a:gd name="adj" fmla="val 39474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422" name="Group 422"/>
          <p:cNvGrpSpPr/>
          <p:nvPr/>
        </p:nvGrpSpPr>
        <p:grpSpPr>
          <a:xfrm>
            <a:off x="9575800" y="4305300"/>
            <a:ext cx="3111500" cy="2387600"/>
            <a:chOff x="0" y="0"/>
            <a:chExt cx="3111500" cy="2387600"/>
          </a:xfrm>
        </p:grpSpPr>
        <p:sp>
          <p:nvSpPr>
            <p:cNvPr id="420" name="Shape 420"/>
            <p:cNvSpPr/>
            <p:nvPr/>
          </p:nvSpPr>
          <p:spPr>
            <a:xfrm>
              <a:off x="1816100" y="0"/>
              <a:ext cx="1295400" cy="584200"/>
            </a:xfrm>
            <a:prstGeom prst="roundRect">
              <a:avLst>
                <a:gd name="adj" fmla="val 32609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421" name="Shape 421"/>
            <p:cNvSpPr/>
            <p:nvPr/>
          </p:nvSpPr>
          <p:spPr>
            <a:xfrm>
              <a:off x="0" y="1803400"/>
              <a:ext cx="1295400" cy="584200"/>
            </a:xfrm>
            <a:prstGeom prst="roundRect">
              <a:avLst>
                <a:gd name="adj" fmla="val 32609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425" name="Group 425"/>
          <p:cNvGrpSpPr/>
          <p:nvPr/>
        </p:nvGrpSpPr>
        <p:grpSpPr>
          <a:xfrm>
            <a:off x="9563100" y="6146800"/>
            <a:ext cx="3238500" cy="2552700"/>
            <a:chOff x="0" y="0"/>
            <a:chExt cx="3238500" cy="2552700"/>
          </a:xfrm>
        </p:grpSpPr>
        <p:sp>
          <p:nvSpPr>
            <p:cNvPr id="423" name="Shape 423"/>
            <p:cNvSpPr/>
            <p:nvPr/>
          </p:nvSpPr>
          <p:spPr>
            <a:xfrm>
              <a:off x="1943100" y="0"/>
              <a:ext cx="1295400" cy="584200"/>
            </a:xfrm>
            <a:prstGeom prst="roundRect">
              <a:avLst>
                <a:gd name="adj" fmla="val 32609"/>
              </a:avLst>
            </a:prstGeom>
            <a:solidFill>
              <a:srgbClr val="9437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424" name="Shape 424"/>
            <p:cNvSpPr/>
            <p:nvPr/>
          </p:nvSpPr>
          <p:spPr>
            <a:xfrm>
              <a:off x="0" y="1968500"/>
              <a:ext cx="1295400" cy="584200"/>
            </a:xfrm>
            <a:prstGeom prst="roundRect">
              <a:avLst>
                <a:gd name="adj" fmla="val 32609"/>
              </a:avLst>
            </a:prstGeom>
            <a:solidFill>
              <a:srgbClr val="9437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sp>
        <p:nvSpPr>
          <p:cNvPr id="426" name="Shape 426"/>
          <p:cNvSpPr/>
          <p:nvPr/>
        </p:nvSpPr>
        <p:spPr>
          <a:xfrm flipH="1" flipV="1">
            <a:off x="8441228" y="2070088"/>
            <a:ext cx="78" cy="5753125"/>
          </a:xfrm>
          <a:prstGeom prst="line">
            <a:avLst/>
          </a:prstGeom>
          <a:ln w="1016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429" name="Group 429"/>
          <p:cNvGrpSpPr/>
          <p:nvPr/>
        </p:nvGrpSpPr>
        <p:grpSpPr>
          <a:xfrm>
            <a:off x="9931400" y="1346200"/>
            <a:ext cx="977900" cy="7302500"/>
            <a:chOff x="0" y="0"/>
            <a:chExt cx="977900" cy="7302500"/>
          </a:xfrm>
        </p:grpSpPr>
        <p:sp>
          <p:nvSpPr>
            <p:cNvPr id="427" name="Shape 427"/>
            <p:cNvSpPr/>
            <p:nvPr/>
          </p:nvSpPr>
          <p:spPr>
            <a:xfrm>
              <a:off x="0" y="0"/>
              <a:ext cx="444500" cy="431800"/>
            </a:xfrm>
            <a:prstGeom prst="roundRect">
              <a:avLst>
                <a:gd name="adj" fmla="val 44118"/>
              </a:avLst>
            </a:prstGeom>
            <a:solidFill>
              <a:srgbClr val="FFD479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428" name="Shape 428"/>
            <p:cNvSpPr/>
            <p:nvPr/>
          </p:nvSpPr>
          <p:spPr>
            <a:xfrm>
              <a:off x="533400" y="6972300"/>
              <a:ext cx="444500" cy="330200"/>
            </a:xfrm>
            <a:prstGeom prst="roundRect">
              <a:avLst>
                <a:gd name="adj" fmla="val 50000"/>
              </a:avLst>
            </a:prstGeom>
            <a:solidFill>
              <a:srgbClr val="FFD479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xi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presetClass="exi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after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nodeType="afterEffect" presetClass="exi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nodeType="clickEffect" presetClass="entr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afterEffect" presetClass="exi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nodeType="afterEffect" presetClass="entr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0" grpId="11"/>
      <p:bldP build="whole" bldLvl="1" animBg="1" rev="0" advAuto="0" spid="397" grpId="2"/>
      <p:bldP build="whole" bldLvl="1" animBg="1" rev="0" advAuto="0" spid="407" grpId="6"/>
      <p:bldP build="whole" bldLvl="1" animBg="1" rev="0" advAuto="0" spid="422" grpId="13"/>
      <p:bldP build="whole" bldLvl="1" animBg="1" rev="0" advAuto="0" spid="429" grpId="19"/>
      <p:bldP build="whole" bldLvl="1" animBg="1" rev="0" advAuto="0" spid="404" grpId="3"/>
      <p:bldP build="whole" bldLvl="1" animBg="1" rev="0" advAuto="0" spid="426" grpId="21"/>
      <p:bldP build="whole" bldLvl="1" animBg="1" rev="0" advAuto="0" spid="398" grpId="5"/>
      <p:bldP build="whole" bldLvl="1" animBg="1" rev="0" advAuto="0" spid="425" grpId="17"/>
      <p:bldP build="whole" bldLvl="1" animBg="1" rev="0" advAuto="0" spid="399" grpId="10"/>
      <p:bldP build="whole" bldLvl="1" animBg="1" rev="0" advAuto="0" spid="422" grpId="18"/>
      <p:bldP build="whole" bldLvl="1" animBg="1" rev="0" advAuto="0" spid="425" grpId="20"/>
      <p:bldP build="whole" bldLvl="1" animBg="1" rev="0" advAuto="0" spid="394" grpId="9"/>
      <p:bldP build="whole" bldLvl="1" animBg="1" rev="0" advAuto="0" spid="416" grpId="4"/>
      <p:bldP build="whole" bldLvl="1" animBg="1" rev="0" advAuto="0" spid="419" grpId="8"/>
      <p:bldP build="whole" bldLvl="1" animBg="1" rev="0" advAuto="0" spid="416" grpId="7"/>
      <p:bldP build="whole" bldLvl="1" animBg="1" rev="0" advAuto="0" spid="419" grpId="12"/>
      <p:bldP build="whole" bldLvl="1" animBg="1" rev="0" advAuto="0" spid="396" grpId="1"/>
      <p:bldP build="whole" bldLvl="1" animBg="1" rev="0" advAuto="0" spid="400" grpId="15"/>
      <p:bldP build="whole" bldLvl="1" animBg="1" rev="0" advAuto="0" spid="413" grpId="16"/>
      <p:bldP build="whole" bldLvl="1" animBg="1" rev="0" advAuto="0" spid="395" grpId="14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 dernier cours, nous avons vu</a:t>
            </a:r>
          </a:p>
        </p:txBody>
      </p:sp>
      <p:sp>
        <p:nvSpPr>
          <p:cNvPr id="45" name="Shape 45"/>
          <p:cNvSpPr/>
          <p:nvPr/>
        </p:nvSpPr>
        <p:spPr>
          <a:xfrm>
            <a:off x="2578100" y="2298700"/>
            <a:ext cx="7835900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racines de l’unité.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 théorème fondamental de l’algèbre.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5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/>
          <p:nvPr/>
        </p:nvSpPr>
        <p:spPr>
          <a:xfrm>
            <a:off x="3720882" y="311150"/>
            <a:ext cx="559668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en conclut que la fonction</a:t>
            </a:r>
          </a:p>
        </p:txBody>
      </p:sp>
      <p:pic>
        <p:nvPicPr>
          <p:cNvPr id="432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02600" y="1358900"/>
            <a:ext cx="16129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3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02000" y="1435100"/>
            <a:ext cx="19685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434" name="Shape 434"/>
          <p:cNvSpPr/>
          <p:nvPr/>
        </p:nvSpPr>
        <p:spPr>
          <a:xfrm>
            <a:off x="6241163" y="1327150"/>
            <a:ext cx="91172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avec</a:t>
            </a:r>
          </a:p>
        </p:txBody>
      </p:sp>
      <p:grpSp>
        <p:nvGrpSpPr>
          <p:cNvPr id="437" name="Group 437"/>
          <p:cNvGrpSpPr/>
          <p:nvPr/>
        </p:nvGrpSpPr>
        <p:grpSpPr>
          <a:xfrm>
            <a:off x="1528508" y="4470400"/>
            <a:ext cx="9778232" cy="952500"/>
            <a:chOff x="0" y="0"/>
            <a:chExt cx="9778231" cy="952500"/>
          </a:xfrm>
        </p:grpSpPr>
        <p:sp>
          <p:nvSpPr>
            <p:cNvPr id="435" name="Shape 435"/>
            <p:cNvSpPr/>
            <p:nvPr/>
          </p:nvSpPr>
          <p:spPr>
            <a:xfrm>
              <a:off x="0" y="57150"/>
              <a:ext cx="977823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est une similitude indirecte de facteur </a:t>
              </a:r>
              <a:r>
                <a:rPr i="1" sz="3600"/>
                <a:t>r</a:t>
              </a:r>
              <a:r>
                <a:rPr sz="3600"/>
                <a:t> et d’angle     .</a:t>
              </a:r>
            </a:p>
          </p:txBody>
        </p:sp>
        <p:pic>
          <p:nvPicPr>
            <p:cNvPr id="436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190291" y="0"/>
              <a:ext cx="241301" cy="952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4" grpId="2"/>
      <p:bldP build="whole" bldLvl="1" animBg="1" rev="0" advAuto="0" spid="433" grpId="1"/>
      <p:bldP build="whole" bldLvl="1" animBg="1" rev="0" advAuto="0" spid="437" grpId="4"/>
      <p:bldP build="whole" bldLvl="1" animBg="1" rev="0" advAuto="0" spid="432" grpId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/>
          <p:nvPr/>
        </p:nvSpPr>
        <p:spPr>
          <a:xfrm>
            <a:off x="23173" y="590550"/>
            <a:ext cx="1299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vient juste d’effleurer le sujet des fonctions à variable complexe.</a:t>
            </a:r>
          </a:p>
        </p:txBody>
      </p:sp>
      <p:pic>
        <p:nvPicPr>
          <p:cNvPr id="440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62200" y="1803400"/>
            <a:ext cx="2806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1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8300" y="1866900"/>
            <a:ext cx="19685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442" name="Shape 442"/>
          <p:cNvSpPr/>
          <p:nvPr/>
        </p:nvSpPr>
        <p:spPr>
          <a:xfrm>
            <a:off x="2979570" y="2597150"/>
            <a:ext cx="700310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Essentiellement les droites complexes!</a:t>
            </a:r>
          </a:p>
        </p:txBody>
      </p:sp>
      <p:sp>
        <p:nvSpPr>
          <p:cNvPr id="443" name="Shape 443"/>
          <p:cNvSpPr/>
          <p:nvPr/>
        </p:nvSpPr>
        <p:spPr>
          <a:xfrm>
            <a:off x="-14927" y="38989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Avec notre expérience avec les fonctions à variable réelle on peut très bien imaginer la panoplie de fonctions qu’on peut créer.</a:t>
            </a:r>
          </a:p>
        </p:txBody>
      </p:sp>
      <p:sp>
        <p:nvSpPr>
          <p:cNvPr id="444" name="Shape 444"/>
          <p:cNvSpPr/>
          <p:nvPr/>
        </p:nvSpPr>
        <p:spPr>
          <a:xfrm>
            <a:off x="23173" y="56134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Un type de fonctions à variable complexe dignes de mention sont </a:t>
            </a:r>
            <a:endParaRPr sz="3600"/>
          </a:p>
          <a:p>
            <a:pPr lvl="0">
              <a:defRPr sz="1800"/>
            </a:pPr>
            <a:r>
              <a:rPr sz="3600"/>
              <a:t>les transformations de Möbius.</a:t>
            </a:r>
          </a:p>
        </p:txBody>
      </p:sp>
      <p:pic>
        <p:nvPicPr>
          <p:cNvPr id="445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143500" y="7556500"/>
            <a:ext cx="2743200" cy="977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5" grpId="6"/>
      <p:bldP build="whole" bldLvl="1" animBg="1" rev="0" advAuto="0" spid="443" grpId="4"/>
      <p:bldP build="whole" bldLvl="1" animBg="1" rev="0" advAuto="0" spid="444" grpId="5"/>
      <p:bldP build="whole" bldLvl="1" animBg="1" rev="0" advAuto="0" spid="440" grpId="1"/>
      <p:bldP build="whole" bldLvl="1" animBg="1" rev="0" advAuto="0" spid="441" grpId="2"/>
      <p:bldP build="whole" bldLvl="1" animBg="1" rev="0" advAuto="0" spid="442" grpId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448" name="Shape 448"/>
          <p:cNvSpPr/>
          <p:nvPr/>
        </p:nvSpPr>
        <p:spPr>
          <a:xfrm>
            <a:off x="5154128" y="4559300"/>
            <a:ext cx="26880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p.312 # 6 et 8</a:t>
            </a:r>
          </a:p>
        </p:txBody>
      </p:sp>
    </p:spTree>
  </p:cSld>
  <p:clrMapOvr>
    <a:masterClrMapping/>
  </p:clrMapOvr>
  <p:transition spd="slow" advClick="1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/>
          <p:nvPr/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avons vu</a:t>
            </a:r>
          </a:p>
        </p:txBody>
      </p:sp>
      <p:sp>
        <p:nvSpPr>
          <p:cNvPr id="451" name="Shape 451"/>
          <p:cNvSpPr/>
          <p:nvPr/>
        </p:nvSpPr>
        <p:spPr>
          <a:xfrm>
            <a:off x="1143000" y="3035300"/>
            <a:ext cx="10706100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 lien entre les matrices et les nombres complexes.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façon dont on peut interpréter certaines fonctions complexes comme des transformations du plan.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51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Shape 453"/>
          <p:cNvSpPr/>
          <p:nvPr/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Devoir:</a:t>
            </a:r>
          </a:p>
        </p:txBody>
      </p:sp>
      <p:sp>
        <p:nvSpPr>
          <p:cNvPr id="454" name="Shape 454"/>
          <p:cNvSpPr/>
          <p:nvPr/>
        </p:nvSpPr>
        <p:spPr>
          <a:xfrm>
            <a:off x="6523738" y="4171950"/>
            <a:ext cx="31405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 312, # 1 à 11.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1295400" y="3136900"/>
            <a:ext cx="10452100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 lien entre les matrices et les nombres complexes.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façon dont on peut interpréter certaines fonctions complexes comme des transformations du plan.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23173" y="4445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Dans cette section, nous allons explorer quelques fonctions à une variable complexe</a:t>
            </a:r>
          </a:p>
        </p:txBody>
      </p:sp>
      <p:pic>
        <p:nvPicPr>
          <p:cNvPr id="50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48300" y="2133600"/>
            <a:ext cx="22733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hape 51"/>
          <p:cNvSpPr/>
          <p:nvPr/>
        </p:nvSpPr>
        <p:spPr>
          <a:xfrm>
            <a:off x="-2227" y="35814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 graphe d’une telle fonction n’est pas simple à visualiser </a:t>
            </a:r>
            <a:endParaRPr sz="3600"/>
          </a:p>
          <a:p>
            <a:pPr lvl="0">
              <a:defRPr sz="1800"/>
            </a:pPr>
            <a:r>
              <a:rPr sz="3600"/>
              <a:t>car un nombre complexe est dans un plan.</a:t>
            </a:r>
          </a:p>
        </p:txBody>
      </p:sp>
      <p:pic>
        <p:nvPicPr>
          <p:cNvPr id="5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461000" y="5422900"/>
            <a:ext cx="2654300" cy="508000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-2227" y="67056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Mais notre étude des transformations linéaires nous a un </a:t>
            </a:r>
            <a:endParaRPr sz="3600"/>
          </a:p>
          <a:p>
            <a:pPr lvl="0">
              <a:defRPr sz="1800"/>
            </a:pPr>
            <a:r>
              <a:rPr sz="3600"/>
              <a:t>peu habitués à de telles fonctions.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" grpId="1"/>
      <p:bldP build="whole" bldLvl="1" animBg="1" rev="0" advAuto="0" spid="53" grpId="4"/>
      <p:bldP build="whole" bldLvl="1" animBg="1" rev="0" advAuto="0" spid="51" grpId="2"/>
      <p:bldP build="whole" bldLvl="1" animBg="1" rev="0" advAuto="0" spid="52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-2227" y="5461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À l’aide de la formule de De Moivre, on peut comprendre que </a:t>
            </a:r>
            <a:endParaRPr sz="3600"/>
          </a:p>
          <a:p>
            <a:pPr lvl="0">
              <a:defRPr sz="1800"/>
            </a:pPr>
            <a:r>
              <a:rPr sz="3600"/>
              <a:t>la fonction</a:t>
            </a:r>
          </a:p>
        </p:txBody>
      </p:sp>
      <p:sp>
        <p:nvSpPr>
          <p:cNvPr id="56" name="Shape 56"/>
          <p:cNvSpPr/>
          <p:nvPr/>
        </p:nvSpPr>
        <p:spPr>
          <a:xfrm>
            <a:off x="6355463" y="2165350"/>
            <a:ext cx="91172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avec</a:t>
            </a:r>
          </a:p>
        </p:txBody>
      </p:sp>
      <p:grpSp>
        <p:nvGrpSpPr>
          <p:cNvPr id="60" name="Group 60"/>
          <p:cNvGrpSpPr/>
          <p:nvPr/>
        </p:nvGrpSpPr>
        <p:grpSpPr>
          <a:xfrm>
            <a:off x="10473" y="4305300"/>
            <a:ext cx="12992101" cy="1143000"/>
            <a:chOff x="0" y="0"/>
            <a:chExt cx="12992100" cy="1143000"/>
          </a:xfrm>
        </p:grpSpPr>
        <p:sp>
          <p:nvSpPr>
            <p:cNvPr id="57" name="Shape 57"/>
            <p:cNvSpPr/>
            <p:nvPr/>
          </p:nvSpPr>
          <p:spPr>
            <a:xfrm>
              <a:off x="0" y="0"/>
              <a:ext cx="12992100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va avoir pour effet de faire tourner chaque nombre</a:t>
              </a:r>
              <a:endParaRPr sz="3600"/>
            </a:p>
            <a:p>
              <a:pPr lvl="0">
                <a:defRPr sz="1800"/>
              </a:pPr>
              <a:r>
                <a:rPr sz="3600"/>
                <a:t>complexe d’un angle    et dilater d’un facteur   .</a:t>
              </a:r>
            </a:p>
          </p:txBody>
        </p:sp>
        <p:pic>
          <p:nvPicPr>
            <p:cNvPr id="58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085526" y="660400"/>
              <a:ext cx="2032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9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0568626" y="762000"/>
              <a:ext cx="2032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1" name="Shape 61"/>
          <p:cNvSpPr/>
          <p:nvPr/>
        </p:nvSpPr>
        <p:spPr>
          <a:xfrm>
            <a:off x="2902018" y="6318250"/>
            <a:ext cx="713281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a déjà vu une telle transformation.</a:t>
            </a:r>
          </a:p>
        </p:txBody>
      </p:sp>
      <p:sp>
        <p:nvSpPr>
          <p:cNvPr id="62" name="Shape 62"/>
          <p:cNvSpPr/>
          <p:nvPr/>
        </p:nvSpPr>
        <p:spPr>
          <a:xfrm>
            <a:off x="3897293" y="7880350"/>
            <a:ext cx="519306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C’est une similitude directe.</a:t>
            </a:r>
          </a:p>
        </p:txBody>
      </p:sp>
      <p:pic>
        <p:nvPicPr>
          <p:cNvPr id="63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708400" y="2311400"/>
            <a:ext cx="1968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4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102600" y="2184400"/>
            <a:ext cx="1612900" cy="431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" grpId="6"/>
      <p:bldP build="whole" bldLvl="1" animBg="1" rev="0" advAuto="0" spid="61" grpId="5"/>
      <p:bldP build="whole" bldLvl="1" animBg="1" rev="0" advAuto="0" spid="56" grpId="2"/>
      <p:bldP build="whole" bldLvl="1" animBg="1" rev="0" advAuto="0" spid="63" grpId="1"/>
      <p:bldP build="whole" bldLvl="1" animBg="1" rev="0" advAuto="0" spid="64" grpId="3"/>
      <p:bldP build="whole" bldLvl="1" animBg="1" rev="0" advAuto="0" spid="60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10473" y="4953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peut expliciter le lien avec les transformations linéaires </a:t>
            </a:r>
            <a:endParaRPr sz="3600"/>
          </a:p>
          <a:p>
            <a:pPr lvl="0">
              <a:defRPr sz="1800"/>
            </a:pPr>
            <a:r>
              <a:rPr sz="3600"/>
              <a:t>comme suit. </a:t>
            </a:r>
          </a:p>
        </p:txBody>
      </p:sp>
      <p:grpSp>
        <p:nvGrpSpPr>
          <p:cNvPr id="70" name="Group 70"/>
          <p:cNvGrpSpPr/>
          <p:nvPr/>
        </p:nvGrpSpPr>
        <p:grpSpPr>
          <a:xfrm>
            <a:off x="2438400" y="2216150"/>
            <a:ext cx="8363887" cy="622300"/>
            <a:chOff x="0" y="0"/>
            <a:chExt cx="8363886" cy="622300"/>
          </a:xfrm>
        </p:grpSpPr>
        <p:pic>
          <p:nvPicPr>
            <p:cNvPr id="67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46050"/>
              <a:ext cx="3048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8" name="Shape 68"/>
            <p:cNvSpPr/>
            <p:nvPr/>
          </p:nvSpPr>
          <p:spPr>
            <a:xfrm>
              <a:off x="547061" y="0"/>
              <a:ext cx="781682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est un espace vectoriel de base                  ,</a:t>
              </a:r>
            </a:p>
          </p:txBody>
        </p:sp>
        <p:pic>
          <p:nvPicPr>
            <p:cNvPr id="69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324600" y="107950"/>
              <a:ext cx="18161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1" name="Shape 71"/>
          <p:cNvSpPr/>
          <p:nvPr/>
        </p:nvSpPr>
        <p:spPr>
          <a:xfrm>
            <a:off x="1149567" y="3295650"/>
            <a:ext cx="1063771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mais l’ensemble des matrices est aussi un espace vectoriel.</a:t>
            </a:r>
          </a:p>
        </p:txBody>
      </p:sp>
      <p:pic>
        <p:nvPicPr>
          <p:cNvPr id="72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90600" y="5600700"/>
            <a:ext cx="104902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5" name="Group 75"/>
          <p:cNvGrpSpPr/>
          <p:nvPr/>
        </p:nvGrpSpPr>
        <p:grpSpPr>
          <a:xfrm>
            <a:off x="3657600" y="4273550"/>
            <a:ext cx="5656604" cy="622300"/>
            <a:chOff x="0" y="0"/>
            <a:chExt cx="5656603" cy="622300"/>
          </a:xfrm>
        </p:grpSpPr>
        <p:pic>
          <p:nvPicPr>
            <p:cNvPr id="73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20650"/>
              <a:ext cx="21209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4" name="Shape 74"/>
            <p:cNvSpPr/>
            <p:nvPr/>
          </p:nvSpPr>
          <p:spPr>
            <a:xfrm>
              <a:off x="2936843" y="0"/>
              <a:ext cx="271976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a comme base</a:t>
              </a:r>
            </a:p>
          </p:txBody>
        </p:sp>
      </p:grpSp>
      <p:pic>
        <p:nvPicPr>
          <p:cNvPr id="76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28600" y="7924800"/>
            <a:ext cx="12557234" cy="1028701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Shape 77"/>
          <p:cNvSpPr/>
          <p:nvPr/>
        </p:nvSpPr>
        <p:spPr>
          <a:xfrm>
            <a:off x="6173868" y="6965950"/>
            <a:ext cx="69071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car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" grpId="1"/>
      <p:bldP build="whole" bldLvl="1" animBg="1" rev="0" advAuto="0" spid="77" grpId="5"/>
      <p:bldP build="whole" bldLvl="1" animBg="1" rev="0" advAuto="0" spid="76" grpId="6"/>
      <p:bldP build="whole" bldLvl="1" animBg="1" rev="0" advAuto="0" spid="71" grpId="2"/>
      <p:bldP build="whole" bldLvl="1" animBg="1" rev="0" advAuto="0" spid="72" grpId="4"/>
      <p:bldP build="whole" bldLvl="1" animBg="1" rev="0" advAuto="0" spid="75" grpId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-40327" y="387350"/>
            <a:ext cx="1299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Mais ces deux espaces vectoriels ne sont pas de même dimension!</a:t>
            </a:r>
          </a:p>
        </p:txBody>
      </p:sp>
      <p:pic>
        <p:nvPicPr>
          <p:cNvPr id="80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19300" y="1752600"/>
            <a:ext cx="2260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1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92900" y="1765300"/>
            <a:ext cx="41148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Shape 82"/>
          <p:cNvSpPr/>
          <p:nvPr/>
        </p:nvSpPr>
        <p:spPr>
          <a:xfrm>
            <a:off x="23173" y="28194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Si on veut voir les nombres complexes comme des matrices, </a:t>
            </a:r>
            <a:endParaRPr sz="3600"/>
          </a:p>
          <a:p>
            <a:pPr lvl="0">
              <a:defRPr sz="1800"/>
            </a:pPr>
            <a:r>
              <a:rPr sz="3600"/>
              <a:t>on ne pourra pas toutes les prendre.</a:t>
            </a:r>
          </a:p>
        </p:txBody>
      </p:sp>
      <p:sp>
        <p:nvSpPr>
          <p:cNvPr id="83" name="Shape 83"/>
          <p:cNvSpPr/>
          <p:nvPr/>
        </p:nvSpPr>
        <p:spPr>
          <a:xfrm>
            <a:off x="10473" y="51181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Il faut donc trouver un sous-espace vectoriel des matrices </a:t>
            </a:r>
            <a:endParaRPr sz="3600"/>
          </a:p>
          <a:p>
            <a:pPr lvl="0">
              <a:defRPr sz="1800"/>
            </a:pPr>
            <a:r>
              <a:rPr sz="3600"/>
              <a:t>de dimension 2.</a:t>
            </a:r>
          </a:p>
        </p:txBody>
      </p:sp>
      <p:sp>
        <p:nvSpPr>
          <p:cNvPr id="84" name="Shape 84"/>
          <p:cNvSpPr/>
          <p:nvPr/>
        </p:nvSpPr>
        <p:spPr>
          <a:xfrm>
            <a:off x="5720562" y="6762750"/>
            <a:ext cx="149572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Hum!?!</a:t>
            </a:r>
          </a:p>
        </p:txBody>
      </p:sp>
      <p:sp>
        <p:nvSpPr>
          <p:cNvPr id="85" name="Shape 85"/>
          <p:cNvSpPr/>
          <p:nvPr/>
        </p:nvSpPr>
        <p:spPr>
          <a:xfrm>
            <a:off x="4960794" y="7867650"/>
            <a:ext cx="30914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Comment faire?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1" grpId="2"/>
      <p:bldP build="whole" bldLvl="1" animBg="1" rev="0" advAuto="0" spid="80" grpId="1"/>
      <p:bldP build="whole" bldLvl="1" animBg="1" rev="0" advAuto="0" spid="82" grpId="3"/>
      <p:bldP build="whole" bldLvl="1" animBg="1" rev="0" advAuto="0" spid="84" grpId="5"/>
      <p:bldP build="whole" bldLvl="1" animBg="1" rev="0" advAuto="0" spid="83" grpId="4"/>
      <p:bldP build="whole" bldLvl="1" animBg="1" rev="0" advAuto="0" spid="85" grpId="6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9"/>
          <p:cNvGrpSpPr/>
          <p:nvPr/>
        </p:nvGrpSpPr>
        <p:grpSpPr>
          <a:xfrm>
            <a:off x="-27627" y="330200"/>
            <a:ext cx="12992101" cy="1143000"/>
            <a:chOff x="0" y="0"/>
            <a:chExt cx="12992100" cy="1143000"/>
          </a:xfrm>
        </p:grpSpPr>
        <p:sp>
          <p:nvSpPr>
            <p:cNvPr id="87" name="Shape 87"/>
            <p:cNvSpPr/>
            <p:nvPr/>
          </p:nvSpPr>
          <p:spPr>
            <a:xfrm>
              <a:off x="0" y="0"/>
              <a:ext cx="12992100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Bien, il suffit de regarder ce que fait la base de     et de la </a:t>
              </a:r>
              <a:endParaRPr sz="3600"/>
            </a:p>
            <a:p>
              <a:pPr lvl="0">
                <a:defRPr sz="1800"/>
              </a:pPr>
              <a:r>
                <a:rPr sz="3600"/>
                <a:t>modéliser à l’aide d’une matrice.</a:t>
              </a:r>
            </a:p>
          </p:txBody>
        </p:sp>
        <p:pic>
          <p:nvPicPr>
            <p:cNvPr id="88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9946326" y="139700"/>
              <a:ext cx="3048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0" name="Shape 90"/>
          <p:cNvSpPr/>
          <p:nvPr/>
        </p:nvSpPr>
        <p:spPr>
          <a:xfrm>
            <a:off x="680448" y="2241550"/>
            <a:ext cx="537835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La multiplication par 1 fait...</a:t>
            </a:r>
          </a:p>
        </p:txBody>
      </p:sp>
      <p:sp>
        <p:nvSpPr>
          <p:cNvPr id="91" name="Shape 91"/>
          <p:cNvSpPr/>
          <p:nvPr/>
        </p:nvSpPr>
        <p:spPr>
          <a:xfrm>
            <a:off x="6347736" y="2216150"/>
            <a:ext cx="95257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rien!</a:t>
            </a:r>
          </a:p>
        </p:txBody>
      </p:sp>
      <p:pic>
        <p:nvPicPr>
          <p:cNvPr id="9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708400" y="3644900"/>
            <a:ext cx="152400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93" name="Shape 93"/>
          <p:cNvSpPr/>
          <p:nvPr/>
        </p:nvSpPr>
        <p:spPr>
          <a:xfrm flipH="1">
            <a:off x="4914889" y="3826929"/>
            <a:ext cx="1701822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94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670800" y="3238500"/>
            <a:ext cx="18669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Shape 95"/>
          <p:cNvSpPr/>
          <p:nvPr/>
        </p:nvSpPr>
        <p:spPr>
          <a:xfrm>
            <a:off x="700980" y="4946650"/>
            <a:ext cx="525936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La multiplication par </a:t>
            </a:r>
            <a:r>
              <a:rPr i="1" sz="3600"/>
              <a:t>i</a:t>
            </a:r>
            <a:r>
              <a:rPr sz="3600"/>
              <a:t> fait...</a:t>
            </a:r>
          </a:p>
        </p:txBody>
      </p:sp>
      <p:pic>
        <p:nvPicPr>
          <p:cNvPr id="96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670300" y="6680200"/>
            <a:ext cx="1397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9" name="Group 99"/>
          <p:cNvGrpSpPr/>
          <p:nvPr/>
        </p:nvGrpSpPr>
        <p:grpSpPr>
          <a:xfrm>
            <a:off x="6797234" y="4921250"/>
            <a:ext cx="3711179" cy="622300"/>
            <a:chOff x="0" y="0"/>
            <a:chExt cx="3711178" cy="622300"/>
          </a:xfrm>
        </p:grpSpPr>
        <p:sp>
          <p:nvSpPr>
            <p:cNvPr id="97" name="Shape 97"/>
            <p:cNvSpPr/>
            <p:nvPr/>
          </p:nvSpPr>
          <p:spPr>
            <a:xfrm>
              <a:off x="0" y="0"/>
              <a:ext cx="371117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une rotation de      .</a:t>
              </a:r>
            </a:p>
          </p:txBody>
        </p:sp>
        <p:pic>
          <p:nvPicPr>
            <p:cNvPr id="98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969065" y="146050"/>
              <a:ext cx="609601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00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708900" y="6223000"/>
            <a:ext cx="22225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Shape 101"/>
          <p:cNvSpPr/>
          <p:nvPr/>
        </p:nvSpPr>
        <p:spPr>
          <a:xfrm flipH="1">
            <a:off x="5003789" y="6862236"/>
            <a:ext cx="1701822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5" grpId="6"/>
      <p:bldP build="whole" bldLvl="1" animBg="1" rev="0" advAuto="0" spid="93" grpId="4"/>
      <p:bldP build="whole" bldLvl="1" animBg="1" rev="0" advAuto="0" spid="101" grpId="9"/>
      <p:bldP build="whole" bldLvl="1" animBg="1" rev="0" advAuto="0" spid="94" grpId="5"/>
      <p:bldP build="whole" bldLvl="1" animBg="1" rev="0" advAuto="0" spid="100" grpId="10"/>
      <p:bldP build="whole" bldLvl="1" animBg="1" rev="0" advAuto="0" spid="90" grpId="1"/>
      <p:bldP build="whole" bldLvl="1" animBg="1" rev="0" advAuto="0" spid="96" grpId="8"/>
      <p:bldP build="whole" bldLvl="1" animBg="1" rev="0" advAuto="0" spid="99" grpId="7"/>
      <p:bldP build="whole" bldLvl="1" animBg="1" rev="0" advAuto="0" spid="91" grpId="2"/>
      <p:bldP build="whole" bldLvl="1" animBg="1" rev="0" advAuto="0" spid="92" grpId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2663992" y="336550"/>
            <a:ext cx="765966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peut donc faire l’association suivante:</a:t>
            </a:r>
          </a:p>
        </p:txBody>
      </p:sp>
      <p:pic>
        <p:nvPicPr>
          <p:cNvPr id="104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1500" y="1879600"/>
            <a:ext cx="4635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13200" y="3225800"/>
            <a:ext cx="84455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Shape 106"/>
          <p:cNvSpPr/>
          <p:nvPr/>
        </p:nvSpPr>
        <p:spPr>
          <a:xfrm flipH="1" flipV="1">
            <a:off x="4572000" y="2556932"/>
            <a:ext cx="694267" cy="389468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07" name="Shape 107"/>
          <p:cNvSpPr/>
          <p:nvPr/>
        </p:nvSpPr>
        <p:spPr>
          <a:xfrm>
            <a:off x="1901694" y="4679950"/>
            <a:ext cx="91080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Mais on voit un peu mieux la similitude directe si</a:t>
            </a:r>
          </a:p>
        </p:txBody>
      </p:sp>
      <p:pic>
        <p:nvPicPr>
          <p:cNvPr id="108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42900" y="6565900"/>
            <a:ext cx="38862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692900" y="6210300"/>
            <a:ext cx="4127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070600" y="7950200"/>
            <a:ext cx="62738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Shape 111"/>
          <p:cNvSpPr/>
          <p:nvPr/>
        </p:nvSpPr>
        <p:spPr>
          <a:xfrm flipH="1" flipV="1">
            <a:off x="4851387" y="6726765"/>
            <a:ext cx="1397026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115" name="Group 115"/>
          <p:cNvGrpSpPr/>
          <p:nvPr/>
        </p:nvGrpSpPr>
        <p:grpSpPr>
          <a:xfrm>
            <a:off x="1270000" y="1892300"/>
            <a:ext cx="10845800" cy="2413000"/>
            <a:chOff x="0" y="0"/>
            <a:chExt cx="10845800" cy="2413000"/>
          </a:xfrm>
        </p:grpSpPr>
        <p:sp>
          <p:nvSpPr>
            <p:cNvPr id="112" name="Shape 112"/>
            <p:cNvSpPr/>
            <p:nvPr/>
          </p:nvSpPr>
          <p:spPr>
            <a:xfrm>
              <a:off x="0" y="0"/>
              <a:ext cx="546100" cy="469900"/>
            </a:xfrm>
            <a:prstGeom prst="roundRect">
              <a:avLst>
                <a:gd name="adj" fmla="val 40541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13" name="Shape 113"/>
            <p:cNvSpPr/>
            <p:nvPr/>
          </p:nvSpPr>
          <p:spPr>
            <a:xfrm>
              <a:off x="10299700" y="1943100"/>
              <a:ext cx="546100" cy="469900"/>
            </a:xfrm>
            <a:prstGeom prst="roundRect">
              <a:avLst>
                <a:gd name="adj" fmla="val 40541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14" name="Shape 114"/>
            <p:cNvSpPr/>
            <p:nvPr/>
          </p:nvSpPr>
          <p:spPr>
            <a:xfrm>
              <a:off x="9309100" y="1384300"/>
              <a:ext cx="546100" cy="469900"/>
            </a:xfrm>
            <a:prstGeom prst="roundRect">
              <a:avLst>
                <a:gd name="adj" fmla="val 40541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119" name="Group 119"/>
          <p:cNvGrpSpPr/>
          <p:nvPr/>
        </p:nvGrpSpPr>
        <p:grpSpPr>
          <a:xfrm>
            <a:off x="2019300" y="1879600"/>
            <a:ext cx="10109200" cy="2362200"/>
            <a:chOff x="0" y="0"/>
            <a:chExt cx="10109200" cy="2362200"/>
          </a:xfrm>
        </p:grpSpPr>
        <p:sp>
          <p:nvSpPr>
            <p:cNvPr id="116" name="Shape 116"/>
            <p:cNvSpPr/>
            <p:nvPr/>
          </p:nvSpPr>
          <p:spPr>
            <a:xfrm>
              <a:off x="0" y="0"/>
              <a:ext cx="419100" cy="469900"/>
            </a:xfrm>
            <a:prstGeom prst="roundRect">
              <a:avLst>
                <a:gd name="adj" fmla="val 45455"/>
              </a:avLst>
            </a:prstGeom>
            <a:solidFill>
              <a:srgbClr val="0433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17" name="Shape 117"/>
            <p:cNvSpPr/>
            <p:nvPr/>
          </p:nvSpPr>
          <p:spPr>
            <a:xfrm>
              <a:off x="8648700" y="1892300"/>
              <a:ext cx="419100" cy="469900"/>
            </a:xfrm>
            <a:prstGeom prst="roundRect">
              <a:avLst>
                <a:gd name="adj" fmla="val 45455"/>
              </a:avLst>
            </a:prstGeom>
            <a:solidFill>
              <a:srgbClr val="0433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18" name="Shape 118"/>
            <p:cNvSpPr/>
            <p:nvPr/>
          </p:nvSpPr>
          <p:spPr>
            <a:xfrm>
              <a:off x="9690100" y="1358900"/>
              <a:ext cx="419100" cy="469900"/>
            </a:xfrm>
            <a:prstGeom prst="roundRect">
              <a:avLst>
                <a:gd name="adj" fmla="val 45455"/>
              </a:avLst>
            </a:prstGeom>
            <a:solidFill>
              <a:srgbClr val="0433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123" name="Group 123"/>
          <p:cNvGrpSpPr/>
          <p:nvPr/>
        </p:nvGrpSpPr>
        <p:grpSpPr>
          <a:xfrm>
            <a:off x="1092200" y="6273800"/>
            <a:ext cx="9321800" cy="1016000"/>
            <a:chOff x="0" y="0"/>
            <a:chExt cx="9321800" cy="1016000"/>
          </a:xfrm>
        </p:grpSpPr>
        <p:sp>
          <p:nvSpPr>
            <p:cNvPr id="120" name="Shape 120"/>
            <p:cNvSpPr/>
            <p:nvPr/>
          </p:nvSpPr>
          <p:spPr>
            <a:xfrm>
              <a:off x="0" y="279400"/>
              <a:ext cx="1346200" cy="469900"/>
            </a:xfrm>
            <a:prstGeom prst="roundRect">
              <a:avLst>
                <a:gd name="adj" fmla="val 40541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21" name="Shape 121"/>
            <p:cNvSpPr/>
            <p:nvPr/>
          </p:nvSpPr>
          <p:spPr>
            <a:xfrm>
              <a:off x="5981700" y="0"/>
              <a:ext cx="1346200" cy="469900"/>
            </a:xfrm>
            <a:prstGeom prst="roundRect">
              <a:avLst>
                <a:gd name="adj" fmla="val 40541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22" name="Shape 122"/>
            <p:cNvSpPr/>
            <p:nvPr/>
          </p:nvSpPr>
          <p:spPr>
            <a:xfrm>
              <a:off x="7975600" y="546100"/>
              <a:ext cx="1346200" cy="469900"/>
            </a:xfrm>
            <a:prstGeom prst="roundRect">
              <a:avLst>
                <a:gd name="adj" fmla="val 40541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127" name="Group 127"/>
          <p:cNvGrpSpPr/>
          <p:nvPr/>
        </p:nvGrpSpPr>
        <p:grpSpPr>
          <a:xfrm>
            <a:off x="3073400" y="6261100"/>
            <a:ext cx="7302500" cy="1016000"/>
            <a:chOff x="0" y="0"/>
            <a:chExt cx="7302500" cy="1016000"/>
          </a:xfrm>
        </p:grpSpPr>
        <p:sp>
          <p:nvSpPr>
            <p:cNvPr id="124" name="Shape 124"/>
            <p:cNvSpPr/>
            <p:nvPr/>
          </p:nvSpPr>
          <p:spPr>
            <a:xfrm>
              <a:off x="0" y="279400"/>
              <a:ext cx="1231900" cy="469900"/>
            </a:xfrm>
            <a:prstGeom prst="roundRect">
              <a:avLst>
                <a:gd name="adj" fmla="val 40541"/>
              </a:avLst>
            </a:prstGeom>
            <a:solidFill>
              <a:srgbClr val="0433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25" name="Shape 125"/>
            <p:cNvSpPr/>
            <p:nvPr/>
          </p:nvSpPr>
          <p:spPr>
            <a:xfrm>
              <a:off x="6070600" y="0"/>
              <a:ext cx="1231900" cy="469900"/>
            </a:xfrm>
            <a:prstGeom prst="roundRect">
              <a:avLst>
                <a:gd name="adj" fmla="val 40541"/>
              </a:avLst>
            </a:prstGeom>
            <a:solidFill>
              <a:srgbClr val="0433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26" name="Shape 126"/>
            <p:cNvSpPr/>
            <p:nvPr/>
          </p:nvSpPr>
          <p:spPr>
            <a:xfrm>
              <a:off x="4076700" y="546100"/>
              <a:ext cx="1231900" cy="469900"/>
            </a:xfrm>
            <a:prstGeom prst="roundRect">
              <a:avLst>
                <a:gd name="adj" fmla="val 40541"/>
              </a:avLst>
            </a:prstGeom>
            <a:solidFill>
              <a:srgbClr val="0433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130" name="Group 130"/>
          <p:cNvGrpSpPr/>
          <p:nvPr/>
        </p:nvGrpSpPr>
        <p:grpSpPr>
          <a:xfrm>
            <a:off x="3416300" y="1879600"/>
            <a:ext cx="2730500" cy="2451100"/>
            <a:chOff x="0" y="0"/>
            <a:chExt cx="2730500" cy="2451100"/>
          </a:xfrm>
        </p:grpSpPr>
        <p:sp>
          <p:nvSpPr>
            <p:cNvPr id="128" name="Shape 128"/>
            <p:cNvSpPr/>
            <p:nvPr/>
          </p:nvSpPr>
          <p:spPr>
            <a:xfrm>
              <a:off x="0" y="0"/>
              <a:ext cx="482600" cy="469900"/>
            </a:xfrm>
            <a:prstGeom prst="roundRect">
              <a:avLst>
                <a:gd name="adj" fmla="val 40541"/>
              </a:avLst>
            </a:prstGeom>
            <a:solidFill>
              <a:srgbClr val="77BB41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29" name="Shape 129"/>
            <p:cNvSpPr/>
            <p:nvPr/>
          </p:nvSpPr>
          <p:spPr>
            <a:xfrm>
              <a:off x="1079500" y="1346200"/>
              <a:ext cx="1651000" cy="1104900"/>
            </a:xfrm>
            <a:prstGeom prst="roundRect">
              <a:avLst>
                <a:gd name="adj" fmla="val 17241"/>
              </a:avLst>
            </a:prstGeom>
            <a:solidFill>
              <a:srgbClr val="77BB41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133" name="Group 133"/>
          <p:cNvGrpSpPr/>
          <p:nvPr/>
        </p:nvGrpSpPr>
        <p:grpSpPr>
          <a:xfrm>
            <a:off x="4800600" y="1866900"/>
            <a:ext cx="4559300" cy="2463800"/>
            <a:chOff x="0" y="0"/>
            <a:chExt cx="4559300" cy="2463800"/>
          </a:xfrm>
        </p:grpSpPr>
        <p:sp>
          <p:nvSpPr>
            <p:cNvPr id="131" name="Shape 131"/>
            <p:cNvSpPr/>
            <p:nvPr/>
          </p:nvSpPr>
          <p:spPr>
            <a:xfrm>
              <a:off x="0" y="0"/>
              <a:ext cx="393700" cy="520700"/>
            </a:xfrm>
            <a:prstGeom prst="roundRect">
              <a:avLst>
                <a:gd name="adj" fmla="val 48387"/>
              </a:avLst>
            </a:prstGeom>
            <a:solidFill>
              <a:srgbClr val="9929BD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32" name="Shape 132"/>
            <p:cNvSpPr/>
            <p:nvPr/>
          </p:nvSpPr>
          <p:spPr>
            <a:xfrm>
              <a:off x="2616200" y="1358900"/>
              <a:ext cx="1943100" cy="1104900"/>
            </a:xfrm>
            <a:prstGeom prst="roundRect">
              <a:avLst>
                <a:gd name="adj" fmla="val 17241"/>
              </a:avLst>
            </a:prstGeom>
            <a:solidFill>
              <a:srgbClr val="9929BD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6" grpId="2"/>
      <p:bldP build="whole" bldLvl="1" animBg="1" rev="0" advAuto="0" spid="107" grpId="8"/>
      <p:bldP build="whole" bldLvl="1" animBg="1" rev="0" advAuto="0" spid="111" grpId="10"/>
      <p:bldP build="whole" bldLvl="1" animBg="1" rev="0" advAuto="0" spid="104" grpId="1"/>
      <p:bldP build="whole" bldLvl="1" animBg="1" rev="0" advAuto="0" spid="108" grpId="9"/>
      <p:bldP build="whole" bldLvl="1" animBg="1" rev="0" advAuto="0" spid="130" grpId="4"/>
      <p:bldP build="whole" bldLvl="1" animBg="1" rev="0" advAuto="0" spid="115" grpId="6"/>
      <p:bldP build="whole" bldLvl="1" animBg="1" rev="0" advAuto="0" spid="123" grpId="12"/>
      <p:bldP build="whole" bldLvl="1" animBg="1" rev="0" advAuto="0" spid="133" grpId="5"/>
      <p:bldP build="whole" bldLvl="1" animBg="1" rev="0" advAuto="0" spid="105" grpId="3"/>
      <p:bldP build="whole" bldLvl="1" animBg="1" rev="0" advAuto="0" spid="109" grpId="11"/>
      <p:bldP build="whole" bldLvl="1" animBg="1" rev="0" advAuto="0" spid="119" grpId="7"/>
      <p:bldP build="whole" bldLvl="1" animBg="1" rev="0" advAuto="0" spid="110" grpId="14"/>
      <p:bldP build="whole" bldLvl="1" animBg="1" rev="0" advAuto="0" spid="127" grpId="1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